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8"/>
  </p:notesMasterIdLst>
  <p:sldIdLst>
    <p:sldId id="256" r:id="rId5"/>
    <p:sldId id="268" r:id="rId6"/>
    <p:sldId id="257" r:id="rId7"/>
    <p:sldId id="258" r:id="rId8"/>
    <p:sldId id="260" r:id="rId9"/>
    <p:sldId id="267" r:id="rId10"/>
    <p:sldId id="259" r:id="rId11"/>
    <p:sldId id="261" r:id="rId12"/>
    <p:sldId id="262" r:id="rId13"/>
    <p:sldId id="263" r:id="rId14"/>
    <p:sldId id="264" r:id="rId15"/>
    <p:sldId id="265" r:id="rId16"/>
    <p:sldId id="266"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7" r:id="rId108"/>
    <p:sldId id="368" r:id="rId109"/>
    <p:sldId id="369" r:id="rId110"/>
    <p:sldId id="370" r:id="rId111"/>
    <p:sldId id="371" r:id="rId112"/>
    <p:sldId id="372" r:id="rId113"/>
    <p:sldId id="373" r:id="rId114"/>
    <p:sldId id="374"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3" r:id="rId132"/>
    <p:sldId id="394" r:id="rId133"/>
    <p:sldId id="395" r:id="rId134"/>
    <p:sldId id="396" r:id="rId135"/>
    <p:sldId id="397" r:id="rId136"/>
    <p:sldId id="398" r:id="rId137"/>
    <p:sldId id="399" r:id="rId138"/>
    <p:sldId id="400" r:id="rId139"/>
    <p:sldId id="401" r:id="rId140"/>
    <p:sldId id="402" r:id="rId141"/>
    <p:sldId id="403" r:id="rId142"/>
    <p:sldId id="404" r:id="rId143"/>
    <p:sldId id="405" r:id="rId144"/>
    <p:sldId id="406" r:id="rId145"/>
    <p:sldId id="407" r:id="rId146"/>
    <p:sldId id="408" r:id="rId147"/>
    <p:sldId id="409" r:id="rId148"/>
    <p:sldId id="410" r:id="rId149"/>
    <p:sldId id="411" r:id="rId150"/>
    <p:sldId id="412" r:id="rId151"/>
    <p:sldId id="413" r:id="rId152"/>
    <p:sldId id="416" r:id="rId153"/>
    <p:sldId id="417" r:id="rId154"/>
    <p:sldId id="418" r:id="rId155"/>
    <p:sldId id="419" r:id="rId156"/>
    <p:sldId id="420" r:id="rId157"/>
    <p:sldId id="421" r:id="rId158"/>
    <p:sldId id="422" r:id="rId159"/>
    <p:sldId id="423" r:id="rId160"/>
    <p:sldId id="424" r:id="rId161"/>
    <p:sldId id="425" r:id="rId162"/>
    <p:sldId id="426" r:id="rId163"/>
    <p:sldId id="427" r:id="rId164"/>
    <p:sldId id="428" r:id="rId165"/>
    <p:sldId id="429" r:id="rId166"/>
    <p:sldId id="430" r:id="rId167"/>
    <p:sldId id="431" r:id="rId168"/>
    <p:sldId id="432" r:id="rId169"/>
    <p:sldId id="433" r:id="rId170"/>
    <p:sldId id="434" r:id="rId171"/>
    <p:sldId id="435" r:id="rId172"/>
    <p:sldId id="436" r:id="rId173"/>
    <p:sldId id="437" r:id="rId174"/>
    <p:sldId id="438" r:id="rId175"/>
    <p:sldId id="439" r:id="rId176"/>
    <p:sldId id="440" r:id="rId177"/>
    <p:sldId id="441" r:id="rId178"/>
    <p:sldId id="442" r:id="rId179"/>
    <p:sldId id="443" r:id="rId180"/>
    <p:sldId id="444" r:id="rId181"/>
    <p:sldId id="445" r:id="rId182"/>
    <p:sldId id="446" r:id="rId183"/>
    <p:sldId id="447" r:id="rId184"/>
    <p:sldId id="448" r:id="rId185"/>
    <p:sldId id="449" r:id="rId186"/>
    <p:sldId id="450" r:id="rId187"/>
    <p:sldId id="451" r:id="rId188"/>
    <p:sldId id="452" r:id="rId189"/>
    <p:sldId id="461" r:id="rId190"/>
    <p:sldId id="462" r:id="rId191"/>
    <p:sldId id="463" r:id="rId192"/>
    <p:sldId id="464" r:id="rId193"/>
    <p:sldId id="465" r:id="rId194"/>
    <p:sldId id="466" r:id="rId195"/>
    <p:sldId id="467" r:id="rId196"/>
    <p:sldId id="468" r:id="rId197"/>
    <p:sldId id="469" r:id="rId198"/>
    <p:sldId id="470" r:id="rId199"/>
    <p:sldId id="473" r:id="rId200"/>
    <p:sldId id="474" r:id="rId201"/>
    <p:sldId id="475" r:id="rId202"/>
    <p:sldId id="476" r:id="rId203"/>
    <p:sldId id="477" r:id="rId204"/>
    <p:sldId id="478" r:id="rId205"/>
    <p:sldId id="483" r:id="rId206"/>
    <p:sldId id="484" r:id="rId207"/>
    <p:sldId id="485" r:id="rId208"/>
    <p:sldId id="486" r:id="rId209"/>
    <p:sldId id="487" r:id="rId210"/>
    <p:sldId id="488" r:id="rId211"/>
    <p:sldId id="489" r:id="rId212"/>
    <p:sldId id="490" r:id="rId213"/>
    <p:sldId id="491" r:id="rId214"/>
    <p:sldId id="492" r:id="rId215"/>
    <p:sldId id="493" r:id="rId216"/>
    <p:sldId id="494" r:id="rId217"/>
    <p:sldId id="495" r:id="rId218"/>
    <p:sldId id="496" r:id="rId219"/>
    <p:sldId id="497" r:id="rId220"/>
    <p:sldId id="498" r:id="rId221"/>
    <p:sldId id="499" r:id="rId222"/>
    <p:sldId id="500" r:id="rId223"/>
    <p:sldId id="501" r:id="rId224"/>
    <p:sldId id="502" r:id="rId225"/>
    <p:sldId id="503" r:id="rId226"/>
    <p:sldId id="504" r:id="rId227"/>
    <p:sldId id="505" r:id="rId228"/>
    <p:sldId id="506" r:id="rId229"/>
    <p:sldId id="507" r:id="rId230"/>
    <p:sldId id="508" r:id="rId231"/>
    <p:sldId id="509" r:id="rId232"/>
    <p:sldId id="510" r:id="rId233"/>
    <p:sldId id="511" r:id="rId234"/>
    <p:sldId id="512" r:id="rId235"/>
    <p:sldId id="513" r:id="rId236"/>
    <p:sldId id="514" r:id="rId237"/>
    <p:sldId id="515" r:id="rId238"/>
    <p:sldId id="516" r:id="rId239"/>
    <p:sldId id="517" r:id="rId240"/>
    <p:sldId id="518" r:id="rId241"/>
    <p:sldId id="519" r:id="rId242"/>
    <p:sldId id="520" r:id="rId243"/>
    <p:sldId id="521" r:id="rId244"/>
    <p:sldId id="522" r:id="rId245"/>
    <p:sldId id="523" r:id="rId246"/>
    <p:sldId id="524" r:id="rId247"/>
    <p:sldId id="525" r:id="rId248"/>
    <p:sldId id="526" r:id="rId249"/>
    <p:sldId id="527" r:id="rId250"/>
    <p:sldId id="528" r:id="rId251"/>
    <p:sldId id="529" r:id="rId252"/>
    <p:sldId id="530" r:id="rId253"/>
    <p:sldId id="532" r:id="rId254"/>
    <p:sldId id="533" r:id="rId255"/>
    <p:sldId id="534" r:id="rId256"/>
    <p:sldId id="531" r:id="rId2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2DDB2C-E6EC-4AA4-88B9-A8492BAEC757}" v="1" dt="2020-09-24T15:42:21.729"/>
    <p1510:client id="{25AA3286-68C2-417F-B37A-71B5A37F6C9B}" v="1" dt="2020-09-27T02:57:44.933"/>
    <p1510:client id="{E4F0A780-D6DF-4820-A022-058D1A94408E}" v="1" dt="2020-09-28T08:34:47.5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37" d="100"/>
          <a:sy n="37" d="100"/>
        </p:scale>
        <p:origin x="1304" y="3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notesMaster" Target="notesMasters/notesMaster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slide" Target="slides/slide208.xml"/><Relationship Id="rId233" Type="http://schemas.openxmlformats.org/officeDocument/2006/relationships/slide" Target="slides/slide229.xml"/><Relationship Id="rId238" Type="http://schemas.openxmlformats.org/officeDocument/2006/relationships/slide" Target="slides/slide234.xml"/><Relationship Id="rId254" Type="http://schemas.openxmlformats.org/officeDocument/2006/relationships/slide" Target="slides/slide250.xml"/><Relationship Id="rId259" Type="http://schemas.openxmlformats.org/officeDocument/2006/relationships/presProps" Target="presProps.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244" Type="http://schemas.openxmlformats.org/officeDocument/2006/relationships/slide" Target="slides/slide240.xml"/><Relationship Id="rId249" Type="http://schemas.openxmlformats.org/officeDocument/2006/relationships/slide" Target="slides/slide24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260"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slide" Target="slides/slide230.xml"/><Relationship Id="rId239" Type="http://schemas.openxmlformats.org/officeDocument/2006/relationships/slide" Target="slides/slide235.xml"/><Relationship Id="rId2" Type="http://schemas.openxmlformats.org/officeDocument/2006/relationships/customXml" Target="../customXml/item2.xml"/><Relationship Id="rId29" Type="http://schemas.openxmlformats.org/officeDocument/2006/relationships/slide" Target="slides/slide25.xml"/><Relationship Id="rId250" Type="http://schemas.openxmlformats.org/officeDocument/2006/relationships/slide" Target="slides/slide246.xml"/><Relationship Id="rId255" Type="http://schemas.openxmlformats.org/officeDocument/2006/relationships/slide" Target="slides/slide251.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slide" Target="slides/slide236.xml"/><Relationship Id="rId245" Type="http://schemas.openxmlformats.org/officeDocument/2006/relationships/slide" Target="slides/slide241.xml"/><Relationship Id="rId261" Type="http://schemas.openxmlformats.org/officeDocument/2006/relationships/theme" Target="theme/theme1.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1" Type="http://schemas.openxmlformats.org/officeDocument/2006/relationships/slide" Target="slides/slide247.xml"/><Relationship Id="rId256" Type="http://schemas.openxmlformats.org/officeDocument/2006/relationships/slide" Target="slides/slide252.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slide" Target="slides/slide237.xml"/><Relationship Id="rId246" Type="http://schemas.openxmlformats.org/officeDocument/2006/relationships/slide" Target="slides/slide242.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262"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microsoft.com/office/2016/11/relationships/changesInfo" Target="changesInfos/changesInfo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microsoft.com/office/2015/10/relationships/revisionInfo" Target="revisionInfo.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nita Shrestha" userId="S::binita.765504@cdcsit.tu.edu.np::bf310b85-e070-4085-8f69-286aa4f8d3d2" providerId="AD" clId="Web-{25AA3286-68C2-417F-B37A-71B5A37F6C9B}"/>
    <pc:docChg chg="addSld">
      <pc:chgData name="Binita Shrestha" userId="S::binita.765504@cdcsit.tu.edu.np::bf310b85-e070-4085-8f69-286aa4f8d3d2" providerId="AD" clId="Web-{25AA3286-68C2-417F-B37A-71B5A37F6C9B}" dt="2020-09-27T02:57:44.933" v="0"/>
      <pc:docMkLst>
        <pc:docMk/>
      </pc:docMkLst>
      <pc:sldChg chg="new">
        <pc:chgData name="Binita Shrestha" userId="S::binita.765504@cdcsit.tu.edu.np::bf310b85-e070-4085-8f69-286aa4f8d3d2" providerId="AD" clId="Web-{25AA3286-68C2-417F-B37A-71B5A37F6C9B}" dt="2020-09-27T02:57:44.933" v="0"/>
        <pc:sldMkLst>
          <pc:docMk/>
          <pc:sldMk cId="4210005892" sldId="535"/>
        </pc:sldMkLst>
      </pc:sldChg>
    </pc:docChg>
  </pc:docChgLst>
  <pc:docChgLst>
    <pc:chgData name="Binita Shrestha" userId="S::binita.765504@cdcsit.tu.edu.np::bf310b85-e070-4085-8f69-286aa4f8d3d2" providerId="AD" clId="Web-{E4F0A780-D6DF-4820-A022-058D1A94408E}"/>
    <pc:docChg chg="addSld">
      <pc:chgData name="Binita Shrestha" userId="S::binita.765504@cdcsit.tu.edu.np::bf310b85-e070-4085-8f69-286aa4f8d3d2" providerId="AD" clId="Web-{E4F0A780-D6DF-4820-A022-058D1A94408E}" dt="2020-09-28T08:34:47.555" v="0"/>
      <pc:docMkLst>
        <pc:docMk/>
      </pc:docMkLst>
      <pc:sldChg chg="new">
        <pc:chgData name="Binita Shrestha" userId="S::binita.765504@cdcsit.tu.edu.np::bf310b85-e070-4085-8f69-286aa4f8d3d2" providerId="AD" clId="Web-{E4F0A780-D6DF-4820-A022-058D1A94408E}" dt="2020-09-28T08:34:47.555" v="0"/>
        <pc:sldMkLst>
          <pc:docMk/>
          <pc:sldMk cId="627472759" sldId="536"/>
        </pc:sldMkLst>
      </pc:sldChg>
    </pc:docChg>
  </pc:docChgLst>
  <pc:docChgLst>
    <pc:chgData name="Binita Shrestha" userId="S::binita.765504@cdcsit.tu.edu.np::bf310b85-e070-4085-8f69-286aa4f8d3d2" providerId="AD" clId="Web-{252DDB2C-E6EC-4AA4-88B9-A8492BAEC757}"/>
    <pc:docChg chg="modSld">
      <pc:chgData name="Binita Shrestha" userId="S::binita.765504@cdcsit.tu.edu.np::bf310b85-e070-4085-8f69-286aa4f8d3d2" providerId="AD" clId="Web-{252DDB2C-E6EC-4AA4-88B9-A8492BAEC757}" dt="2020-09-24T15:42:21.729" v="0" actId="1076"/>
      <pc:docMkLst>
        <pc:docMk/>
      </pc:docMkLst>
      <pc:sldChg chg="modSp">
        <pc:chgData name="Binita Shrestha" userId="S::binita.765504@cdcsit.tu.edu.np::bf310b85-e070-4085-8f69-286aa4f8d3d2" providerId="AD" clId="Web-{252DDB2C-E6EC-4AA4-88B9-A8492BAEC757}" dt="2020-09-24T15:42:21.729" v="0" actId="1076"/>
        <pc:sldMkLst>
          <pc:docMk/>
          <pc:sldMk cId="611639142" sldId="258"/>
        </pc:sldMkLst>
        <pc:picChg chg="mod">
          <ac:chgData name="Binita Shrestha" userId="S::binita.765504@cdcsit.tu.edu.np::bf310b85-e070-4085-8f69-286aa4f8d3d2" providerId="AD" clId="Web-{252DDB2C-E6EC-4AA4-88B9-A8492BAEC757}" dt="2020-09-24T15:42:21.729" v="0" actId="1076"/>
          <ac:picMkLst>
            <pc:docMk/>
            <pc:sldMk cId="611639142" sldId="258"/>
            <ac:picMk id="1026"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E6F260-2560-46D6-B3BC-1DAB6747C7DE}" type="datetimeFigureOut">
              <a:rPr lang="en-US" smtClean="0"/>
              <a:pPr/>
              <a:t>1/27/2021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48756B-B262-4901-A3CF-F8AB875FEFF2}" type="slidenum">
              <a:rPr lang="en-US" smtClean="0"/>
              <a:pPr/>
              <a:t>‹#›</a:t>
            </a:fld>
            <a:endParaRPr lang="en-US"/>
          </a:p>
        </p:txBody>
      </p:sp>
    </p:spTree>
    <p:extLst>
      <p:ext uri="{BB962C8B-B14F-4D97-AF65-F5344CB8AC3E}">
        <p14:creationId xmlns:p14="http://schemas.microsoft.com/office/powerpoint/2010/main" val="3284234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CFA607-BF85-4860-AF4E-7EFBEBEDA516}" type="datetime1">
              <a:rPr lang="en-US" smtClean="0"/>
              <a:t>1/27/2021</a:t>
            </a:fld>
            <a:endParaRPr lang="en-US"/>
          </a:p>
        </p:txBody>
      </p:sp>
      <p:sp>
        <p:nvSpPr>
          <p:cNvPr id="5" name="Footer Placeholder 4"/>
          <p:cNvSpPr>
            <a:spLocks noGrp="1"/>
          </p:cNvSpPr>
          <p:nvPr>
            <p:ph type="ftr" sz="quarter" idx="11"/>
          </p:nvPr>
        </p:nvSpPr>
        <p:spPr/>
        <p:txBody>
          <a:bodyPr/>
          <a:lstStyle/>
          <a:p>
            <a:r>
              <a:rPr lang="en-US"/>
              <a:t>Parallel and Distributed Computing</a:t>
            </a:r>
          </a:p>
        </p:txBody>
      </p:sp>
      <p:sp>
        <p:nvSpPr>
          <p:cNvPr id="6" name="Slide Number Placeholder 5"/>
          <p:cNvSpPr>
            <a:spLocks noGrp="1"/>
          </p:cNvSpPr>
          <p:nvPr>
            <p:ph type="sldNum" sz="quarter" idx="12"/>
          </p:nvPr>
        </p:nvSpPr>
        <p:spPr/>
        <p:txBody>
          <a:bodyPr/>
          <a:lstStyle/>
          <a:p>
            <a:fld id="{464F0463-9ADA-46C2-917D-8AEF7708C576}" type="slidenum">
              <a:rPr lang="en-US" smtClean="0"/>
              <a:pPr/>
              <a:t>‹#›</a:t>
            </a:fld>
            <a:endParaRPr lang="en-US"/>
          </a:p>
        </p:txBody>
      </p:sp>
    </p:spTree>
    <p:extLst>
      <p:ext uri="{BB962C8B-B14F-4D97-AF65-F5344CB8AC3E}">
        <p14:creationId xmlns:p14="http://schemas.microsoft.com/office/powerpoint/2010/main" val="2225934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223278-0F80-4254-816C-B556F90D0CB5}" type="datetime1">
              <a:rPr lang="en-US" smtClean="0"/>
              <a:t>1/27/2021</a:t>
            </a:fld>
            <a:endParaRPr lang="en-US"/>
          </a:p>
        </p:txBody>
      </p:sp>
      <p:sp>
        <p:nvSpPr>
          <p:cNvPr id="5" name="Footer Placeholder 4"/>
          <p:cNvSpPr>
            <a:spLocks noGrp="1"/>
          </p:cNvSpPr>
          <p:nvPr>
            <p:ph type="ftr" sz="quarter" idx="11"/>
          </p:nvPr>
        </p:nvSpPr>
        <p:spPr/>
        <p:txBody>
          <a:bodyPr/>
          <a:lstStyle/>
          <a:p>
            <a:r>
              <a:rPr lang="en-US"/>
              <a:t>Parallel and Distributed Computing</a:t>
            </a:r>
          </a:p>
        </p:txBody>
      </p:sp>
      <p:sp>
        <p:nvSpPr>
          <p:cNvPr id="6" name="Slide Number Placeholder 5"/>
          <p:cNvSpPr>
            <a:spLocks noGrp="1"/>
          </p:cNvSpPr>
          <p:nvPr>
            <p:ph type="sldNum" sz="quarter" idx="12"/>
          </p:nvPr>
        </p:nvSpPr>
        <p:spPr/>
        <p:txBody>
          <a:bodyPr/>
          <a:lstStyle/>
          <a:p>
            <a:fld id="{464F0463-9ADA-46C2-917D-8AEF7708C576}" type="slidenum">
              <a:rPr lang="en-US" smtClean="0"/>
              <a:pPr/>
              <a:t>‹#›</a:t>
            </a:fld>
            <a:endParaRPr lang="en-US"/>
          </a:p>
        </p:txBody>
      </p:sp>
    </p:spTree>
    <p:extLst>
      <p:ext uri="{BB962C8B-B14F-4D97-AF65-F5344CB8AC3E}">
        <p14:creationId xmlns:p14="http://schemas.microsoft.com/office/powerpoint/2010/main" val="882169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657502-EF60-4647-B7D6-3A97E4DB69D8}" type="datetime1">
              <a:rPr lang="en-US" smtClean="0"/>
              <a:t>1/27/2021</a:t>
            </a:fld>
            <a:endParaRPr lang="en-US"/>
          </a:p>
        </p:txBody>
      </p:sp>
      <p:sp>
        <p:nvSpPr>
          <p:cNvPr id="5" name="Footer Placeholder 4"/>
          <p:cNvSpPr>
            <a:spLocks noGrp="1"/>
          </p:cNvSpPr>
          <p:nvPr>
            <p:ph type="ftr" sz="quarter" idx="11"/>
          </p:nvPr>
        </p:nvSpPr>
        <p:spPr/>
        <p:txBody>
          <a:bodyPr/>
          <a:lstStyle/>
          <a:p>
            <a:r>
              <a:rPr lang="en-US"/>
              <a:t>Parallel and Distributed Computing</a:t>
            </a:r>
          </a:p>
        </p:txBody>
      </p:sp>
      <p:sp>
        <p:nvSpPr>
          <p:cNvPr id="6" name="Slide Number Placeholder 5"/>
          <p:cNvSpPr>
            <a:spLocks noGrp="1"/>
          </p:cNvSpPr>
          <p:nvPr>
            <p:ph type="sldNum" sz="quarter" idx="12"/>
          </p:nvPr>
        </p:nvSpPr>
        <p:spPr/>
        <p:txBody>
          <a:bodyPr/>
          <a:lstStyle/>
          <a:p>
            <a:fld id="{464F0463-9ADA-46C2-917D-8AEF7708C576}" type="slidenum">
              <a:rPr lang="en-US" smtClean="0"/>
              <a:pPr/>
              <a:t>‹#›</a:t>
            </a:fld>
            <a:endParaRPr lang="en-US"/>
          </a:p>
        </p:txBody>
      </p:sp>
    </p:spTree>
    <p:extLst>
      <p:ext uri="{BB962C8B-B14F-4D97-AF65-F5344CB8AC3E}">
        <p14:creationId xmlns:p14="http://schemas.microsoft.com/office/powerpoint/2010/main" val="3136277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1080DF-EA1A-42B5-9938-66D3C2747BBB}" type="datetime1">
              <a:rPr lang="en-US" smtClean="0"/>
              <a:t>1/27/2021</a:t>
            </a:fld>
            <a:endParaRPr lang="en-US"/>
          </a:p>
        </p:txBody>
      </p:sp>
      <p:sp>
        <p:nvSpPr>
          <p:cNvPr id="5" name="Footer Placeholder 4"/>
          <p:cNvSpPr>
            <a:spLocks noGrp="1"/>
          </p:cNvSpPr>
          <p:nvPr>
            <p:ph type="ftr" sz="quarter" idx="11"/>
          </p:nvPr>
        </p:nvSpPr>
        <p:spPr/>
        <p:txBody>
          <a:bodyPr/>
          <a:lstStyle/>
          <a:p>
            <a:r>
              <a:rPr lang="en-US"/>
              <a:t>Parallel and Distributed Computing</a:t>
            </a:r>
          </a:p>
        </p:txBody>
      </p:sp>
      <p:sp>
        <p:nvSpPr>
          <p:cNvPr id="6" name="Slide Number Placeholder 5"/>
          <p:cNvSpPr>
            <a:spLocks noGrp="1"/>
          </p:cNvSpPr>
          <p:nvPr>
            <p:ph type="sldNum" sz="quarter" idx="12"/>
          </p:nvPr>
        </p:nvSpPr>
        <p:spPr/>
        <p:txBody>
          <a:bodyPr/>
          <a:lstStyle/>
          <a:p>
            <a:fld id="{464F0463-9ADA-46C2-917D-8AEF7708C576}" type="slidenum">
              <a:rPr lang="en-US" smtClean="0"/>
              <a:pPr/>
              <a:t>‹#›</a:t>
            </a:fld>
            <a:endParaRPr lang="en-US"/>
          </a:p>
        </p:txBody>
      </p:sp>
    </p:spTree>
    <p:extLst>
      <p:ext uri="{BB962C8B-B14F-4D97-AF65-F5344CB8AC3E}">
        <p14:creationId xmlns:p14="http://schemas.microsoft.com/office/powerpoint/2010/main" val="790849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7019A2-1B7A-4E10-9769-80A8F7B8A93C}" type="datetime1">
              <a:rPr lang="en-US" smtClean="0"/>
              <a:t>1/27/2021</a:t>
            </a:fld>
            <a:endParaRPr lang="en-US"/>
          </a:p>
        </p:txBody>
      </p:sp>
      <p:sp>
        <p:nvSpPr>
          <p:cNvPr id="5" name="Footer Placeholder 4"/>
          <p:cNvSpPr>
            <a:spLocks noGrp="1"/>
          </p:cNvSpPr>
          <p:nvPr>
            <p:ph type="ftr" sz="quarter" idx="11"/>
          </p:nvPr>
        </p:nvSpPr>
        <p:spPr/>
        <p:txBody>
          <a:bodyPr/>
          <a:lstStyle/>
          <a:p>
            <a:r>
              <a:rPr lang="en-US"/>
              <a:t>Parallel and Distributed Computing</a:t>
            </a:r>
          </a:p>
        </p:txBody>
      </p:sp>
      <p:sp>
        <p:nvSpPr>
          <p:cNvPr id="6" name="Slide Number Placeholder 5"/>
          <p:cNvSpPr>
            <a:spLocks noGrp="1"/>
          </p:cNvSpPr>
          <p:nvPr>
            <p:ph type="sldNum" sz="quarter" idx="12"/>
          </p:nvPr>
        </p:nvSpPr>
        <p:spPr/>
        <p:txBody>
          <a:bodyPr/>
          <a:lstStyle/>
          <a:p>
            <a:fld id="{464F0463-9ADA-46C2-917D-8AEF7708C576}" type="slidenum">
              <a:rPr lang="en-US" smtClean="0"/>
              <a:pPr/>
              <a:t>‹#›</a:t>
            </a:fld>
            <a:endParaRPr lang="en-US"/>
          </a:p>
        </p:txBody>
      </p:sp>
    </p:spTree>
    <p:extLst>
      <p:ext uri="{BB962C8B-B14F-4D97-AF65-F5344CB8AC3E}">
        <p14:creationId xmlns:p14="http://schemas.microsoft.com/office/powerpoint/2010/main" val="324915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0C6218-6AF2-43E4-AB09-610E2006C117}" type="datetime1">
              <a:rPr lang="en-US" smtClean="0"/>
              <a:t>1/27/2021</a:t>
            </a:fld>
            <a:endParaRPr lang="en-US"/>
          </a:p>
        </p:txBody>
      </p:sp>
      <p:sp>
        <p:nvSpPr>
          <p:cNvPr id="6" name="Footer Placeholder 5"/>
          <p:cNvSpPr>
            <a:spLocks noGrp="1"/>
          </p:cNvSpPr>
          <p:nvPr>
            <p:ph type="ftr" sz="quarter" idx="11"/>
          </p:nvPr>
        </p:nvSpPr>
        <p:spPr/>
        <p:txBody>
          <a:bodyPr/>
          <a:lstStyle/>
          <a:p>
            <a:r>
              <a:rPr lang="en-US"/>
              <a:t>Parallel and Distributed Computing</a:t>
            </a:r>
          </a:p>
        </p:txBody>
      </p:sp>
      <p:sp>
        <p:nvSpPr>
          <p:cNvPr id="7" name="Slide Number Placeholder 6"/>
          <p:cNvSpPr>
            <a:spLocks noGrp="1"/>
          </p:cNvSpPr>
          <p:nvPr>
            <p:ph type="sldNum" sz="quarter" idx="12"/>
          </p:nvPr>
        </p:nvSpPr>
        <p:spPr/>
        <p:txBody>
          <a:bodyPr/>
          <a:lstStyle/>
          <a:p>
            <a:fld id="{464F0463-9ADA-46C2-917D-8AEF7708C576}" type="slidenum">
              <a:rPr lang="en-US" smtClean="0"/>
              <a:pPr/>
              <a:t>‹#›</a:t>
            </a:fld>
            <a:endParaRPr lang="en-US"/>
          </a:p>
        </p:txBody>
      </p:sp>
    </p:spTree>
    <p:extLst>
      <p:ext uri="{BB962C8B-B14F-4D97-AF65-F5344CB8AC3E}">
        <p14:creationId xmlns:p14="http://schemas.microsoft.com/office/powerpoint/2010/main" val="2720158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4F947A-6B95-4495-BFB6-C8DA3A9BFFC8}" type="datetime1">
              <a:rPr lang="en-US" smtClean="0"/>
              <a:t>1/27/2021</a:t>
            </a:fld>
            <a:endParaRPr lang="en-US"/>
          </a:p>
        </p:txBody>
      </p:sp>
      <p:sp>
        <p:nvSpPr>
          <p:cNvPr id="8" name="Footer Placeholder 7"/>
          <p:cNvSpPr>
            <a:spLocks noGrp="1"/>
          </p:cNvSpPr>
          <p:nvPr>
            <p:ph type="ftr" sz="quarter" idx="11"/>
          </p:nvPr>
        </p:nvSpPr>
        <p:spPr/>
        <p:txBody>
          <a:bodyPr/>
          <a:lstStyle/>
          <a:p>
            <a:r>
              <a:rPr lang="en-US"/>
              <a:t>Parallel and Distributed Computing</a:t>
            </a:r>
          </a:p>
        </p:txBody>
      </p:sp>
      <p:sp>
        <p:nvSpPr>
          <p:cNvPr id="9" name="Slide Number Placeholder 8"/>
          <p:cNvSpPr>
            <a:spLocks noGrp="1"/>
          </p:cNvSpPr>
          <p:nvPr>
            <p:ph type="sldNum" sz="quarter" idx="12"/>
          </p:nvPr>
        </p:nvSpPr>
        <p:spPr/>
        <p:txBody>
          <a:bodyPr/>
          <a:lstStyle/>
          <a:p>
            <a:fld id="{464F0463-9ADA-46C2-917D-8AEF7708C576}" type="slidenum">
              <a:rPr lang="en-US" smtClean="0"/>
              <a:pPr/>
              <a:t>‹#›</a:t>
            </a:fld>
            <a:endParaRPr lang="en-US"/>
          </a:p>
        </p:txBody>
      </p:sp>
    </p:spTree>
    <p:extLst>
      <p:ext uri="{BB962C8B-B14F-4D97-AF65-F5344CB8AC3E}">
        <p14:creationId xmlns:p14="http://schemas.microsoft.com/office/powerpoint/2010/main" val="175980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CE65E29-7595-43F6-8F97-03CA50872D7E}" type="datetime1">
              <a:rPr lang="en-US" smtClean="0"/>
              <a:t>1/27/2021</a:t>
            </a:fld>
            <a:endParaRPr lang="en-US"/>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a:t>
            </a:fld>
            <a:endParaRPr lang="en-US"/>
          </a:p>
        </p:txBody>
      </p:sp>
    </p:spTree>
    <p:extLst>
      <p:ext uri="{BB962C8B-B14F-4D97-AF65-F5344CB8AC3E}">
        <p14:creationId xmlns:p14="http://schemas.microsoft.com/office/powerpoint/2010/main" val="3779218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C8A8C3-87A0-4C2A-9D64-C74083A0E5BF}" type="datetime1">
              <a:rPr lang="en-US" smtClean="0"/>
              <a:t>1/27/2021</a:t>
            </a:fld>
            <a:endParaRPr lang="en-US"/>
          </a:p>
        </p:txBody>
      </p:sp>
      <p:sp>
        <p:nvSpPr>
          <p:cNvPr id="3" name="Footer Placeholder 2"/>
          <p:cNvSpPr>
            <a:spLocks noGrp="1"/>
          </p:cNvSpPr>
          <p:nvPr>
            <p:ph type="ftr" sz="quarter" idx="11"/>
          </p:nvPr>
        </p:nvSpPr>
        <p:spPr/>
        <p:txBody>
          <a:bodyPr/>
          <a:lstStyle/>
          <a:p>
            <a:r>
              <a:rPr lang="en-US"/>
              <a:t>Parallel and Distributed Computing</a:t>
            </a:r>
          </a:p>
        </p:txBody>
      </p:sp>
      <p:sp>
        <p:nvSpPr>
          <p:cNvPr id="4" name="Slide Number Placeholder 3"/>
          <p:cNvSpPr>
            <a:spLocks noGrp="1"/>
          </p:cNvSpPr>
          <p:nvPr>
            <p:ph type="sldNum" sz="quarter" idx="12"/>
          </p:nvPr>
        </p:nvSpPr>
        <p:spPr/>
        <p:txBody>
          <a:bodyPr/>
          <a:lstStyle/>
          <a:p>
            <a:fld id="{464F0463-9ADA-46C2-917D-8AEF7708C576}" type="slidenum">
              <a:rPr lang="en-US" smtClean="0"/>
              <a:pPr/>
              <a:t>‹#›</a:t>
            </a:fld>
            <a:endParaRPr lang="en-US"/>
          </a:p>
        </p:txBody>
      </p:sp>
    </p:spTree>
    <p:extLst>
      <p:ext uri="{BB962C8B-B14F-4D97-AF65-F5344CB8AC3E}">
        <p14:creationId xmlns:p14="http://schemas.microsoft.com/office/powerpoint/2010/main" val="307312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633A35-1345-453A-8FBC-85DC6C875F81}" type="datetime1">
              <a:rPr lang="en-US" smtClean="0"/>
              <a:t>1/27/2021</a:t>
            </a:fld>
            <a:endParaRPr lang="en-US"/>
          </a:p>
        </p:txBody>
      </p:sp>
      <p:sp>
        <p:nvSpPr>
          <p:cNvPr id="6" name="Footer Placeholder 5"/>
          <p:cNvSpPr>
            <a:spLocks noGrp="1"/>
          </p:cNvSpPr>
          <p:nvPr>
            <p:ph type="ftr" sz="quarter" idx="11"/>
          </p:nvPr>
        </p:nvSpPr>
        <p:spPr/>
        <p:txBody>
          <a:bodyPr/>
          <a:lstStyle/>
          <a:p>
            <a:r>
              <a:rPr lang="en-US"/>
              <a:t>Parallel and Distributed Computing</a:t>
            </a:r>
          </a:p>
        </p:txBody>
      </p:sp>
      <p:sp>
        <p:nvSpPr>
          <p:cNvPr id="7" name="Slide Number Placeholder 6"/>
          <p:cNvSpPr>
            <a:spLocks noGrp="1"/>
          </p:cNvSpPr>
          <p:nvPr>
            <p:ph type="sldNum" sz="quarter" idx="12"/>
          </p:nvPr>
        </p:nvSpPr>
        <p:spPr/>
        <p:txBody>
          <a:bodyPr/>
          <a:lstStyle/>
          <a:p>
            <a:fld id="{464F0463-9ADA-46C2-917D-8AEF7708C576}" type="slidenum">
              <a:rPr lang="en-US" smtClean="0"/>
              <a:pPr/>
              <a:t>‹#›</a:t>
            </a:fld>
            <a:endParaRPr lang="en-US"/>
          </a:p>
        </p:txBody>
      </p:sp>
    </p:spTree>
    <p:extLst>
      <p:ext uri="{BB962C8B-B14F-4D97-AF65-F5344CB8AC3E}">
        <p14:creationId xmlns:p14="http://schemas.microsoft.com/office/powerpoint/2010/main" val="2680397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66FE53-6794-407C-A08A-4A0F3FBCADA1}" type="datetime1">
              <a:rPr lang="en-US" smtClean="0"/>
              <a:t>1/27/2021</a:t>
            </a:fld>
            <a:endParaRPr lang="en-US"/>
          </a:p>
        </p:txBody>
      </p:sp>
      <p:sp>
        <p:nvSpPr>
          <p:cNvPr id="6" name="Footer Placeholder 5"/>
          <p:cNvSpPr>
            <a:spLocks noGrp="1"/>
          </p:cNvSpPr>
          <p:nvPr>
            <p:ph type="ftr" sz="quarter" idx="11"/>
          </p:nvPr>
        </p:nvSpPr>
        <p:spPr/>
        <p:txBody>
          <a:bodyPr/>
          <a:lstStyle/>
          <a:p>
            <a:r>
              <a:rPr lang="en-US"/>
              <a:t>Parallel and Distributed Computing</a:t>
            </a:r>
          </a:p>
        </p:txBody>
      </p:sp>
      <p:sp>
        <p:nvSpPr>
          <p:cNvPr id="7" name="Slide Number Placeholder 6"/>
          <p:cNvSpPr>
            <a:spLocks noGrp="1"/>
          </p:cNvSpPr>
          <p:nvPr>
            <p:ph type="sldNum" sz="quarter" idx="12"/>
          </p:nvPr>
        </p:nvSpPr>
        <p:spPr/>
        <p:txBody>
          <a:bodyPr/>
          <a:lstStyle/>
          <a:p>
            <a:fld id="{464F0463-9ADA-46C2-917D-8AEF7708C576}" type="slidenum">
              <a:rPr lang="en-US" smtClean="0"/>
              <a:pPr/>
              <a:t>‹#›</a:t>
            </a:fld>
            <a:endParaRPr lang="en-US"/>
          </a:p>
        </p:txBody>
      </p:sp>
    </p:spTree>
    <p:extLst>
      <p:ext uri="{BB962C8B-B14F-4D97-AF65-F5344CB8AC3E}">
        <p14:creationId xmlns:p14="http://schemas.microsoft.com/office/powerpoint/2010/main" val="2135496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87FAA-B5A6-488E-9E75-9434681905CA}" type="datetime1">
              <a:rPr lang="en-US" smtClean="0"/>
              <a:t>1/27/2021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Parallel and Distributed Computing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4F0463-9ADA-46C2-917D-8AEF7708C576}" type="slidenum">
              <a:rPr lang="en-US" smtClean="0"/>
              <a:pPr/>
              <a:t>‹#›</a:t>
            </a:fld>
            <a:endParaRPr lang="en-US"/>
          </a:p>
        </p:txBody>
      </p:sp>
    </p:spTree>
    <p:extLst>
      <p:ext uri="{BB962C8B-B14F-4D97-AF65-F5344CB8AC3E}">
        <p14:creationId xmlns:p14="http://schemas.microsoft.com/office/powerpoint/2010/main" val="2261677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oleObject" Target="../embeddings/oleObject2.bin"/></Relationships>
</file>

<file path=ppt/slides/_rels/slide12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19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1.wmf"/><Relationship Id="rId5" Type="http://schemas.openxmlformats.org/officeDocument/2006/relationships/oleObject" Target="../embeddings/oleObject5.bin"/><Relationship Id="rId4" Type="http://schemas.openxmlformats.org/officeDocument/2006/relationships/image" Target="../media/image140.wmf"/></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0.pn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Parallel and Distributed Computing</a:t>
            </a:r>
          </a:p>
        </p:txBody>
      </p:sp>
      <p:sp>
        <p:nvSpPr>
          <p:cNvPr id="3" name="Subtitle 2"/>
          <p:cNvSpPr>
            <a:spLocks noGrp="1"/>
          </p:cNvSpPr>
          <p:nvPr>
            <p:ph type="subTitle" idx="1"/>
          </p:nvPr>
        </p:nvSpPr>
        <p:spPr/>
        <p:txBody>
          <a:bodyPr>
            <a:normAutofit/>
          </a:bodyPr>
          <a:lstStyle/>
          <a:p>
            <a:r>
              <a:rPr lang="en-US" b="1" dirty="0">
                <a:solidFill>
                  <a:schemeClr val="tx1"/>
                </a:solidFill>
                <a:latin typeface="+mj-lt"/>
                <a:ea typeface="+mj-ea"/>
                <a:cs typeface="+mj-cs"/>
              </a:rPr>
              <a:t>		</a:t>
            </a:r>
            <a:r>
              <a:rPr lang="en-US" sz="2400" b="1" dirty="0">
                <a:solidFill>
                  <a:schemeClr val="tx1"/>
                </a:solidFill>
                <a:latin typeface="+mj-lt"/>
                <a:ea typeface="+mj-ea"/>
                <a:cs typeface="+mj-cs"/>
              </a:rPr>
              <a:t>Mr. Bikash </a:t>
            </a:r>
            <a:r>
              <a:rPr lang="en-US" sz="2400" b="1" dirty="0" err="1">
                <a:solidFill>
                  <a:schemeClr val="tx1"/>
                </a:solidFill>
                <a:latin typeface="+mj-lt"/>
                <a:ea typeface="+mj-ea"/>
                <a:cs typeface="+mj-cs"/>
              </a:rPr>
              <a:t>Balami</a:t>
            </a:r>
            <a:endParaRPr lang="en-US" sz="2400" b="1" dirty="0">
              <a:solidFill>
                <a:schemeClr val="tx1"/>
              </a:solidFill>
              <a:latin typeface="+mj-lt"/>
              <a:ea typeface="+mj-ea"/>
              <a:cs typeface="+mj-cs"/>
            </a:endParaRPr>
          </a:p>
          <a:p>
            <a:r>
              <a:rPr lang="en-US" sz="2400" b="1" dirty="0">
                <a:solidFill>
                  <a:schemeClr val="tx1"/>
                </a:solidFill>
                <a:latin typeface="+mj-lt"/>
                <a:ea typeface="+mj-ea"/>
                <a:cs typeface="+mj-cs"/>
              </a:rPr>
              <a:t>		TU, </a:t>
            </a:r>
            <a:r>
              <a:rPr lang="en-US" sz="2400" b="1" dirty="0" err="1">
                <a:solidFill>
                  <a:schemeClr val="tx1"/>
                </a:solidFill>
                <a:latin typeface="+mj-lt"/>
                <a:ea typeface="+mj-ea"/>
                <a:cs typeface="+mj-cs"/>
              </a:rPr>
              <a:t>CDCSIT</a:t>
            </a:r>
            <a:endParaRPr lang="en-US" sz="2400" b="1" dirty="0">
              <a:solidFill>
                <a:schemeClr val="tx1"/>
              </a:solidFill>
              <a:latin typeface="+mj-lt"/>
              <a:ea typeface="+mj-ea"/>
              <a:cs typeface="+mj-cs"/>
            </a:endParaRPr>
          </a:p>
        </p:txBody>
      </p:sp>
      <p:sp>
        <p:nvSpPr>
          <p:cNvPr id="4" name="Footer Placeholder 3"/>
          <p:cNvSpPr>
            <a:spLocks noGrp="1"/>
          </p:cNvSpPr>
          <p:nvPr>
            <p:ph type="ftr" sz="quarter" idx="11"/>
          </p:nvPr>
        </p:nvSpPr>
        <p:spPr>
          <a:xfrm>
            <a:off x="3124200" y="6356350"/>
            <a:ext cx="3810000" cy="365125"/>
          </a:xfrm>
        </p:spPr>
        <p:txBody>
          <a:bodyPr/>
          <a:lstStyle/>
          <a:p>
            <a:pPr>
              <a:spcBef>
                <a:spcPct val="20000"/>
              </a:spcBef>
            </a:pPr>
            <a:r>
              <a:rPr lang="en-US" sz="1400" b="1">
                <a:solidFill>
                  <a:schemeClr val="tx1"/>
                </a:solidFill>
                <a:latin typeface="+mj-lt"/>
                <a:ea typeface="+mj-ea"/>
                <a:cs typeface="+mj-cs"/>
              </a:rPr>
              <a:t>Parallel and Distributed Computing</a:t>
            </a:r>
            <a:endParaRPr lang="en-US" sz="1400" b="1" dirty="0">
              <a:solidFill>
                <a:schemeClr val="tx1"/>
              </a:solidFill>
              <a:latin typeface="+mj-lt"/>
              <a:ea typeface="+mj-ea"/>
              <a:cs typeface="+mj-cs"/>
            </a:endParaRPr>
          </a:p>
        </p:txBody>
      </p:sp>
      <p:sp>
        <p:nvSpPr>
          <p:cNvPr id="5" name="Slide Number Placeholder 4"/>
          <p:cNvSpPr>
            <a:spLocks noGrp="1"/>
          </p:cNvSpPr>
          <p:nvPr>
            <p:ph type="sldNum" sz="quarter" idx="12"/>
          </p:nvPr>
        </p:nvSpPr>
        <p:spPr/>
        <p:txBody>
          <a:bodyPr/>
          <a:lstStyle/>
          <a:p>
            <a:fld id="{464F0463-9ADA-46C2-917D-8AEF7708C576}" type="slidenum">
              <a:rPr lang="en-US" smtClean="0"/>
              <a:pPr/>
              <a:t>1</a:t>
            </a:fld>
            <a:endParaRPr lang="en-US"/>
          </a:p>
        </p:txBody>
      </p:sp>
    </p:spTree>
    <p:extLst>
      <p:ext uri="{BB962C8B-B14F-4D97-AF65-F5344CB8AC3E}">
        <p14:creationId xmlns:p14="http://schemas.microsoft.com/office/powerpoint/2010/main" val="1783773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Issues</a:t>
            </a:r>
          </a:p>
        </p:txBody>
      </p:sp>
      <p:sp>
        <p:nvSpPr>
          <p:cNvPr id="3" name="Content Placeholder 2"/>
          <p:cNvSpPr>
            <a:spLocks noGrp="1"/>
          </p:cNvSpPr>
          <p:nvPr>
            <p:ph idx="1"/>
          </p:nvPr>
        </p:nvSpPr>
        <p:spPr/>
        <p:txBody>
          <a:bodyPr>
            <a:normAutofit lnSpcReduction="10000"/>
          </a:bodyPr>
          <a:lstStyle/>
          <a:p>
            <a:pPr algn="just"/>
            <a:r>
              <a:rPr lang="en-US" dirty="0"/>
              <a:t>Issues related to parallelization that do not arise in sequential programming</a:t>
            </a:r>
          </a:p>
          <a:p>
            <a:pPr lvl="1" algn="just"/>
            <a:r>
              <a:rPr lang="en-US" dirty="0">
                <a:solidFill>
                  <a:srgbClr val="002060"/>
                </a:solidFill>
              </a:rPr>
              <a:t>Task Allocation</a:t>
            </a:r>
          </a:p>
          <a:p>
            <a:pPr lvl="2" algn="just"/>
            <a:r>
              <a:rPr lang="en-US" dirty="0">
                <a:solidFill>
                  <a:srgbClr val="C00000"/>
                </a:solidFill>
              </a:rPr>
              <a:t>Proper sequencing of the tasks when some of them are dependent and cannot be executed simultaneously</a:t>
            </a:r>
          </a:p>
          <a:p>
            <a:pPr lvl="2" algn="just"/>
            <a:r>
              <a:rPr lang="en-US" dirty="0">
                <a:solidFill>
                  <a:srgbClr val="C00000"/>
                </a:solidFill>
              </a:rPr>
              <a:t>Load balancing or Scheduling</a:t>
            </a:r>
          </a:p>
          <a:p>
            <a:pPr lvl="1" algn="just"/>
            <a:r>
              <a:rPr lang="en-US" dirty="0">
                <a:solidFill>
                  <a:srgbClr val="002060"/>
                </a:solidFill>
              </a:rPr>
              <a:t>Communication Time</a:t>
            </a:r>
          </a:p>
          <a:p>
            <a:pPr lvl="2" algn="just"/>
            <a:r>
              <a:rPr lang="en-US" dirty="0">
                <a:solidFill>
                  <a:srgbClr val="C00000"/>
                </a:solidFill>
              </a:rPr>
              <a:t>Communication time between the processors</a:t>
            </a:r>
          </a:p>
          <a:p>
            <a:pPr lvl="2" algn="just"/>
            <a:r>
              <a:rPr lang="en-US" dirty="0">
                <a:solidFill>
                  <a:srgbClr val="C00000"/>
                </a:solidFill>
              </a:rPr>
              <a:t>Serious when the number of processors increases to hundreds or thousands</a:t>
            </a:r>
          </a:p>
          <a:p>
            <a:pPr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10</a:t>
            </a:fld>
            <a:endParaRPr lang="en-US"/>
          </a:p>
        </p:txBody>
      </p:sp>
    </p:spTree>
    <p:extLst>
      <p:ext uri="{BB962C8B-B14F-4D97-AF65-F5344CB8AC3E}">
        <p14:creationId xmlns:p14="http://schemas.microsoft.com/office/powerpoint/2010/main" val="31316983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Ordering of events</a:t>
            </a:r>
          </a:p>
        </p:txBody>
      </p:sp>
      <p:sp>
        <p:nvSpPr>
          <p:cNvPr id="3" name="Content Placeholder 2"/>
          <p:cNvSpPr>
            <a:spLocks noGrp="1"/>
          </p:cNvSpPr>
          <p:nvPr>
            <p:ph idx="1"/>
          </p:nvPr>
        </p:nvSpPr>
        <p:spPr/>
        <p:txBody>
          <a:bodyPr/>
          <a:lstStyle/>
          <a:p>
            <a:pPr algn="just"/>
            <a:r>
              <a:rPr lang="en-US" dirty="0"/>
              <a:t>Ordering between the events in the system</a:t>
            </a:r>
          </a:p>
          <a:p>
            <a:pPr algn="just"/>
            <a:r>
              <a:rPr lang="en-US" dirty="0" err="1"/>
              <a:t>Eg</a:t>
            </a:r>
            <a:r>
              <a:rPr lang="en-US" dirty="0"/>
              <a:t>:- an ordering between events by different processors that request permission to use some shared resource to grant the request in a far manner</a:t>
            </a:r>
          </a:p>
          <a:p>
            <a:pPr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100</a:t>
            </a:fld>
            <a:endParaRPr lang="en-US"/>
          </a:p>
        </p:txBody>
      </p:sp>
    </p:spTree>
    <p:extLst>
      <p:ext uri="{BB962C8B-B14F-4D97-AF65-F5344CB8AC3E}">
        <p14:creationId xmlns:p14="http://schemas.microsoft.com/office/powerpoint/2010/main" val="596803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Logical Clock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algn="just"/>
                <a:r>
                  <a:rPr lang="en-US" dirty="0"/>
                  <a:t>A man with one clock knows what time it is but a man with two is never sure</a:t>
                </a:r>
              </a:p>
              <a:p>
                <a:pPr algn="just"/>
                <a:r>
                  <a:rPr lang="en-US" dirty="0"/>
                  <a:t>Assign logical time stamps to events based on ordering among them</a:t>
                </a:r>
              </a:p>
              <a:p>
                <a:pPr algn="just"/>
                <a:r>
                  <a:rPr lang="en-US" dirty="0"/>
                  <a:t>If event </a:t>
                </a:r>
                <a:r>
                  <a:rPr lang="en-US" b="1" i="1" dirty="0">
                    <a:solidFill>
                      <a:srgbClr val="FF0000"/>
                    </a:solidFill>
                  </a:rPr>
                  <a:t>a</a:t>
                </a:r>
                <a:r>
                  <a:rPr lang="en-US" dirty="0">
                    <a:solidFill>
                      <a:srgbClr val="FF0000"/>
                    </a:solidFill>
                  </a:rPr>
                  <a:t> </a:t>
                </a:r>
                <a:r>
                  <a:rPr lang="en-US" dirty="0"/>
                  <a:t>happened before event </a:t>
                </a:r>
                <a:r>
                  <a:rPr lang="en-US" b="1" i="1" dirty="0">
                    <a:solidFill>
                      <a:srgbClr val="FF0000"/>
                    </a:solidFill>
                  </a:rPr>
                  <a:t>b</a:t>
                </a:r>
                <a:r>
                  <a:rPr lang="en-US" dirty="0"/>
                  <a:t>, then it can be represented as</a:t>
                </a:r>
              </a:p>
              <a:p>
                <a:pPr marL="0" indent="0" algn="just">
                  <a:buNone/>
                </a:pPr>
                <a:r>
                  <a:rPr lang="en-US" dirty="0"/>
                  <a:t>	a </a:t>
                </a:r>
                <a:r>
                  <a:rPr lang="en-US" dirty="0">
                    <a:sym typeface="Symbol"/>
                  </a:rPr>
                  <a:t> b OR </a:t>
                </a:r>
                <a14:m>
                  <m:oMath xmlns:m="http://schemas.openxmlformats.org/officeDocument/2006/math">
                    <m:r>
                      <a:rPr lang="en-US" b="0" i="1" smtClean="0">
                        <a:latin typeface="Cambria Math"/>
                        <a:sym typeface="Symbol"/>
                      </a:rPr>
                      <m:t>𝑎</m:t>
                    </m:r>
                    <m:sSub>
                      <m:sSubPr>
                        <m:ctrlPr>
                          <a:rPr lang="en-US" b="0" i="1" smtClean="0">
                            <a:latin typeface="Cambria Math" panose="02040503050406030204" pitchFamily="18" charset="0"/>
                            <a:sym typeface="Symbol"/>
                          </a:rPr>
                        </m:ctrlPr>
                      </m:sSubPr>
                      <m:e>
                        <m:r>
                          <a:rPr lang="en-US" b="0" i="1" smtClean="0">
                            <a:latin typeface="Cambria Math"/>
                            <a:sym typeface="Symbol"/>
                          </a:rPr>
                          <m:t>&lt;</m:t>
                        </m:r>
                      </m:e>
                      <m:sub>
                        <m:r>
                          <a:rPr lang="en-US" b="0" i="1" smtClean="0">
                            <a:latin typeface="Cambria Math"/>
                            <a:sym typeface="Symbol"/>
                          </a:rPr>
                          <m:t>h</m:t>
                        </m:r>
                      </m:sub>
                    </m:sSub>
                    <m:r>
                      <a:rPr lang="en-US" b="0" i="1" smtClean="0">
                        <a:latin typeface="Cambria Math"/>
                        <a:sym typeface="Symbol"/>
                      </a:rPr>
                      <m:t>𝑏</m:t>
                    </m:r>
                  </m:oMath>
                </a14:m>
                <a:endParaRPr lang="en-US" dirty="0"/>
              </a:p>
              <a:p>
                <a:pPr algn="just"/>
                <a:r>
                  <a:rPr lang="en-US" dirty="0"/>
                  <a:t>If </a:t>
                </a:r>
                <a14:m>
                  <m:oMath xmlns:m="http://schemas.openxmlformats.org/officeDocument/2006/math">
                    <m:r>
                      <a:rPr lang="en-US" b="0" i="1" smtClean="0">
                        <a:latin typeface="Cambria Math"/>
                      </a:rPr>
                      <m:t>𝑎</m:t>
                    </m:r>
                    <m:r>
                      <a:rPr lang="en-US" b="0" i="1" smtClean="0">
                        <a:latin typeface="Cambria Math"/>
                        <a:ea typeface="Cambria Math"/>
                      </a:rPr>
                      <m:t>→</m:t>
                    </m:r>
                    <m:r>
                      <a:rPr lang="en-US" b="0" i="1" smtClean="0">
                        <a:latin typeface="Cambria Math"/>
                        <a:ea typeface="Cambria Math"/>
                      </a:rPr>
                      <m:t>𝑏</m:t>
                    </m:r>
                  </m:oMath>
                </a14:m>
                <a:r>
                  <a:rPr lang="en-US" dirty="0"/>
                  <a:t> and </a:t>
                </a:r>
                <a14:m>
                  <m:oMath xmlns:m="http://schemas.openxmlformats.org/officeDocument/2006/math">
                    <m:r>
                      <a:rPr lang="en-US" b="0" i="1" smtClean="0">
                        <a:latin typeface="Cambria Math"/>
                      </a:rPr>
                      <m:t>𝑏</m:t>
                    </m:r>
                    <m:r>
                      <a:rPr lang="en-US" b="0" i="1" smtClean="0">
                        <a:latin typeface="Cambria Math"/>
                        <a:ea typeface="Cambria Math"/>
                      </a:rPr>
                      <m:t>→</m:t>
                    </m:r>
                    <m:r>
                      <a:rPr lang="en-US" b="0" i="1" smtClean="0">
                        <a:latin typeface="Cambria Math"/>
                        <a:ea typeface="Cambria Math"/>
                      </a:rPr>
                      <m:t>𝑐</m:t>
                    </m:r>
                  </m:oMath>
                </a14:m>
                <a:r>
                  <a:rPr lang="en-US" dirty="0"/>
                  <a:t> then </a:t>
                </a:r>
                <a14:m>
                  <m:oMath xmlns:m="http://schemas.openxmlformats.org/officeDocument/2006/math">
                    <m:r>
                      <a:rPr lang="en-US" b="0" i="1" smtClean="0">
                        <a:latin typeface="Cambria Math"/>
                      </a:rPr>
                      <m:t>𝑎</m:t>
                    </m:r>
                    <m:r>
                      <a:rPr lang="en-US" b="0" i="1" smtClean="0">
                        <a:latin typeface="Cambria Math"/>
                        <a:ea typeface="Cambria Math"/>
                      </a:rPr>
                      <m:t>→</m:t>
                    </m:r>
                    <m:r>
                      <a:rPr lang="en-US" b="0" i="1" smtClean="0">
                        <a:latin typeface="Cambria Math"/>
                        <a:ea typeface="Cambria Math"/>
                      </a:rPr>
                      <m:t>𝑐</m:t>
                    </m:r>
                  </m:oMath>
                </a14:m>
                <a:endParaRPr lang="en-US" dirty="0"/>
              </a:p>
              <a:p>
                <a:pPr algn="just"/>
                <a:r>
                  <a:rPr lang="en-US" dirty="0"/>
                  <a:t>If </a:t>
                </a:r>
                <a14:m>
                  <m:oMath xmlns:m="http://schemas.openxmlformats.org/officeDocument/2006/math">
                    <m:r>
                      <a:rPr lang="en-US" i="1">
                        <a:latin typeface="Cambria Math"/>
                        <a:sym typeface="Symbol"/>
                      </a:rPr>
                      <m:t>𝑎</m:t>
                    </m:r>
                    <m:sSub>
                      <m:sSubPr>
                        <m:ctrlPr>
                          <a:rPr lang="en-US" i="1">
                            <a:latin typeface="Cambria Math" panose="02040503050406030204" pitchFamily="18" charset="0"/>
                            <a:sym typeface="Symbol"/>
                          </a:rPr>
                        </m:ctrlPr>
                      </m:sSubPr>
                      <m:e>
                        <m:r>
                          <a:rPr lang="en-US" i="1">
                            <a:latin typeface="Cambria Math"/>
                            <a:sym typeface="Symbol"/>
                          </a:rPr>
                          <m:t>&lt;</m:t>
                        </m:r>
                      </m:e>
                      <m:sub>
                        <m:r>
                          <a:rPr lang="en-US" i="1">
                            <a:latin typeface="Cambria Math"/>
                            <a:sym typeface="Symbol"/>
                          </a:rPr>
                          <m:t>h</m:t>
                        </m:r>
                      </m:sub>
                    </m:sSub>
                    <m:r>
                      <a:rPr lang="en-US" i="1">
                        <a:latin typeface="Cambria Math"/>
                        <a:sym typeface="Symbol"/>
                      </a:rPr>
                      <m:t>𝑏</m:t>
                    </m:r>
                  </m:oMath>
                </a14:m>
                <a:r>
                  <a:rPr lang="en-US" dirty="0"/>
                  <a:t> then T(a) &lt; T(b) where T is timestamp</a:t>
                </a:r>
              </a:p>
              <a:p>
                <a:pPr algn="just"/>
                <a:r>
                  <a:rPr lang="en-US" dirty="0"/>
                  <a:t>But if T(a) &lt; T(b) then can we guarantee </a:t>
                </a:r>
                <a14:m>
                  <m:oMath xmlns:m="http://schemas.openxmlformats.org/officeDocument/2006/math">
                    <m:r>
                      <a:rPr lang="en-US" i="1">
                        <a:latin typeface="Cambria Math"/>
                        <a:sym typeface="Symbol"/>
                      </a:rPr>
                      <m:t>𝑎</m:t>
                    </m:r>
                    <m:sSub>
                      <m:sSubPr>
                        <m:ctrlPr>
                          <a:rPr lang="en-US" i="1">
                            <a:latin typeface="Cambria Math" panose="02040503050406030204" pitchFamily="18" charset="0"/>
                            <a:sym typeface="Symbol"/>
                          </a:rPr>
                        </m:ctrlPr>
                      </m:sSubPr>
                      <m:e>
                        <m:r>
                          <a:rPr lang="en-US" i="1">
                            <a:latin typeface="Cambria Math"/>
                            <a:sym typeface="Symbol"/>
                          </a:rPr>
                          <m:t>&lt;</m:t>
                        </m:r>
                      </m:e>
                      <m:sub>
                        <m:r>
                          <a:rPr lang="en-US" i="1">
                            <a:latin typeface="Cambria Math"/>
                            <a:sym typeface="Symbol"/>
                          </a:rPr>
                          <m:t>h</m:t>
                        </m:r>
                      </m:sub>
                    </m:sSub>
                    <m:r>
                      <a:rPr lang="en-US" i="1">
                        <a:latin typeface="Cambria Math"/>
                        <a:sym typeface="Symbol"/>
                      </a:rPr>
                      <m:t>𝑏</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704" t="-3504" r="-281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101</a:t>
            </a:fld>
            <a:endParaRPr lang="en-US"/>
          </a:p>
        </p:txBody>
      </p:sp>
    </p:spTree>
    <p:extLst>
      <p:ext uri="{BB962C8B-B14F-4D97-AF65-F5344CB8AC3E}">
        <p14:creationId xmlns:p14="http://schemas.microsoft.com/office/powerpoint/2010/main" val="15254738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Logical clock and concurrency</a:t>
            </a:r>
          </a:p>
        </p:txBody>
      </p:sp>
      <p:sp>
        <p:nvSpPr>
          <p:cNvPr id="3" name="Content Placeholder 2"/>
          <p:cNvSpPr>
            <a:spLocks noGrp="1"/>
          </p:cNvSpPr>
          <p:nvPr>
            <p:ph idx="1"/>
          </p:nvPr>
        </p:nvSpPr>
        <p:spPr/>
        <p:txBody>
          <a:bodyPr/>
          <a:lstStyle/>
          <a:p>
            <a:pPr algn="just"/>
            <a:r>
              <a:rPr lang="en-US" dirty="0"/>
              <a:t>Assign a clock to each events, if </a:t>
            </a:r>
            <a:r>
              <a:rPr lang="en-US" b="1" i="1" dirty="0"/>
              <a:t>a </a:t>
            </a:r>
            <a:r>
              <a:rPr lang="en-US" b="1" i="1" dirty="0">
                <a:sym typeface="Symbol"/>
              </a:rPr>
              <a:t> b</a:t>
            </a:r>
            <a:r>
              <a:rPr lang="en-US" dirty="0">
                <a:sym typeface="Symbol"/>
              </a:rPr>
              <a:t>, then </a:t>
            </a:r>
            <a:r>
              <a:rPr lang="en-US" b="1" i="1" dirty="0">
                <a:sym typeface="Symbol"/>
              </a:rPr>
              <a:t>clock(a) &lt; clock(b)</a:t>
            </a:r>
          </a:p>
          <a:p>
            <a:pPr algn="just"/>
            <a:r>
              <a:rPr lang="en-US" dirty="0">
                <a:sym typeface="Symbol"/>
              </a:rPr>
              <a:t>If a and b occur on different processes, that do not exchange message, then neither </a:t>
            </a:r>
            <a:r>
              <a:rPr lang="en-US" b="1" i="1" dirty="0">
                <a:sym typeface="Symbol"/>
              </a:rPr>
              <a:t>a  b</a:t>
            </a:r>
            <a:r>
              <a:rPr lang="en-US" dirty="0">
                <a:sym typeface="Symbol"/>
              </a:rPr>
              <a:t> nor </a:t>
            </a:r>
            <a:r>
              <a:rPr lang="en-US" b="1" i="1" dirty="0">
                <a:sym typeface="Symbol"/>
              </a:rPr>
              <a:t>b  a</a:t>
            </a:r>
            <a:r>
              <a:rPr lang="en-US" dirty="0">
                <a:sym typeface="Symbol"/>
              </a:rPr>
              <a:t> are true, these events are called concurrent</a:t>
            </a:r>
          </a:p>
          <a:p>
            <a:pPr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102</a:t>
            </a:fld>
            <a:endParaRPr lang="en-US"/>
          </a:p>
        </p:txBody>
      </p:sp>
    </p:spTree>
    <p:extLst>
      <p:ext uri="{BB962C8B-B14F-4D97-AF65-F5344CB8AC3E}">
        <p14:creationId xmlns:p14="http://schemas.microsoft.com/office/powerpoint/2010/main" val="22502353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err="1"/>
              <a:t>Lamport’s</a:t>
            </a:r>
            <a:r>
              <a:rPr lang="en-US" b="1" dirty="0"/>
              <a:t> Logical Clock</a:t>
            </a:r>
          </a:p>
        </p:txBody>
      </p:sp>
      <p:sp>
        <p:nvSpPr>
          <p:cNvPr id="3" name="Content Placeholder 2"/>
          <p:cNvSpPr>
            <a:spLocks noGrp="1"/>
          </p:cNvSpPr>
          <p:nvPr>
            <p:ph idx="1"/>
          </p:nvPr>
        </p:nvSpPr>
        <p:spPr/>
        <p:txBody>
          <a:bodyPr>
            <a:normAutofit fontScale="92500" lnSpcReduction="20000"/>
          </a:bodyPr>
          <a:lstStyle/>
          <a:p>
            <a:r>
              <a:rPr lang="en-US" dirty="0"/>
              <a:t>Let us assume the following example</a:t>
            </a:r>
          </a:p>
          <a:p>
            <a:pPr marL="0" indent="0">
              <a:buNone/>
            </a:pPr>
            <a:endParaRPr lang="en-US" dirty="0"/>
          </a:p>
          <a:p>
            <a:pPr marL="0" indent="0">
              <a:buNone/>
            </a:pPr>
            <a:endParaRPr lang="en-US" dirty="0"/>
          </a:p>
          <a:p>
            <a:pPr marL="0" indent="0">
              <a:buNone/>
            </a:pPr>
            <a:endParaRPr lang="en-US" dirty="0"/>
          </a:p>
          <a:p>
            <a:r>
              <a:rPr lang="en-US" dirty="0" err="1"/>
              <a:t>Lamport’s</a:t>
            </a:r>
            <a:r>
              <a:rPr lang="en-US" dirty="0"/>
              <a:t> Algorithm</a:t>
            </a:r>
          </a:p>
          <a:p>
            <a:pPr lvl="1"/>
            <a:r>
              <a:rPr lang="en-US" dirty="0"/>
              <a:t>Each message carries a time stamp of </a:t>
            </a:r>
            <a:r>
              <a:rPr lang="en-US"/>
              <a:t>the sender’s </a:t>
            </a:r>
            <a:r>
              <a:rPr lang="en-US" dirty="0"/>
              <a:t>clock</a:t>
            </a:r>
          </a:p>
          <a:p>
            <a:pPr lvl="1"/>
            <a:r>
              <a:rPr lang="en-US" dirty="0"/>
              <a:t>When a message arrives</a:t>
            </a:r>
          </a:p>
          <a:p>
            <a:pPr marL="1371600" lvl="2" indent="-514350">
              <a:buFont typeface="+mj-lt"/>
              <a:buAutoNum type="arabicPeriod"/>
            </a:pPr>
            <a:r>
              <a:rPr lang="en-US" dirty="0"/>
              <a:t>If receiver’s clock &lt; (</a:t>
            </a:r>
            <a:r>
              <a:rPr lang="en-US" dirty="0" err="1"/>
              <a:t>message_time</a:t>
            </a:r>
            <a:r>
              <a:rPr lang="en-US" dirty="0"/>
              <a:t> _stamp)</a:t>
            </a:r>
          </a:p>
          <a:p>
            <a:pPr marL="857250" lvl="2" indent="0">
              <a:buNone/>
            </a:pPr>
            <a:r>
              <a:rPr lang="en-US" dirty="0"/>
              <a:t>		set system clock to (</a:t>
            </a:r>
            <a:r>
              <a:rPr lang="en-US" dirty="0" err="1"/>
              <a:t>message_time</a:t>
            </a:r>
            <a:r>
              <a:rPr lang="en-US" dirty="0"/>
              <a:t> _stamp+1)</a:t>
            </a:r>
          </a:p>
          <a:p>
            <a:pPr marL="1314450" lvl="2" indent="-457200">
              <a:buAutoNum type="arabicPeriod" startAt="2"/>
            </a:pPr>
            <a:r>
              <a:rPr lang="en-US" dirty="0"/>
              <a:t>Else do nothing</a:t>
            </a:r>
          </a:p>
          <a:p>
            <a:pPr marL="857250" lvl="2" indent="0">
              <a:buNone/>
            </a:pP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103</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2133600"/>
            <a:ext cx="5105400" cy="180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378521" y="2567832"/>
            <a:ext cx="1416157" cy="1200329"/>
          </a:xfrm>
          <a:prstGeom prst="rect">
            <a:avLst/>
          </a:prstGeom>
          <a:noFill/>
        </p:spPr>
        <p:txBody>
          <a:bodyPr wrap="none" rtlCol="0">
            <a:spAutoFit/>
          </a:bodyPr>
          <a:lstStyle/>
          <a:p>
            <a:r>
              <a:rPr lang="en-US" b="1" dirty="0">
                <a:solidFill>
                  <a:srgbClr val="FF0000"/>
                </a:solidFill>
              </a:rPr>
              <a:t>Bad ordering</a:t>
            </a:r>
          </a:p>
          <a:p>
            <a:r>
              <a:rPr lang="en-US" b="1" dirty="0">
                <a:solidFill>
                  <a:srgbClr val="002060"/>
                </a:solidFill>
              </a:rPr>
              <a:t>(</a:t>
            </a:r>
            <a:r>
              <a:rPr lang="en-US" b="1" dirty="0" err="1">
                <a:solidFill>
                  <a:srgbClr val="002060"/>
                </a:solidFill>
              </a:rPr>
              <a:t>e,h</a:t>
            </a:r>
            <a:r>
              <a:rPr lang="en-US" b="1" dirty="0">
                <a:solidFill>
                  <a:srgbClr val="002060"/>
                </a:solidFill>
              </a:rPr>
              <a:t>)5&lt;2no</a:t>
            </a:r>
          </a:p>
          <a:p>
            <a:r>
              <a:rPr lang="en-US" b="1" dirty="0">
                <a:solidFill>
                  <a:srgbClr val="002060"/>
                </a:solidFill>
              </a:rPr>
              <a:t>(</a:t>
            </a:r>
            <a:r>
              <a:rPr lang="en-US" b="1" dirty="0" err="1">
                <a:solidFill>
                  <a:srgbClr val="002060"/>
                </a:solidFill>
              </a:rPr>
              <a:t>f,k</a:t>
            </a:r>
            <a:r>
              <a:rPr lang="en-US" b="1" dirty="0">
                <a:solidFill>
                  <a:srgbClr val="002060"/>
                </a:solidFill>
              </a:rPr>
              <a:t>) 6&lt;2 no</a:t>
            </a:r>
          </a:p>
          <a:p>
            <a:r>
              <a:rPr lang="en-US" b="1" dirty="0">
                <a:solidFill>
                  <a:srgbClr val="FF0000"/>
                </a:solidFill>
              </a:rPr>
              <a:t>(</a:t>
            </a:r>
            <a:r>
              <a:rPr lang="en-US" b="1" dirty="0" err="1">
                <a:solidFill>
                  <a:srgbClr val="FF0000"/>
                </a:solidFill>
              </a:rPr>
              <a:t>j,c</a:t>
            </a:r>
            <a:r>
              <a:rPr lang="en-US" b="1" dirty="0">
                <a:solidFill>
                  <a:srgbClr val="FF0000"/>
                </a:solidFill>
              </a:rPr>
              <a:t>)(1,3)1&lt;3</a:t>
            </a:r>
          </a:p>
        </p:txBody>
      </p:sp>
    </p:spTree>
    <p:extLst>
      <p:ext uri="{BB962C8B-B14F-4D97-AF65-F5344CB8AC3E}">
        <p14:creationId xmlns:p14="http://schemas.microsoft.com/office/powerpoint/2010/main" val="18348291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Vector Clock</a:t>
            </a:r>
          </a:p>
        </p:txBody>
      </p:sp>
      <p:sp>
        <p:nvSpPr>
          <p:cNvPr id="3" name="Content Placeholder 2"/>
          <p:cNvSpPr>
            <a:spLocks noGrp="1"/>
          </p:cNvSpPr>
          <p:nvPr>
            <p:ph idx="1"/>
          </p:nvPr>
        </p:nvSpPr>
        <p:spPr/>
        <p:txBody>
          <a:bodyPr>
            <a:normAutofit fontScale="85000" lnSpcReduction="10000"/>
          </a:bodyPr>
          <a:lstStyle/>
          <a:p>
            <a:pPr algn="just"/>
            <a:r>
              <a:rPr lang="en-US" b="1" u="sng" dirty="0"/>
              <a:t>Rules</a:t>
            </a:r>
          </a:p>
          <a:p>
            <a:pPr marL="514350" indent="-514350" algn="just">
              <a:buFont typeface="+mj-lt"/>
              <a:buAutoNum type="arabicPeriod"/>
            </a:pPr>
            <a:r>
              <a:rPr lang="en-US" dirty="0"/>
              <a:t>Vector initialization to 0 at each process</a:t>
            </a:r>
          </a:p>
          <a:p>
            <a:pPr marL="914400" lvl="1" indent="-514350" algn="just">
              <a:buNone/>
            </a:pPr>
            <a:r>
              <a:rPr lang="en-US" dirty="0"/>
              <a:t>V</a:t>
            </a:r>
            <a:r>
              <a:rPr lang="en-US" baseline="-25000" dirty="0"/>
              <a:t>i</a:t>
            </a:r>
            <a:r>
              <a:rPr lang="en-US" dirty="0"/>
              <a:t>[j] = 0, for </a:t>
            </a:r>
            <a:r>
              <a:rPr lang="en-US" dirty="0" err="1"/>
              <a:t>i</a:t>
            </a:r>
            <a:r>
              <a:rPr lang="en-US" dirty="0"/>
              <a:t>, j = 1, 2, ………………………, N</a:t>
            </a:r>
          </a:p>
          <a:p>
            <a:pPr marL="514350" indent="-514350" algn="just">
              <a:buFont typeface="+mj-lt"/>
              <a:buAutoNum type="arabicPeriod"/>
            </a:pPr>
            <a:r>
              <a:rPr lang="en-US" dirty="0"/>
              <a:t>Process increments its elements of the local vector before time stamping event</a:t>
            </a:r>
          </a:p>
          <a:p>
            <a:pPr marL="914400" lvl="1" indent="-514350" algn="just">
              <a:buNone/>
            </a:pPr>
            <a:r>
              <a:rPr lang="en-US" dirty="0"/>
              <a:t>V</a:t>
            </a:r>
            <a:r>
              <a:rPr lang="en-US" baseline="-25000" dirty="0"/>
              <a:t>i</a:t>
            </a:r>
            <a:r>
              <a:rPr lang="en-US" dirty="0"/>
              <a:t>[</a:t>
            </a:r>
            <a:r>
              <a:rPr lang="en-US" dirty="0" err="1"/>
              <a:t>i</a:t>
            </a:r>
            <a:r>
              <a:rPr lang="en-US" dirty="0"/>
              <a:t>] = V</a:t>
            </a:r>
            <a:r>
              <a:rPr lang="en-US" baseline="-25000" dirty="0"/>
              <a:t>i</a:t>
            </a:r>
            <a:r>
              <a:rPr lang="en-US" dirty="0"/>
              <a:t>[</a:t>
            </a:r>
            <a:r>
              <a:rPr lang="en-US" dirty="0" err="1"/>
              <a:t>i</a:t>
            </a:r>
            <a:r>
              <a:rPr lang="en-US" dirty="0"/>
              <a:t>]  + 1</a:t>
            </a:r>
          </a:p>
          <a:p>
            <a:pPr marL="514350" indent="-514350" algn="just">
              <a:buFont typeface="+mj-lt"/>
              <a:buAutoNum type="arabicPeriod"/>
            </a:pPr>
            <a:r>
              <a:rPr lang="en-US" dirty="0"/>
              <a:t>Message is sent from process P</a:t>
            </a:r>
            <a:r>
              <a:rPr lang="en-US" baseline="-25000" dirty="0"/>
              <a:t>i</a:t>
            </a:r>
            <a:r>
              <a:rPr lang="en-US" dirty="0"/>
              <a:t> with V</a:t>
            </a:r>
            <a:r>
              <a:rPr lang="en-US" baseline="-25000" dirty="0"/>
              <a:t>i</a:t>
            </a:r>
            <a:r>
              <a:rPr lang="en-US" dirty="0"/>
              <a:t> attached to it</a:t>
            </a:r>
          </a:p>
          <a:p>
            <a:pPr marL="514350" indent="-514350" algn="just">
              <a:buFont typeface="+mj-lt"/>
              <a:buAutoNum type="arabicPeriod"/>
            </a:pPr>
            <a:r>
              <a:rPr lang="en-US" dirty="0"/>
              <a:t>When P</a:t>
            </a:r>
            <a:r>
              <a:rPr lang="en-US" baseline="-25000" dirty="0"/>
              <a:t>i</a:t>
            </a:r>
            <a:r>
              <a:rPr lang="en-US" dirty="0"/>
              <a:t> receives message, compare vector elements, and set local vector to higher of two values</a:t>
            </a:r>
          </a:p>
          <a:p>
            <a:pPr marL="914400" lvl="1" indent="-514350" algn="just">
              <a:buNone/>
            </a:pPr>
            <a:r>
              <a:rPr lang="en-US" dirty="0" err="1"/>
              <a:t>V</a:t>
            </a:r>
            <a:r>
              <a:rPr lang="en-US" baseline="-25000" dirty="0" err="1"/>
              <a:t>j</a:t>
            </a:r>
            <a:r>
              <a:rPr lang="en-US" dirty="0"/>
              <a:t>[</a:t>
            </a:r>
            <a:r>
              <a:rPr lang="en-US" dirty="0" err="1"/>
              <a:t>i</a:t>
            </a:r>
            <a:r>
              <a:rPr lang="en-US" dirty="0"/>
              <a:t>] = max (V</a:t>
            </a:r>
            <a:r>
              <a:rPr lang="en-US" baseline="-25000" dirty="0"/>
              <a:t>i</a:t>
            </a:r>
            <a:r>
              <a:rPr lang="en-US" dirty="0"/>
              <a:t>[</a:t>
            </a:r>
            <a:r>
              <a:rPr lang="en-US" dirty="0" err="1"/>
              <a:t>i</a:t>
            </a:r>
            <a:r>
              <a:rPr lang="en-US" dirty="0"/>
              <a:t>] , </a:t>
            </a:r>
            <a:r>
              <a:rPr lang="en-US" dirty="0" err="1"/>
              <a:t>V</a:t>
            </a:r>
            <a:r>
              <a:rPr lang="en-US" baseline="-25000" dirty="0" err="1"/>
              <a:t>j</a:t>
            </a:r>
            <a:r>
              <a:rPr lang="en-US" dirty="0"/>
              <a:t>[</a:t>
            </a:r>
            <a:r>
              <a:rPr lang="en-US" dirty="0" err="1"/>
              <a:t>i</a:t>
            </a:r>
            <a:r>
              <a:rPr lang="en-US" dirty="0"/>
              <a:t>] )</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104</a:t>
            </a:fld>
            <a:endParaRPr lang="en-US"/>
          </a:p>
        </p:txBody>
      </p:sp>
    </p:spTree>
    <p:extLst>
      <p:ext uri="{BB962C8B-B14F-4D97-AF65-F5344CB8AC3E}">
        <p14:creationId xmlns:p14="http://schemas.microsoft.com/office/powerpoint/2010/main" val="30649676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Vector Clock………………………………..</a:t>
            </a:r>
            <a:endParaRPr lang="en-US" dirty="0"/>
          </a:p>
        </p:txBody>
      </p:sp>
      <p:sp>
        <p:nvSpPr>
          <p:cNvPr id="3" name="Content Placeholder 2"/>
          <p:cNvSpPr>
            <a:spLocks noGrp="1"/>
          </p:cNvSpPr>
          <p:nvPr>
            <p:ph idx="1"/>
          </p:nvPr>
        </p:nvSpPr>
        <p:spPr/>
        <p:txBody>
          <a:bodyPr/>
          <a:lstStyle/>
          <a:p>
            <a:r>
              <a:rPr lang="en-US" dirty="0"/>
              <a:t>Comparing vector timestamps</a:t>
            </a:r>
          </a:p>
          <a:p>
            <a:pPr marL="1314450" lvl="2" indent="-514350">
              <a:buFont typeface="+mj-lt"/>
              <a:buAutoNum type="arabicPeriod"/>
            </a:pPr>
            <a:r>
              <a:rPr lang="en-US" dirty="0">
                <a:solidFill>
                  <a:srgbClr val="FF0000"/>
                </a:solidFill>
              </a:rPr>
              <a:t>V = V’ </a:t>
            </a:r>
            <a:r>
              <a:rPr lang="en-US" dirty="0" err="1">
                <a:solidFill>
                  <a:srgbClr val="FF0000"/>
                </a:solidFill>
              </a:rPr>
              <a:t>iff</a:t>
            </a:r>
            <a:r>
              <a:rPr lang="en-US" dirty="0">
                <a:solidFill>
                  <a:srgbClr val="FF0000"/>
                </a:solidFill>
              </a:rPr>
              <a:t> V[</a:t>
            </a:r>
            <a:r>
              <a:rPr lang="en-US" dirty="0" err="1">
                <a:solidFill>
                  <a:srgbClr val="FF0000"/>
                </a:solidFill>
              </a:rPr>
              <a:t>i</a:t>
            </a:r>
            <a:r>
              <a:rPr lang="en-US" dirty="0">
                <a:solidFill>
                  <a:srgbClr val="FF0000"/>
                </a:solidFill>
              </a:rPr>
              <a:t>] = V’[</a:t>
            </a:r>
            <a:r>
              <a:rPr lang="en-US" dirty="0" err="1">
                <a:solidFill>
                  <a:srgbClr val="FF0000"/>
                </a:solidFill>
              </a:rPr>
              <a:t>i</a:t>
            </a:r>
            <a:r>
              <a:rPr lang="en-US" dirty="0">
                <a:solidFill>
                  <a:srgbClr val="FF0000"/>
                </a:solidFill>
              </a:rPr>
              <a:t>] for </a:t>
            </a:r>
            <a:r>
              <a:rPr lang="en-US" dirty="0" err="1">
                <a:solidFill>
                  <a:srgbClr val="FF0000"/>
                </a:solidFill>
              </a:rPr>
              <a:t>i</a:t>
            </a:r>
            <a:r>
              <a:rPr lang="en-US" dirty="0">
                <a:solidFill>
                  <a:srgbClr val="FF0000"/>
                </a:solidFill>
              </a:rPr>
              <a:t> = 1, 2, ………………..,N</a:t>
            </a:r>
          </a:p>
          <a:p>
            <a:pPr marL="1314450" lvl="2" indent="-514350">
              <a:buFont typeface="+mj-lt"/>
              <a:buAutoNum type="arabicPeriod"/>
            </a:pPr>
            <a:r>
              <a:rPr lang="en-US" dirty="0">
                <a:solidFill>
                  <a:srgbClr val="FF0000"/>
                </a:solidFill>
              </a:rPr>
              <a:t>V </a:t>
            </a:r>
            <a:r>
              <a:rPr lang="en-US" dirty="0">
                <a:solidFill>
                  <a:srgbClr val="FF0000"/>
                </a:solidFill>
                <a:sym typeface="Symbol"/>
              </a:rPr>
              <a:t> V’ </a:t>
            </a:r>
            <a:r>
              <a:rPr lang="en-US" dirty="0" err="1">
                <a:solidFill>
                  <a:srgbClr val="FF0000"/>
                </a:solidFill>
                <a:sym typeface="Symbol"/>
              </a:rPr>
              <a:t>iff</a:t>
            </a:r>
            <a:r>
              <a:rPr lang="en-US" dirty="0">
                <a:solidFill>
                  <a:srgbClr val="FF0000"/>
                </a:solidFill>
                <a:sym typeface="Symbol"/>
              </a:rPr>
              <a:t> </a:t>
            </a:r>
            <a:r>
              <a:rPr lang="en-US" dirty="0">
                <a:solidFill>
                  <a:srgbClr val="FF0000"/>
                </a:solidFill>
              </a:rPr>
              <a:t>V[</a:t>
            </a:r>
            <a:r>
              <a:rPr lang="en-US" dirty="0" err="1">
                <a:solidFill>
                  <a:srgbClr val="FF0000"/>
                </a:solidFill>
              </a:rPr>
              <a:t>i</a:t>
            </a:r>
            <a:r>
              <a:rPr lang="en-US" dirty="0">
                <a:solidFill>
                  <a:srgbClr val="FF0000"/>
                </a:solidFill>
              </a:rPr>
              <a:t>] </a:t>
            </a:r>
            <a:r>
              <a:rPr lang="en-US" dirty="0">
                <a:solidFill>
                  <a:srgbClr val="FF0000"/>
                </a:solidFill>
                <a:sym typeface="Symbol"/>
              </a:rPr>
              <a:t></a:t>
            </a:r>
            <a:r>
              <a:rPr lang="en-US" dirty="0">
                <a:solidFill>
                  <a:srgbClr val="FF0000"/>
                </a:solidFill>
              </a:rPr>
              <a:t> V’[</a:t>
            </a:r>
            <a:r>
              <a:rPr lang="en-US" dirty="0" err="1">
                <a:solidFill>
                  <a:srgbClr val="FF0000"/>
                </a:solidFill>
              </a:rPr>
              <a:t>i</a:t>
            </a:r>
            <a:r>
              <a:rPr lang="en-US" dirty="0">
                <a:solidFill>
                  <a:srgbClr val="FF0000"/>
                </a:solidFill>
              </a:rPr>
              <a:t>] for </a:t>
            </a:r>
            <a:r>
              <a:rPr lang="en-US" dirty="0" err="1">
                <a:solidFill>
                  <a:srgbClr val="FF0000"/>
                </a:solidFill>
              </a:rPr>
              <a:t>i</a:t>
            </a:r>
            <a:r>
              <a:rPr lang="en-US" dirty="0">
                <a:solidFill>
                  <a:srgbClr val="FF0000"/>
                </a:solidFill>
              </a:rPr>
              <a:t> = 1, 2, ………………..,N</a:t>
            </a:r>
          </a:p>
          <a:p>
            <a:r>
              <a:rPr lang="en-US" dirty="0"/>
              <a:t>For any two events e and e’</a:t>
            </a:r>
          </a:p>
          <a:p>
            <a:pPr marL="1314450" lvl="2" indent="-514350">
              <a:buFont typeface="+mj-lt"/>
              <a:buAutoNum type="arabicPeriod"/>
            </a:pPr>
            <a:r>
              <a:rPr lang="en-US" dirty="0">
                <a:solidFill>
                  <a:srgbClr val="002060"/>
                </a:solidFill>
              </a:rPr>
              <a:t>If e </a:t>
            </a:r>
            <a:r>
              <a:rPr lang="en-US" dirty="0">
                <a:solidFill>
                  <a:srgbClr val="002060"/>
                </a:solidFill>
                <a:sym typeface="Symbol"/>
              </a:rPr>
              <a:t> e’ then V(e) &lt; V(e’)</a:t>
            </a:r>
          </a:p>
          <a:p>
            <a:pPr marL="1314450" lvl="2" indent="-514350">
              <a:buFont typeface="+mj-lt"/>
              <a:buAutoNum type="arabicPeriod"/>
            </a:pPr>
            <a:r>
              <a:rPr lang="en-US" dirty="0">
                <a:solidFill>
                  <a:srgbClr val="002060"/>
                </a:solidFill>
                <a:sym typeface="Symbol"/>
              </a:rPr>
              <a:t>If V(e) &lt; V(e’) then </a:t>
            </a:r>
            <a:r>
              <a:rPr lang="en-US" dirty="0">
                <a:solidFill>
                  <a:srgbClr val="002060"/>
                </a:solidFill>
              </a:rPr>
              <a:t>e </a:t>
            </a:r>
            <a:r>
              <a:rPr lang="en-US" dirty="0">
                <a:solidFill>
                  <a:srgbClr val="002060"/>
                </a:solidFill>
                <a:sym typeface="Symbol"/>
              </a:rPr>
              <a:t> e’</a:t>
            </a:r>
            <a:endParaRPr lang="en-US" dirty="0">
              <a:solidFill>
                <a:srgbClr val="002060"/>
              </a:solidFill>
            </a:endParaRPr>
          </a:p>
          <a:p>
            <a:r>
              <a:rPr lang="en-US" dirty="0"/>
              <a:t>Two events e and e’ are concurrent </a:t>
            </a:r>
            <a:r>
              <a:rPr lang="en-US" dirty="0" err="1"/>
              <a:t>iff</a:t>
            </a:r>
            <a:r>
              <a:rPr lang="en-US" dirty="0"/>
              <a:t> neither V(e) &lt; V(e’) is true nor V(e’) &lt; V(e) is true</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105</a:t>
            </a:fld>
            <a:endParaRPr lang="en-US"/>
          </a:p>
        </p:txBody>
      </p:sp>
    </p:spTree>
    <p:extLst>
      <p:ext uri="{BB962C8B-B14F-4D97-AF65-F5344CB8AC3E}">
        <p14:creationId xmlns:p14="http://schemas.microsoft.com/office/powerpoint/2010/main" val="12313546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Vector Clock………………………………..</a:t>
            </a:r>
            <a:endParaRPr lang="en-US" dirty="0"/>
          </a:p>
        </p:txBody>
      </p:sp>
      <p:sp>
        <p:nvSpPr>
          <p:cNvPr id="3" name="Content Placeholder 2"/>
          <p:cNvSpPr>
            <a:spLocks noGrp="1"/>
          </p:cNvSpPr>
          <p:nvPr>
            <p:ph idx="1"/>
          </p:nvPr>
        </p:nvSpPr>
        <p:spPr/>
        <p:txBody>
          <a:bodyPr/>
          <a:lstStyle/>
          <a:p>
            <a:r>
              <a:rPr lang="en-US" dirty="0"/>
              <a:t>Example</a:t>
            </a:r>
          </a:p>
          <a:p>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838200" y="2209799"/>
            <a:ext cx="7162800" cy="3432540"/>
          </a:xfrm>
          <a:prstGeom prst="rect">
            <a:avLst/>
          </a:prstGeom>
          <a:noFill/>
          <a:ln w="9525">
            <a:noFill/>
            <a:miter lim="800000"/>
            <a:headEnd/>
            <a:tailEnd/>
          </a:ln>
          <a:effectLst/>
        </p:spPr>
      </p:pic>
      <p:cxnSp>
        <p:nvCxnSpPr>
          <p:cNvPr id="6" name="Straight Connector 5"/>
          <p:cNvCxnSpPr/>
          <p:nvPr/>
        </p:nvCxnSpPr>
        <p:spPr>
          <a:xfrm>
            <a:off x="5105400" y="3613808"/>
            <a:ext cx="762000" cy="158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257800" y="3124200"/>
            <a:ext cx="914400"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a:solidFill>
                  <a:srgbClr val="FF0000"/>
                </a:solidFill>
              </a:rPr>
              <a:t>(2, 1, 0)</a:t>
            </a:r>
          </a:p>
        </p:txBody>
      </p:sp>
      <p:cxnSp>
        <p:nvCxnSpPr>
          <p:cNvPr id="8" name="Straight Connector 7"/>
          <p:cNvCxnSpPr/>
          <p:nvPr/>
        </p:nvCxnSpPr>
        <p:spPr>
          <a:xfrm>
            <a:off x="5943600" y="3690008"/>
            <a:ext cx="762000" cy="1588"/>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400800" y="3200400"/>
            <a:ext cx="914400"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a:solidFill>
                  <a:srgbClr val="002060"/>
                </a:solidFill>
              </a:rPr>
              <a:t>(2, 2, 0)</a:t>
            </a:r>
          </a:p>
        </p:txBody>
      </p:sp>
      <p:cxnSp>
        <p:nvCxnSpPr>
          <p:cNvPr id="10" name="Straight Connector 9"/>
          <p:cNvCxnSpPr/>
          <p:nvPr/>
        </p:nvCxnSpPr>
        <p:spPr>
          <a:xfrm>
            <a:off x="7086600" y="4724400"/>
            <a:ext cx="762000" cy="158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010400" y="4191000"/>
            <a:ext cx="914400"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a:solidFill>
                  <a:srgbClr val="0070C0"/>
                </a:solidFill>
              </a:rPr>
              <a:t>(2, 2, 2)</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106</a:t>
            </a:fld>
            <a:endParaRPr lang="en-US"/>
          </a:p>
        </p:txBody>
      </p:sp>
    </p:spTree>
    <p:extLst>
      <p:ext uri="{BB962C8B-B14F-4D97-AF65-F5344CB8AC3E}">
        <p14:creationId xmlns:p14="http://schemas.microsoft.com/office/powerpoint/2010/main" val="10349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Vector Clock………………………………..</a:t>
            </a:r>
            <a:endParaRPr lang="en-US" dirty="0"/>
          </a:p>
        </p:txBody>
      </p:sp>
      <p:sp>
        <p:nvSpPr>
          <p:cNvPr id="3" name="Content Placeholder 2"/>
          <p:cNvSpPr>
            <a:spLocks noGrp="1"/>
          </p:cNvSpPr>
          <p:nvPr>
            <p:ph idx="1"/>
          </p:nvPr>
        </p:nvSpPr>
        <p:spPr/>
        <p:txBody>
          <a:bodyPr/>
          <a:lstStyle/>
          <a:p>
            <a:r>
              <a:rPr lang="en-US" b="1" u="sng" dirty="0"/>
              <a:t>Events</a:t>
            </a:r>
            <a:r>
              <a:rPr lang="en-US" dirty="0"/>
              <a:t>			</a:t>
            </a:r>
            <a:r>
              <a:rPr lang="en-US" b="1" u="sng" dirty="0"/>
              <a:t>Timestamp</a:t>
            </a:r>
          </a:p>
          <a:p>
            <a:pPr marL="457200" lvl="1" indent="0">
              <a:buNone/>
            </a:pPr>
            <a:r>
              <a:rPr lang="en-US" sz="2400" dirty="0"/>
              <a:t>a				(1, 0, 0)</a:t>
            </a:r>
          </a:p>
          <a:p>
            <a:pPr marL="457200" lvl="1" indent="0">
              <a:buNone/>
            </a:pPr>
            <a:r>
              <a:rPr lang="en-US" sz="2400" dirty="0"/>
              <a:t>b				(2, 0, 0)</a:t>
            </a:r>
          </a:p>
          <a:p>
            <a:pPr marL="457200" lvl="1" indent="0">
              <a:buNone/>
            </a:pPr>
            <a:r>
              <a:rPr lang="en-US" sz="2400" dirty="0"/>
              <a:t>c				(2, 1, 0)</a:t>
            </a:r>
          </a:p>
          <a:p>
            <a:pPr marL="457200" lvl="1" indent="0">
              <a:buNone/>
            </a:pPr>
            <a:r>
              <a:rPr lang="en-US" sz="2400" dirty="0"/>
              <a:t>d				(2, 2, 0)</a:t>
            </a:r>
          </a:p>
          <a:p>
            <a:pPr marL="457200" lvl="1" indent="0">
              <a:buNone/>
            </a:pPr>
            <a:r>
              <a:rPr lang="en-US" sz="2400" dirty="0"/>
              <a:t>e				(0, 0, 1)</a:t>
            </a:r>
          </a:p>
          <a:p>
            <a:pPr marL="457200" lvl="1" indent="0">
              <a:buNone/>
            </a:pPr>
            <a:r>
              <a:rPr lang="en-US" sz="2400" dirty="0"/>
              <a:t>f				(2, 2, 2)</a:t>
            </a:r>
          </a:p>
          <a:p>
            <a:pPr lvl="1">
              <a:buFont typeface="Arial" pitchFamily="34" charset="0"/>
              <a:buChar char="•"/>
            </a:pPr>
            <a:r>
              <a:rPr lang="en-US" b="1" dirty="0">
                <a:solidFill>
                  <a:srgbClr val="FF0000"/>
                </a:solidFill>
              </a:rPr>
              <a:t>Which are concurrent events?</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107</a:t>
            </a:fld>
            <a:endParaRPr lang="en-US"/>
          </a:p>
        </p:txBody>
      </p:sp>
    </p:spTree>
    <p:extLst>
      <p:ext uri="{BB962C8B-B14F-4D97-AF65-F5344CB8AC3E}">
        <p14:creationId xmlns:p14="http://schemas.microsoft.com/office/powerpoint/2010/main" val="1260564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Vector Clock………………………………..</a:t>
            </a:r>
            <a:endParaRPr lang="en-US" dirty="0"/>
          </a:p>
        </p:txBody>
      </p:sp>
      <p:sp>
        <p:nvSpPr>
          <p:cNvPr id="3" name="Content Placeholder 2"/>
          <p:cNvSpPr>
            <a:spLocks noGrp="1"/>
          </p:cNvSpPr>
          <p:nvPr>
            <p:ph idx="1"/>
          </p:nvPr>
        </p:nvSpPr>
        <p:spPr/>
        <p:txBody>
          <a:bodyPr/>
          <a:lstStyle/>
          <a:p>
            <a:r>
              <a:rPr lang="en-US" b="1" u="sng" dirty="0"/>
              <a:t>Example</a:t>
            </a:r>
          </a:p>
        </p:txBody>
      </p:sp>
      <p:pic>
        <p:nvPicPr>
          <p:cNvPr id="4" name="Picture 3" descr="v1.png"/>
          <p:cNvPicPr>
            <a:picLocks noChangeAspect="1"/>
          </p:cNvPicPr>
          <p:nvPr/>
        </p:nvPicPr>
        <p:blipFill>
          <a:blip r:embed="rId2" cstate="print"/>
          <a:stretch>
            <a:fillRect/>
          </a:stretch>
        </p:blipFill>
        <p:spPr>
          <a:xfrm>
            <a:off x="762000" y="2133600"/>
            <a:ext cx="7467600" cy="4165344"/>
          </a:xfrm>
          <a:prstGeom prst="rect">
            <a:avLst/>
          </a:prstGeom>
        </p:spPr>
      </p:pic>
      <p:sp>
        <p:nvSpPr>
          <p:cNvPr id="5" name="Footer Placeholder 4"/>
          <p:cNvSpPr>
            <a:spLocks noGrp="1"/>
          </p:cNvSpPr>
          <p:nvPr>
            <p:ph type="ftr" sz="quarter" idx="11"/>
          </p:nvPr>
        </p:nvSpPr>
        <p:spPr/>
        <p:txBody>
          <a:bodyPr/>
          <a:lstStyle/>
          <a:p>
            <a:r>
              <a:rPr lang="en-US"/>
              <a:t>Parallel and Distributed Computing</a:t>
            </a:r>
          </a:p>
        </p:txBody>
      </p:sp>
      <p:sp>
        <p:nvSpPr>
          <p:cNvPr id="6" name="Slide Number Placeholder 5"/>
          <p:cNvSpPr>
            <a:spLocks noGrp="1"/>
          </p:cNvSpPr>
          <p:nvPr>
            <p:ph type="sldNum" sz="quarter" idx="12"/>
          </p:nvPr>
        </p:nvSpPr>
        <p:spPr/>
        <p:txBody>
          <a:bodyPr/>
          <a:lstStyle/>
          <a:p>
            <a:fld id="{464F0463-9ADA-46C2-917D-8AEF7708C576}" type="slidenum">
              <a:rPr lang="en-US" smtClean="0"/>
              <a:pPr/>
              <a:t>108</a:t>
            </a:fld>
            <a:endParaRPr lang="en-US"/>
          </a:p>
        </p:txBody>
      </p:sp>
      <p:sp>
        <p:nvSpPr>
          <p:cNvPr id="8" name="TextBox 7"/>
          <p:cNvSpPr txBox="1"/>
          <p:nvPr/>
        </p:nvSpPr>
        <p:spPr>
          <a:xfrm>
            <a:off x="4419600" y="3810000"/>
            <a:ext cx="292068" cy="369332"/>
          </a:xfrm>
          <a:prstGeom prst="rect">
            <a:avLst/>
          </a:prstGeom>
          <a:noFill/>
        </p:spPr>
        <p:txBody>
          <a:bodyPr wrap="none" rtlCol="0">
            <a:spAutoFit/>
          </a:bodyPr>
          <a:lstStyle/>
          <a:p>
            <a:r>
              <a:rPr lang="en-US" b="1" dirty="0"/>
              <a:t>?</a:t>
            </a:r>
          </a:p>
        </p:txBody>
      </p:sp>
      <p:sp>
        <p:nvSpPr>
          <p:cNvPr id="9" name="TextBox 8"/>
          <p:cNvSpPr txBox="1"/>
          <p:nvPr/>
        </p:nvSpPr>
        <p:spPr>
          <a:xfrm>
            <a:off x="5105400" y="3810000"/>
            <a:ext cx="292068" cy="369332"/>
          </a:xfrm>
          <a:prstGeom prst="rect">
            <a:avLst/>
          </a:prstGeom>
          <a:noFill/>
        </p:spPr>
        <p:txBody>
          <a:bodyPr wrap="none" rtlCol="0">
            <a:spAutoFit/>
          </a:bodyPr>
          <a:lstStyle/>
          <a:p>
            <a:r>
              <a:rPr lang="en-US" b="1" dirty="0"/>
              <a:t>?</a:t>
            </a:r>
          </a:p>
        </p:txBody>
      </p:sp>
      <p:sp>
        <p:nvSpPr>
          <p:cNvPr id="10" name="TextBox 9"/>
          <p:cNvSpPr txBox="1"/>
          <p:nvPr/>
        </p:nvSpPr>
        <p:spPr>
          <a:xfrm>
            <a:off x="5181600" y="5029200"/>
            <a:ext cx="292068" cy="369332"/>
          </a:xfrm>
          <a:prstGeom prst="rect">
            <a:avLst/>
          </a:prstGeom>
          <a:noFill/>
        </p:spPr>
        <p:txBody>
          <a:bodyPr wrap="none" rtlCol="0">
            <a:spAutoFit/>
          </a:bodyPr>
          <a:lstStyle/>
          <a:p>
            <a:r>
              <a:rPr lang="en-US" b="1" dirty="0"/>
              <a:t>?</a:t>
            </a:r>
          </a:p>
        </p:txBody>
      </p:sp>
      <p:sp>
        <p:nvSpPr>
          <p:cNvPr id="11" name="TextBox 10"/>
          <p:cNvSpPr txBox="1"/>
          <p:nvPr/>
        </p:nvSpPr>
        <p:spPr>
          <a:xfrm>
            <a:off x="6172200" y="2057400"/>
            <a:ext cx="292068" cy="369332"/>
          </a:xfrm>
          <a:prstGeom prst="rect">
            <a:avLst/>
          </a:prstGeom>
          <a:noFill/>
        </p:spPr>
        <p:txBody>
          <a:bodyPr wrap="none" rtlCol="0">
            <a:spAutoFit/>
          </a:bodyPr>
          <a:lstStyle/>
          <a:p>
            <a:r>
              <a:rPr lang="en-US" b="1" dirty="0"/>
              <a:t>?</a:t>
            </a:r>
          </a:p>
        </p:txBody>
      </p:sp>
      <p:sp>
        <p:nvSpPr>
          <p:cNvPr id="12" name="TextBox 11"/>
          <p:cNvSpPr txBox="1"/>
          <p:nvPr/>
        </p:nvSpPr>
        <p:spPr>
          <a:xfrm>
            <a:off x="6858000" y="1981200"/>
            <a:ext cx="292068" cy="369332"/>
          </a:xfrm>
          <a:prstGeom prst="rect">
            <a:avLst/>
          </a:prstGeom>
          <a:noFill/>
        </p:spPr>
        <p:txBody>
          <a:bodyPr wrap="none" rtlCol="0">
            <a:spAutoFit/>
          </a:bodyPr>
          <a:lstStyle/>
          <a:p>
            <a:r>
              <a:rPr lang="en-US" b="1" dirty="0"/>
              <a:t>?</a:t>
            </a:r>
          </a:p>
        </p:txBody>
      </p:sp>
      <p:sp>
        <p:nvSpPr>
          <p:cNvPr id="13" name="TextBox 12"/>
          <p:cNvSpPr txBox="1"/>
          <p:nvPr/>
        </p:nvSpPr>
        <p:spPr>
          <a:xfrm>
            <a:off x="7467600" y="3821668"/>
            <a:ext cx="292068" cy="369332"/>
          </a:xfrm>
          <a:prstGeom prst="rect">
            <a:avLst/>
          </a:prstGeom>
          <a:noFill/>
        </p:spPr>
        <p:txBody>
          <a:bodyPr wrap="none" rtlCol="0">
            <a:spAutoFit/>
          </a:bodyPr>
          <a:lstStyle/>
          <a:p>
            <a:r>
              <a:rPr lang="en-US" b="1" dirty="0"/>
              <a:t>?</a:t>
            </a:r>
          </a:p>
        </p:txBody>
      </p:sp>
    </p:spTree>
    <p:extLst>
      <p:ext uri="{BB962C8B-B14F-4D97-AF65-F5344CB8AC3E}">
        <p14:creationId xmlns:p14="http://schemas.microsoft.com/office/powerpoint/2010/main" val="20811061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Vector Clock………………………………..</a:t>
            </a:r>
            <a:endParaRPr lang="en-US" dirty="0"/>
          </a:p>
        </p:txBody>
      </p:sp>
      <p:pic>
        <p:nvPicPr>
          <p:cNvPr id="4" name="Content Placeholder 3" descr="v1.png"/>
          <p:cNvPicPr>
            <a:picLocks noGrp="1" noChangeAspect="1"/>
          </p:cNvPicPr>
          <p:nvPr>
            <p:ph idx="1"/>
          </p:nvPr>
        </p:nvPicPr>
        <p:blipFill>
          <a:blip r:embed="rId2" cstate="print"/>
          <a:stretch>
            <a:fillRect/>
          </a:stretch>
        </p:blipFill>
        <p:spPr>
          <a:xfrm>
            <a:off x="514942" y="1600200"/>
            <a:ext cx="8114115" cy="4525963"/>
          </a:xfrm>
        </p:spPr>
      </p:pic>
      <p:sp>
        <p:nvSpPr>
          <p:cNvPr id="5" name="Slide Number Placeholder 4"/>
          <p:cNvSpPr>
            <a:spLocks noGrp="1"/>
          </p:cNvSpPr>
          <p:nvPr>
            <p:ph type="sldNum" sz="quarter" idx="12"/>
          </p:nvPr>
        </p:nvSpPr>
        <p:spPr/>
        <p:txBody>
          <a:bodyPr/>
          <a:lstStyle/>
          <a:p>
            <a:fld id="{464F0463-9ADA-46C2-917D-8AEF7708C576}" type="slidenum">
              <a:rPr lang="en-US" smtClean="0"/>
              <a:pPr/>
              <a:t>109</a:t>
            </a:fld>
            <a:endParaRPr lang="en-US"/>
          </a:p>
        </p:txBody>
      </p:sp>
      <p:sp>
        <p:nvSpPr>
          <p:cNvPr id="6" name="Footer Placeholder 5"/>
          <p:cNvSpPr>
            <a:spLocks noGrp="1"/>
          </p:cNvSpPr>
          <p:nvPr>
            <p:ph type="ftr" sz="quarter" idx="11"/>
          </p:nvPr>
        </p:nvSpPr>
        <p:spPr/>
        <p:txBody>
          <a:bodyPr/>
          <a:lstStyle/>
          <a:p>
            <a:r>
              <a:rPr lang="en-US"/>
              <a:t>Parallel and Distributed Computing</a:t>
            </a:r>
          </a:p>
        </p:txBody>
      </p:sp>
    </p:spTree>
    <p:extLst>
      <p:ext uri="{BB962C8B-B14F-4D97-AF65-F5344CB8AC3E}">
        <p14:creationId xmlns:p14="http://schemas.microsoft.com/office/powerpoint/2010/main" val="2864531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Performance Evaluation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algn="just"/>
                <a:r>
                  <a:rPr lang="en-US" dirty="0"/>
                  <a:t>Execution Time</a:t>
                </a:r>
              </a:p>
              <a:p>
                <a:pPr lvl="1" algn="just"/>
                <a:r>
                  <a:rPr lang="en-US" sz="1800" dirty="0">
                    <a:solidFill>
                      <a:srgbClr val="002060"/>
                    </a:solidFill>
                  </a:rPr>
                  <a:t>Time elapsed from the moment the algorithm starts to the moment it terminates</a:t>
                </a:r>
              </a:p>
              <a:p>
                <a:pPr lvl="1" algn="just"/>
                <a:r>
                  <a:rPr lang="en-US" sz="1800" dirty="0">
                    <a:solidFill>
                      <a:srgbClr val="002060"/>
                    </a:solidFill>
                  </a:rPr>
                  <a:t>In case of multiple processors, it is the time elapse between the time that the first processor begins and the last one terminates</a:t>
                </a:r>
              </a:p>
              <a:p>
                <a:pPr algn="just"/>
                <a:r>
                  <a:rPr lang="en-US" dirty="0"/>
                  <a:t>Speedup</a:t>
                </a:r>
              </a:p>
              <a:p>
                <a:pPr lvl="1" algn="just"/>
                <a14:m>
                  <m:oMath xmlns:m="http://schemas.openxmlformats.org/officeDocument/2006/math">
                    <m:r>
                      <a:rPr lang="en-US" sz="2000" b="0" i="1" smtClean="0">
                        <a:solidFill>
                          <a:srgbClr val="002060"/>
                        </a:solidFill>
                        <a:latin typeface="Cambria Math"/>
                      </a:rPr>
                      <m:t>𝑆</m:t>
                    </m:r>
                    <m:r>
                      <a:rPr lang="en-US" sz="2000" b="0" i="1" smtClean="0">
                        <a:solidFill>
                          <a:srgbClr val="002060"/>
                        </a:solidFill>
                        <a:latin typeface="Cambria Math"/>
                      </a:rPr>
                      <m:t>=</m:t>
                    </m:r>
                    <m:f>
                      <m:fPr>
                        <m:ctrlPr>
                          <a:rPr lang="en-US" sz="2000" b="0" i="1" smtClean="0">
                            <a:solidFill>
                              <a:srgbClr val="002060"/>
                            </a:solidFill>
                            <a:latin typeface="Cambria Math" panose="02040503050406030204" pitchFamily="18" charset="0"/>
                          </a:rPr>
                        </m:ctrlPr>
                      </m:fPr>
                      <m:num>
                        <m:r>
                          <a:rPr lang="en-US" sz="2000" b="0" i="1" smtClean="0">
                            <a:solidFill>
                              <a:srgbClr val="002060"/>
                            </a:solidFill>
                            <a:latin typeface="Cambria Math"/>
                          </a:rPr>
                          <m:t>𝑅𝑢𝑛𝑛𝑖𝑛𝑔</m:t>
                        </m:r>
                        <m:r>
                          <a:rPr lang="en-US" sz="2000" b="0" i="1" smtClean="0">
                            <a:solidFill>
                              <a:srgbClr val="002060"/>
                            </a:solidFill>
                            <a:latin typeface="Cambria Math"/>
                          </a:rPr>
                          <m:t> </m:t>
                        </m:r>
                        <m:r>
                          <a:rPr lang="en-US" sz="2000" b="0" i="1" smtClean="0">
                            <a:solidFill>
                              <a:srgbClr val="002060"/>
                            </a:solidFill>
                            <a:latin typeface="Cambria Math"/>
                          </a:rPr>
                          <m:t>𝑡𝑖𝑚𝑒</m:t>
                        </m:r>
                        <m:r>
                          <a:rPr lang="en-US" sz="2000" b="0" i="1" smtClean="0">
                            <a:solidFill>
                              <a:srgbClr val="002060"/>
                            </a:solidFill>
                            <a:latin typeface="Cambria Math"/>
                          </a:rPr>
                          <m:t> </m:t>
                        </m:r>
                        <m:r>
                          <a:rPr lang="en-US" sz="2000" b="0" i="1" smtClean="0">
                            <a:solidFill>
                              <a:srgbClr val="002060"/>
                            </a:solidFill>
                            <a:latin typeface="Cambria Math"/>
                          </a:rPr>
                          <m:t>𝑜𝑓</m:t>
                        </m:r>
                        <m:r>
                          <a:rPr lang="en-US" sz="2000" b="0" i="1" smtClean="0">
                            <a:solidFill>
                              <a:srgbClr val="002060"/>
                            </a:solidFill>
                            <a:latin typeface="Cambria Math"/>
                          </a:rPr>
                          <m:t> </m:t>
                        </m:r>
                        <m:r>
                          <a:rPr lang="en-US" sz="2000" b="0" i="1" smtClean="0">
                            <a:solidFill>
                              <a:srgbClr val="002060"/>
                            </a:solidFill>
                            <a:latin typeface="Cambria Math"/>
                          </a:rPr>
                          <m:t>𝑡h𝑒</m:t>
                        </m:r>
                        <m:r>
                          <a:rPr lang="en-US" sz="2000" b="0" i="1" smtClean="0">
                            <a:solidFill>
                              <a:srgbClr val="002060"/>
                            </a:solidFill>
                            <a:latin typeface="Cambria Math"/>
                          </a:rPr>
                          <m:t> </m:t>
                        </m:r>
                        <m:r>
                          <a:rPr lang="en-US" sz="2000" b="0" i="1" smtClean="0">
                            <a:solidFill>
                              <a:srgbClr val="002060"/>
                            </a:solidFill>
                            <a:latin typeface="Cambria Math"/>
                          </a:rPr>
                          <m:t>𝑏𝑒𝑠𝑡</m:t>
                        </m:r>
                        <m:r>
                          <a:rPr lang="en-US" sz="2000" b="0" i="1" smtClean="0">
                            <a:solidFill>
                              <a:srgbClr val="002060"/>
                            </a:solidFill>
                            <a:latin typeface="Cambria Math"/>
                          </a:rPr>
                          <m:t> </m:t>
                        </m:r>
                        <m:r>
                          <a:rPr lang="en-US" sz="2000" b="0" i="1" smtClean="0">
                            <a:solidFill>
                              <a:srgbClr val="002060"/>
                            </a:solidFill>
                            <a:latin typeface="Cambria Math"/>
                          </a:rPr>
                          <m:t>𝑎𝑣𝑎𝑖𝑙𝑎𝑏𝑙𝑒</m:t>
                        </m:r>
                        <m:r>
                          <a:rPr lang="en-US" sz="2000" b="0" i="1" smtClean="0">
                            <a:solidFill>
                              <a:srgbClr val="002060"/>
                            </a:solidFill>
                            <a:latin typeface="Cambria Math"/>
                          </a:rPr>
                          <m:t> </m:t>
                        </m:r>
                        <m:r>
                          <a:rPr lang="en-US" sz="2000" b="0" i="1" smtClean="0">
                            <a:solidFill>
                              <a:srgbClr val="002060"/>
                            </a:solidFill>
                            <a:latin typeface="Cambria Math"/>
                          </a:rPr>
                          <m:t>𝑠𝑒𝑞𝑢𝑒𝑛𝑡𝑖𝑎𝑙</m:t>
                        </m:r>
                        <m:r>
                          <a:rPr lang="en-US" sz="2000" b="0" i="1" smtClean="0">
                            <a:solidFill>
                              <a:srgbClr val="002060"/>
                            </a:solidFill>
                            <a:latin typeface="Cambria Math"/>
                          </a:rPr>
                          <m:t> </m:t>
                        </m:r>
                        <m:r>
                          <a:rPr lang="en-US" sz="2000" b="0" i="1" smtClean="0">
                            <a:solidFill>
                              <a:srgbClr val="002060"/>
                            </a:solidFill>
                            <a:latin typeface="Cambria Math"/>
                          </a:rPr>
                          <m:t>𝑎𝑙𝑔𝑜𝑟𝑖𝑡h𝑚</m:t>
                        </m:r>
                      </m:num>
                      <m:den>
                        <m:r>
                          <a:rPr lang="en-US" sz="2000" b="0" i="1" smtClean="0">
                            <a:solidFill>
                              <a:srgbClr val="002060"/>
                            </a:solidFill>
                            <a:latin typeface="Cambria Math"/>
                          </a:rPr>
                          <m:t>𝑅𝑢𝑛𝑛𝑖𝑛𝑔</m:t>
                        </m:r>
                        <m:r>
                          <a:rPr lang="en-US" sz="2000" b="0" i="1" smtClean="0">
                            <a:solidFill>
                              <a:srgbClr val="002060"/>
                            </a:solidFill>
                            <a:latin typeface="Cambria Math"/>
                          </a:rPr>
                          <m:t> </m:t>
                        </m:r>
                        <m:r>
                          <a:rPr lang="en-US" sz="2000" b="0" i="1" smtClean="0">
                            <a:solidFill>
                              <a:srgbClr val="002060"/>
                            </a:solidFill>
                            <a:latin typeface="Cambria Math"/>
                          </a:rPr>
                          <m:t>𝑡𝑖𝑚𝑒</m:t>
                        </m:r>
                        <m:r>
                          <a:rPr lang="en-US" sz="2000" b="0" i="1" smtClean="0">
                            <a:solidFill>
                              <a:srgbClr val="002060"/>
                            </a:solidFill>
                            <a:latin typeface="Cambria Math"/>
                          </a:rPr>
                          <m:t> </m:t>
                        </m:r>
                        <m:r>
                          <a:rPr lang="en-US" sz="2000" b="0" i="1" smtClean="0">
                            <a:solidFill>
                              <a:srgbClr val="002060"/>
                            </a:solidFill>
                            <a:latin typeface="Cambria Math"/>
                          </a:rPr>
                          <m:t>𝑜𝑓</m:t>
                        </m:r>
                        <m:r>
                          <a:rPr lang="en-US" sz="2000" b="0" i="1" smtClean="0">
                            <a:solidFill>
                              <a:srgbClr val="002060"/>
                            </a:solidFill>
                            <a:latin typeface="Cambria Math"/>
                          </a:rPr>
                          <m:t> </m:t>
                        </m:r>
                        <m:r>
                          <a:rPr lang="en-US" sz="2000" b="0" i="1" smtClean="0">
                            <a:solidFill>
                              <a:srgbClr val="002060"/>
                            </a:solidFill>
                            <a:latin typeface="Cambria Math"/>
                          </a:rPr>
                          <m:t>𝑡h𝑒</m:t>
                        </m:r>
                        <m:r>
                          <a:rPr lang="en-US" sz="2000" b="0" i="1" smtClean="0">
                            <a:solidFill>
                              <a:srgbClr val="002060"/>
                            </a:solidFill>
                            <a:latin typeface="Cambria Math"/>
                          </a:rPr>
                          <m:t> </m:t>
                        </m:r>
                        <m:r>
                          <a:rPr lang="en-US" sz="2000" b="0" i="1" smtClean="0">
                            <a:solidFill>
                              <a:srgbClr val="002060"/>
                            </a:solidFill>
                            <a:latin typeface="Cambria Math"/>
                          </a:rPr>
                          <m:t>𝑝𝑎𝑟𝑎𝑙𝑙𝑒𝑙</m:t>
                        </m:r>
                        <m:r>
                          <a:rPr lang="en-US" sz="2000" b="0" i="1" smtClean="0">
                            <a:solidFill>
                              <a:srgbClr val="002060"/>
                            </a:solidFill>
                            <a:latin typeface="Cambria Math"/>
                          </a:rPr>
                          <m:t> </m:t>
                        </m:r>
                        <m:r>
                          <a:rPr lang="en-US" sz="2000" b="0" i="1" smtClean="0">
                            <a:solidFill>
                              <a:srgbClr val="002060"/>
                            </a:solidFill>
                            <a:latin typeface="Cambria Math"/>
                          </a:rPr>
                          <m:t>𝑎𝑙𝑔𝑜𝑟𝑖𝑡h𝑚</m:t>
                        </m:r>
                      </m:den>
                    </m:f>
                  </m:oMath>
                </a14:m>
                <a:endParaRPr lang="en-US" sz="2000" dirty="0">
                  <a:solidFill>
                    <a:srgbClr val="002060"/>
                  </a:solidFill>
                </a:endParaRPr>
              </a:p>
              <a:p>
                <a:pPr lvl="1" algn="just"/>
                <a:r>
                  <a:rPr lang="en-US" sz="2000" dirty="0">
                    <a:solidFill>
                      <a:srgbClr val="002060"/>
                    </a:solidFill>
                  </a:rPr>
                  <a:t>It is not always possible to decompose the task</a:t>
                </a:r>
              </a:p>
              <a:p>
                <a:pPr lvl="1" algn="just"/>
                <a:r>
                  <a:rPr lang="en-US" sz="2000" dirty="0">
                    <a:solidFill>
                      <a:srgbClr val="002060"/>
                    </a:solidFill>
                  </a:rPr>
                  <a:t>So maximum speed of N processor system in executing algorithm is</a:t>
                </a:r>
              </a:p>
              <a:p>
                <a:pPr lvl="1" algn="just"/>
                <a14:m>
                  <m:oMath xmlns:m="http://schemas.openxmlformats.org/officeDocument/2006/math">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a:rPr>
                          <m:t>𝑆</m:t>
                        </m:r>
                      </m:e>
                      <m:sub>
                        <m:r>
                          <a:rPr lang="en-US" sz="2000" b="0" i="1" smtClean="0">
                            <a:solidFill>
                              <a:srgbClr val="002060"/>
                            </a:solidFill>
                            <a:latin typeface="Cambria Math"/>
                          </a:rPr>
                          <m:t>𝑁</m:t>
                        </m:r>
                      </m:sub>
                    </m:sSub>
                    <m:r>
                      <a:rPr lang="en-US" sz="2000" b="0" i="1" smtClean="0">
                        <a:solidFill>
                          <a:srgbClr val="002060"/>
                        </a:solidFill>
                        <a:latin typeface="Cambria Math"/>
                        <a:ea typeface="Cambria Math"/>
                      </a:rPr>
                      <m:t>≤</m:t>
                    </m:r>
                    <m:f>
                      <m:fPr>
                        <m:ctrlPr>
                          <a:rPr lang="en-US" sz="2000" b="0" i="1" smtClean="0">
                            <a:solidFill>
                              <a:srgbClr val="002060"/>
                            </a:solidFill>
                            <a:latin typeface="Cambria Math" panose="02040503050406030204" pitchFamily="18" charset="0"/>
                            <a:ea typeface="Cambria Math"/>
                          </a:rPr>
                        </m:ctrlPr>
                      </m:fPr>
                      <m:num>
                        <m:r>
                          <a:rPr lang="en-US" sz="2000" b="0" i="1" smtClean="0">
                            <a:solidFill>
                              <a:srgbClr val="002060"/>
                            </a:solidFill>
                            <a:latin typeface="Cambria Math"/>
                            <a:ea typeface="Cambria Math"/>
                          </a:rPr>
                          <m:t>1</m:t>
                        </m:r>
                      </m:num>
                      <m:den>
                        <m:r>
                          <a:rPr lang="en-US" sz="2000" b="0" i="1" smtClean="0">
                            <a:solidFill>
                              <a:srgbClr val="002060"/>
                            </a:solidFill>
                            <a:latin typeface="Cambria Math"/>
                            <a:ea typeface="Cambria Math"/>
                          </a:rPr>
                          <m:t>𝑓</m:t>
                        </m:r>
                        <m:r>
                          <a:rPr lang="en-US" sz="2000" b="0" i="1" smtClean="0">
                            <a:solidFill>
                              <a:srgbClr val="002060"/>
                            </a:solidFill>
                            <a:latin typeface="Cambria Math"/>
                            <a:ea typeface="Cambria Math"/>
                          </a:rPr>
                          <m:t>+</m:t>
                        </m:r>
                        <m:f>
                          <m:fPr>
                            <m:ctrlPr>
                              <a:rPr lang="en-US" sz="2000" b="0" i="1" smtClean="0">
                                <a:solidFill>
                                  <a:srgbClr val="002060"/>
                                </a:solidFill>
                                <a:latin typeface="Cambria Math" panose="02040503050406030204" pitchFamily="18" charset="0"/>
                                <a:ea typeface="Cambria Math"/>
                              </a:rPr>
                            </m:ctrlPr>
                          </m:fPr>
                          <m:num>
                            <m:r>
                              <a:rPr lang="en-US" sz="2000" b="0" i="1" smtClean="0">
                                <a:solidFill>
                                  <a:srgbClr val="002060"/>
                                </a:solidFill>
                                <a:latin typeface="Cambria Math"/>
                                <a:ea typeface="Cambria Math"/>
                              </a:rPr>
                              <m:t>(1−</m:t>
                            </m:r>
                            <m:r>
                              <a:rPr lang="en-US" sz="2000" b="0" i="1" smtClean="0">
                                <a:solidFill>
                                  <a:srgbClr val="002060"/>
                                </a:solidFill>
                                <a:latin typeface="Cambria Math"/>
                                <a:ea typeface="Cambria Math"/>
                              </a:rPr>
                              <m:t>𝑓</m:t>
                            </m:r>
                            <m:r>
                              <a:rPr lang="en-US" sz="2000" b="0" i="1" smtClean="0">
                                <a:solidFill>
                                  <a:srgbClr val="002060"/>
                                </a:solidFill>
                                <a:latin typeface="Cambria Math"/>
                                <a:ea typeface="Cambria Math"/>
                              </a:rPr>
                              <m:t>)</m:t>
                            </m:r>
                          </m:num>
                          <m:den>
                            <m:r>
                              <a:rPr lang="en-US" sz="2000" b="0" i="1" smtClean="0">
                                <a:solidFill>
                                  <a:srgbClr val="002060"/>
                                </a:solidFill>
                                <a:latin typeface="Cambria Math"/>
                                <a:ea typeface="Cambria Math"/>
                              </a:rPr>
                              <m:t>𝑁</m:t>
                            </m:r>
                          </m:den>
                        </m:f>
                      </m:den>
                    </m:f>
                    <m:r>
                      <a:rPr lang="en-US" sz="2000" b="0" i="1" smtClean="0">
                        <a:solidFill>
                          <a:srgbClr val="002060"/>
                        </a:solidFill>
                        <a:latin typeface="Cambria Math"/>
                        <a:ea typeface="Cambria Math"/>
                      </a:rPr>
                      <m:t>≤</m:t>
                    </m:r>
                    <m:f>
                      <m:fPr>
                        <m:ctrlPr>
                          <a:rPr lang="en-US" sz="2000" b="0" i="1" smtClean="0">
                            <a:solidFill>
                              <a:srgbClr val="002060"/>
                            </a:solidFill>
                            <a:latin typeface="Cambria Math" panose="02040503050406030204" pitchFamily="18" charset="0"/>
                            <a:ea typeface="Cambria Math"/>
                          </a:rPr>
                        </m:ctrlPr>
                      </m:fPr>
                      <m:num>
                        <m:r>
                          <a:rPr lang="en-US" sz="2000" b="0" i="1" smtClean="0">
                            <a:solidFill>
                              <a:srgbClr val="002060"/>
                            </a:solidFill>
                            <a:latin typeface="Cambria Math"/>
                            <a:ea typeface="Cambria Math"/>
                          </a:rPr>
                          <m:t>1</m:t>
                        </m:r>
                      </m:num>
                      <m:den>
                        <m:r>
                          <a:rPr lang="en-US" sz="2000" b="0" i="1" smtClean="0">
                            <a:solidFill>
                              <a:srgbClr val="002060"/>
                            </a:solidFill>
                            <a:latin typeface="Cambria Math"/>
                            <a:ea typeface="Cambria Math"/>
                          </a:rPr>
                          <m:t>𝑓</m:t>
                        </m:r>
                      </m:den>
                    </m:f>
                  </m:oMath>
                </a14:m>
                <a:r>
                  <a:rPr lang="en-US" sz="2000" dirty="0">
                    <a:solidFill>
                      <a:srgbClr val="002060"/>
                    </a:solidFill>
                  </a:rPr>
                  <a:t> where, f </a:t>
                </a:r>
                <a:r>
                  <a:rPr lang="en-US" sz="2000" dirty="0">
                    <a:solidFill>
                      <a:srgbClr val="002060"/>
                    </a:solidFill>
                    <a:sym typeface="Symbol"/>
                  </a:rPr>
                  <a:t> </a:t>
                </a:r>
                <a:r>
                  <a:rPr lang="en-US" sz="1400" dirty="0">
                    <a:solidFill>
                      <a:srgbClr val="002060"/>
                    </a:solidFill>
                    <a:sym typeface="Symbol"/>
                  </a:rPr>
                  <a:t>fraction of computation that must be done sequentially</a:t>
                </a:r>
              </a:p>
              <a:p>
                <a:pPr lvl="1" algn="just"/>
                <a:r>
                  <a:rPr lang="en-US" sz="1400" dirty="0" err="1">
                    <a:solidFill>
                      <a:srgbClr val="002060"/>
                    </a:solidFill>
                    <a:sym typeface="Symbol"/>
                  </a:rPr>
                  <a:t>S</a:t>
                </a:r>
                <a:r>
                  <a:rPr lang="en-US" sz="1400" baseline="-25000" dirty="0" err="1">
                    <a:solidFill>
                      <a:srgbClr val="002060"/>
                    </a:solidFill>
                    <a:sym typeface="Symbol"/>
                  </a:rPr>
                  <a:t>max</a:t>
                </a:r>
                <a:r>
                  <a:rPr lang="en-US" sz="1400" dirty="0">
                    <a:solidFill>
                      <a:srgbClr val="002060"/>
                    </a:solidFill>
                    <a:sym typeface="Symbol"/>
                  </a:rPr>
                  <a:t> = 1 where f = 1(</a:t>
                </a:r>
                <a:r>
                  <a:rPr lang="en-US" sz="1400" dirty="0">
                    <a:solidFill>
                      <a:srgbClr val="C00000"/>
                    </a:solidFill>
                    <a:sym typeface="Symbol"/>
                  </a:rPr>
                  <a:t>no speedup that is every task must be done sequentially</a:t>
                </a:r>
                <a:r>
                  <a:rPr lang="en-US" sz="1400" dirty="0">
                    <a:solidFill>
                      <a:srgbClr val="002060"/>
                    </a:solidFill>
                    <a:sym typeface="Symbol"/>
                  </a:rPr>
                  <a:t>)</a:t>
                </a:r>
              </a:p>
              <a:p>
                <a:pPr lvl="1" algn="just"/>
                <a:r>
                  <a:rPr lang="en-US" sz="1400" dirty="0" err="1">
                    <a:solidFill>
                      <a:srgbClr val="002060"/>
                    </a:solidFill>
                    <a:sym typeface="Symbol"/>
                  </a:rPr>
                  <a:t>S</a:t>
                </a:r>
                <a:r>
                  <a:rPr lang="en-US" sz="1400" baseline="-25000" dirty="0" err="1">
                    <a:solidFill>
                      <a:srgbClr val="002060"/>
                    </a:solidFill>
                    <a:sym typeface="Symbol"/>
                  </a:rPr>
                  <a:t>max</a:t>
                </a:r>
                <a:r>
                  <a:rPr lang="en-US" sz="1400" dirty="0">
                    <a:solidFill>
                      <a:srgbClr val="002060"/>
                    </a:solidFill>
                    <a:sym typeface="Symbol"/>
                  </a:rPr>
                  <a:t> = 0 where f = 0 (</a:t>
                </a:r>
                <a:r>
                  <a:rPr lang="en-US" sz="1400" dirty="0">
                    <a:solidFill>
                      <a:srgbClr val="C00000"/>
                    </a:solidFill>
                    <a:sym typeface="Symbol"/>
                  </a:rPr>
                  <a:t>full speedup that is all computations must be parallel</a:t>
                </a:r>
                <a:r>
                  <a:rPr lang="en-US" sz="1400" dirty="0">
                    <a:solidFill>
                      <a:srgbClr val="002060"/>
                    </a:solidFill>
                    <a:sym typeface="Symbol"/>
                  </a:rPr>
                  <a:t>)</a:t>
                </a:r>
                <a:endParaRPr lang="en-US" sz="1400" dirty="0">
                  <a:solidFill>
                    <a:srgbClr val="00206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704" t="-2830" r="-593" b="-80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11</a:t>
            </a:fld>
            <a:endParaRPr lang="en-US"/>
          </a:p>
        </p:txBody>
      </p:sp>
    </p:spTree>
    <p:extLst>
      <p:ext uri="{BB962C8B-B14F-4D97-AF65-F5344CB8AC3E}">
        <p14:creationId xmlns:p14="http://schemas.microsoft.com/office/powerpoint/2010/main" val="29488854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Resource Allocation</a:t>
            </a:r>
          </a:p>
        </p:txBody>
      </p:sp>
      <p:sp>
        <p:nvSpPr>
          <p:cNvPr id="3" name="Content Placeholder 2"/>
          <p:cNvSpPr>
            <a:spLocks noGrp="1"/>
          </p:cNvSpPr>
          <p:nvPr>
            <p:ph idx="1"/>
          </p:nvPr>
        </p:nvSpPr>
        <p:spPr/>
        <p:txBody>
          <a:bodyPr>
            <a:normAutofit fontScale="92500" lnSpcReduction="10000"/>
          </a:bodyPr>
          <a:lstStyle/>
          <a:p>
            <a:pPr algn="just"/>
            <a:r>
              <a:rPr lang="en-US" dirty="0"/>
              <a:t>Problem arises in distributed systems when processors needs to share resources</a:t>
            </a:r>
          </a:p>
          <a:p>
            <a:pPr algn="just"/>
            <a:r>
              <a:rPr lang="en-US" dirty="0"/>
              <a:t>In such problem, the program is partitioned into 4 regions </a:t>
            </a:r>
            <a:r>
              <a:rPr lang="en-US" dirty="0" err="1"/>
              <a:t>int</a:t>
            </a:r>
            <a:r>
              <a:rPr lang="en-US" dirty="0"/>
              <a:t> a….. P{……a=a+1…..}</a:t>
            </a:r>
          </a:p>
          <a:p>
            <a:pPr marL="514350" indent="-514350" algn="just">
              <a:buFont typeface="+mj-lt"/>
              <a:buAutoNum type="arabicPeriod"/>
            </a:pPr>
            <a:r>
              <a:rPr lang="en-US" b="1" dirty="0"/>
              <a:t>Trying</a:t>
            </a:r>
            <a:r>
              <a:rPr lang="en-US" dirty="0"/>
              <a:t> </a:t>
            </a:r>
            <a:r>
              <a:rPr lang="en-US" dirty="0">
                <a:sym typeface="Symbol"/>
              </a:rPr>
              <a:t> where the processor tries to acquire the resources</a:t>
            </a:r>
          </a:p>
          <a:p>
            <a:pPr marL="514350" indent="-514350" algn="just">
              <a:buFont typeface="+mj-lt"/>
              <a:buAutoNum type="arabicPeriod"/>
            </a:pPr>
            <a:r>
              <a:rPr lang="en-US" b="1" dirty="0">
                <a:sym typeface="Symbol"/>
              </a:rPr>
              <a:t>Critical</a:t>
            </a:r>
            <a:r>
              <a:rPr lang="en-US" dirty="0">
                <a:sym typeface="Symbol"/>
              </a:rPr>
              <a:t>  where the resources are being used</a:t>
            </a:r>
          </a:p>
          <a:p>
            <a:pPr marL="514350" indent="-514350" algn="just">
              <a:buFont typeface="+mj-lt"/>
              <a:buAutoNum type="arabicPeriod"/>
            </a:pPr>
            <a:r>
              <a:rPr lang="en-US" b="1" dirty="0">
                <a:sym typeface="Symbol"/>
              </a:rPr>
              <a:t>Exit</a:t>
            </a:r>
            <a:r>
              <a:rPr lang="en-US" dirty="0">
                <a:sym typeface="Symbol"/>
              </a:rPr>
              <a:t>  where some cleanup is performed</a:t>
            </a:r>
          </a:p>
          <a:p>
            <a:pPr marL="514350" indent="-514350" algn="just">
              <a:buFont typeface="+mj-lt"/>
              <a:buAutoNum type="arabicPeriod"/>
            </a:pPr>
            <a:r>
              <a:rPr lang="en-US" b="1" dirty="0">
                <a:sym typeface="Symbol"/>
              </a:rPr>
              <a:t>Remainder</a:t>
            </a:r>
            <a:r>
              <a:rPr lang="en-US" dirty="0">
                <a:sym typeface="Symbol"/>
              </a:rPr>
              <a:t>  the rest of the code</a:t>
            </a: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110</a:t>
            </a:fld>
            <a:endParaRPr lang="en-US"/>
          </a:p>
        </p:txBody>
      </p:sp>
    </p:spTree>
    <p:extLst>
      <p:ext uri="{BB962C8B-B14F-4D97-AF65-F5344CB8AC3E}">
        <p14:creationId xmlns:p14="http://schemas.microsoft.com/office/powerpoint/2010/main" val="5999827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Tolerating processor failure in synchronous system</a:t>
            </a:r>
          </a:p>
        </p:txBody>
      </p:sp>
      <p:sp>
        <p:nvSpPr>
          <p:cNvPr id="3" name="Content Placeholder 2"/>
          <p:cNvSpPr>
            <a:spLocks noGrp="1"/>
          </p:cNvSpPr>
          <p:nvPr>
            <p:ph idx="1"/>
          </p:nvPr>
        </p:nvSpPr>
        <p:spPr/>
        <p:txBody>
          <a:bodyPr/>
          <a:lstStyle/>
          <a:p>
            <a:pPr algn="just"/>
            <a:r>
              <a:rPr lang="en-US" dirty="0"/>
              <a:t>In real systems, the various components may not operate correctly all the time</a:t>
            </a:r>
          </a:p>
          <a:p>
            <a:pPr algn="just"/>
            <a:r>
              <a:rPr lang="en-US" dirty="0"/>
              <a:t>It is assumed that communication links are reliable but processors are not reliable</a:t>
            </a:r>
          </a:p>
          <a:p>
            <a:pPr algn="just"/>
            <a:r>
              <a:rPr lang="en-US" dirty="0"/>
              <a:t>Two types of failure</a:t>
            </a:r>
          </a:p>
          <a:p>
            <a:pPr marL="514350" indent="-514350" algn="just">
              <a:buFont typeface="+mj-lt"/>
              <a:buAutoNum type="arabicPeriod"/>
            </a:pPr>
            <a:r>
              <a:rPr lang="en-US" dirty="0"/>
              <a:t>Crash Failure</a:t>
            </a:r>
          </a:p>
          <a:p>
            <a:pPr marL="514350" indent="-514350" algn="just">
              <a:buFont typeface="+mj-lt"/>
              <a:buAutoNum type="arabicPeriod"/>
            </a:pPr>
            <a:r>
              <a:rPr lang="en-US" dirty="0"/>
              <a:t>Byzantine Failure</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111</a:t>
            </a:fld>
            <a:endParaRPr lang="en-US"/>
          </a:p>
        </p:txBody>
      </p:sp>
    </p:spTree>
    <p:extLst>
      <p:ext uri="{BB962C8B-B14F-4D97-AF65-F5344CB8AC3E}">
        <p14:creationId xmlns:p14="http://schemas.microsoft.com/office/powerpoint/2010/main" val="990830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Tolerating processor failure in synchronous system……………………</a:t>
            </a:r>
          </a:p>
        </p:txBody>
      </p:sp>
      <p:sp>
        <p:nvSpPr>
          <p:cNvPr id="3" name="Content Placeholder 2"/>
          <p:cNvSpPr>
            <a:spLocks noGrp="1"/>
          </p:cNvSpPr>
          <p:nvPr>
            <p:ph idx="1"/>
          </p:nvPr>
        </p:nvSpPr>
        <p:spPr/>
        <p:txBody>
          <a:bodyPr>
            <a:normAutofit fontScale="85000" lnSpcReduction="20000"/>
          </a:bodyPr>
          <a:lstStyle/>
          <a:p>
            <a:pPr algn="just"/>
            <a:r>
              <a:rPr lang="en-US" b="1" u="sng" dirty="0"/>
              <a:t>Crash Failure</a:t>
            </a:r>
          </a:p>
          <a:p>
            <a:pPr lvl="1" algn="just"/>
            <a:r>
              <a:rPr lang="en-US" dirty="0"/>
              <a:t>When a processor halt during execution</a:t>
            </a:r>
          </a:p>
          <a:p>
            <a:pPr lvl="1" algn="just"/>
            <a:r>
              <a:rPr lang="en-US" dirty="0"/>
              <a:t>A processor crashes in round </a:t>
            </a:r>
            <a:r>
              <a:rPr lang="en-US" b="1" i="1" dirty="0">
                <a:solidFill>
                  <a:srgbClr val="FF0000"/>
                </a:solidFill>
              </a:rPr>
              <a:t>r</a:t>
            </a:r>
            <a:r>
              <a:rPr lang="en-US" dirty="0"/>
              <a:t>, if it correctly operates in round </a:t>
            </a:r>
            <a:r>
              <a:rPr lang="en-US" b="1" i="1" dirty="0">
                <a:solidFill>
                  <a:srgbClr val="FF0000"/>
                </a:solidFill>
              </a:rPr>
              <a:t>1, 2, ………, r-1</a:t>
            </a:r>
            <a:r>
              <a:rPr lang="en-US" dirty="0"/>
              <a:t> and it does not take a step in round </a:t>
            </a:r>
            <a:r>
              <a:rPr lang="en-US" b="1" i="1" dirty="0">
                <a:solidFill>
                  <a:srgbClr val="FF0000"/>
                </a:solidFill>
              </a:rPr>
              <a:t>r + 1</a:t>
            </a:r>
          </a:p>
          <a:p>
            <a:pPr lvl="1" algn="just"/>
            <a:r>
              <a:rPr lang="en-US" dirty="0"/>
              <a:t>Once the processor crashes, it is of no interest to the algorithm and no requirements are made on its decisions</a:t>
            </a:r>
          </a:p>
          <a:p>
            <a:pPr algn="just"/>
            <a:r>
              <a:rPr lang="en-US" b="1" u="sng" dirty="0"/>
              <a:t>Byzantine Failure</a:t>
            </a:r>
          </a:p>
          <a:p>
            <a:pPr lvl="1" algn="just"/>
            <a:r>
              <a:rPr lang="en-US" dirty="0"/>
              <a:t>Where failed processor (traitor) can behave arbitrarily</a:t>
            </a:r>
          </a:p>
          <a:p>
            <a:pPr lvl="1" algn="just"/>
            <a:r>
              <a:rPr lang="en-US" dirty="0"/>
              <a:t>Faulty processor is called Byzantine</a:t>
            </a:r>
          </a:p>
          <a:p>
            <a:pPr lvl="1" algn="just"/>
            <a:r>
              <a:rPr lang="en-US" dirty="0"/>
              <a:t>It can send different message to different processors, that is not supposed to send by it</a:t>
            </a:r>
          </a:p>
          <a:p>
            <a:pPr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112</a:t>
            </a:fld>
            <a:endParaRPr lang="en-US"/>
          </a:p>
        </p:txBody>
      </p:sp>
    </p:spTree>
    <p:extLst>
      <p:ext uri="{BB962C8B-B14F-4D97-AF65-F5344CB8AC3E}">
        <p14:creationId xmlns:p14="http://schemas.microsoft.com/office/powerpoint/2010/main" val="6198731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Assignment</a:t>
            </a:r>
          </a:p>
        </p:txBody>
      </p:sp>
      <p:sp>
        <p:nvSpPr>
          <p:cNvPr id="3" name="Content Placeholder 2"/>
          <p:cNvSpPr>
            <a:spLocks noGrp="1"/>
          </p:cNvSpPr>
          <p:nvPr>
            <p:ph idx="1"/>
          </p:nvPr>
        </p:nvSpPr>
        <p:spPr/>
        <p:txBody>
          <a:bodyPr/>
          <a:lstStyle/>
          <a:p>
            <a:pPr algn="just"/>
            <a:r>
              <a:rPr lang="en-US" dirty="0"/>
              <a:t>Discuss on </a:t>
            </a:r>
          </a:p>
          <a:p>
            <a:pPr lvl="1" algn="just"/>
            <a:r>
              <a:rPr lang="en-US" dirty="0"/>
              <a:t>Sparse Network Covers</a:t>
            </a:r>
          </a:p>
          <a:p>
            <a:pPr lvl="1" algn="just"/>
            <a:r>
              <a:rPr lang="en-US" dirty="0"/>
              <a:t>Tolerating Processor failure in Asynchronous system</a:t>
            </a:r>
          </a:p>
          <a:p>
            <a:pPr lvl="1" algn="just"/>
            <a:r>
              <a:rPr lang="en-US" dirty="0"/>
              <a:t>Wait free implementation of shared object</a:t>
            </a:r>
          </a:p>
          <a:p>
            <a:pPr lvl="1" algn="just"/>
            <a:endParaRPr lang="en-US" dirty="0"/>
          </a:p>
          <a:p>
            <a:pPr marL="457200" lvl="1" indent="0" algn="ctr">
              <a:buNone/>
            </a:pPr>
            <a:r>
              <a:rPr lang="en-US" sz="1800" b="1" i="1" dirty="0">
                <a:solidFill>
                  <a:srgbClr val="FF0000"/>
                </a:solidFill>
              </a:rPr>
              <a:t>Due date :- 2020 </a:t>
            </a:r>
            <a:r>
              <a:rPr lang="en-US" sz="1800" b="1" i="1" dirty="0" err="1">
                <a:solidFill>
                  <a:srgbClr val="FF0000"/>
                </a:solidFill>
              </a:rPr>
              <a:t>june</a:t>
            </a:r>
            <a:r>
              <a:rPr lang="en-US" sz="1800" b="1" i="1" dirty="0">
                <a:solidFill>
                  <a:srgbClr val="FF0000"/>
                </a:solidFill>
              </a:rPr>
              <a:t> 15</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113</a:t>
            </a:fld>
            <a:endParaRPr lang="en-US"/>
          </a:p>
        </p:txBody>
      </p:sp>
    </p:spTree>
    <p:extLst>
      <p:ext uri="{BB962C8B-B14F-4D97-AF65-F5344CB8AC3E}">
        <p14:creationId xmlns:p14="http://schemas.microsoft.com/office/powerpoint/2010/main" val="15616623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752600" y="2819400"/>
            <a:ext cx="6324600" cy="1447800"/>
          </a:xfrm>
        </p:spPr>
        <p:txBody>
          <a:bodyPr>
            <a:normAutofit fontScale="70000" lnSpcReduction="20000"/>
          </a:bodyPr>
          <a:lstStyle/>
          <a:p>
            <a:pPr marL="0" indent="0">
              <a:buNone/>
            </a:pPr>
            <a:r>
              <a:rPr lang="en-US" sz="7200" b="1" dirty="0"/>
              <a:t>End of Session Unit 1.5</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114</a:t>
            </a:fld>
            <a:endParaRPr lang="en-US"/>
          </a:p>
        </p:txBody>
      </p:sp>
    </p:spTree>
    <p:extLst>
      <p:ext uri="{BB962C8B-B14F-4D97-AF65-F5344CB8AC3E}">
        <p14:creationId xmlns:p14="http://schemas.microsoft.com/office/powerpoint/2010/main" val="15557474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Unit 2.1 :-  PRAM Models</a:t>
            </a:r>
          </a:p>
        </p:txBody>
      </p:sp>
      <p:sp>
        <p:nvSpPr>
          <p:cNvPr id="4" name="Footer Placeholder 3"/>
          <p:cNvSpPr>
            <a:spLocks noGrp="1"/>
          </p:cNvSpPr>
          <p:nvPr>
            <p:ph type="ftr" sz="quarter" idx="11"/>
          </p:nvPr>
        </p:nvSpPr>
        <p:spPr>
          <a:xfrm>
            <a:off x="3124200" y="6356350"/>
            <a:ext cx="3810000" cy="365125"/>
          </a:xfrm>
        </p:spPr>
        <p:txBody>
          <a:bodyPr/>
          <a:lstStyle/>
          <a:p>
            <a:pPr>
              <a:spcBef>
                <a:spcPct val="20000"/>
              </a:spcBef>
            </a:pPr>
            <a:r>
              <a:rPr lang="en-US" sz="1400" b="1">
                <a:solidFill>
                  <a:schemeClr val="tx1"/>
                </a:solidFill>
                <a:latin typeface="+mj-lt"/>
                <a:ea typeface="+mj-ea"/>
                <a:cs typeface="+mj-cs"/>
              </a:rPr>
              <a:t>Parallel and Distributed Computing</a:t>
            </a:r>
            <a:endParaRPr lang="en-US" sz="1400" b="1" dirty="0">
              <a:solidFill>
                <a:schemeClr val="tx1"/>
              </a:solidFill>
              <a:latin typeface="+mj-lt"/>
              <a:ea typeface="+mj-ea"/>
              <a:cs typeface="+mj-cs"/>
            </a:endParaRPr>
          </a:p>
        </p:txBody>
      </p:sp>
      <p:sp>
        <p:nvSpPr>
          <p:cNvPr id="5" name="Slide Number Placeholder 4"/>
          <p:cNvSpPr>
            <a:spLocks noGrp="1"/>
          </p:cNvSpPr>
          <p:nvPr>
            <p:ph type="sldNum" sz="quarter" idx="12"/>
          </p:nvPr>
        </p:nvSpPr>
        <p:spPr/>
        <p:txBody>
          <a:bodyPr/>
          <a:lstStyle/>
          <a:p>
            <a:fld id="{464F0463-9ADA-46C2-917D-8AEF7708C576}" type="slidenum">
              <a:rPr lang="en-US" smtClean="0"/>
              <a:pPr/>
              <a:t>115</a:t>
            </a:fld>
            <a:endParaRPr lang="en-US"/>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37731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PRAM Models</a:t>
            </a:r>
          </a:p>
        </p:txBody>
      </p:sp>
      <p:sp>
        <p:nvSpPr>
          <p:cNvPr id="3" name="Content Placeholder 2"/>
          <p:cNvSpPr>
            <a:spLocks noGrp="1"/>
          </p:cNvSpPr>
          <p:nvPr>
            <p:ph idx="1"/>
          </p:nvPr>
        </p:nvSpPr>
        <p:spPr/>
        <p:txBody>
          <a:bodyPr/>
          <a:lstStyle/>
          <a:p>
            <a:pPr algn="just"/>
            <a:r>
              <a:rPr lang="en-US" dirty="0"/>
              <a:t>Parallel Random Access Machine Models</a:t>
            </a:r>
          </a:p>
          <a:p>
            <a:pPr algn="just"/>
            <a:r>
              <a:rPr lang="en-US" dirty="0"/>
              <a:t>Parallel can be defined as a technique for increasing the computation speed for a task by dividing the algorithm into several sub tasks and allocating multiple processors to execute sub tasks simultaneously</a:t>
            </a:r>
          </a:p>
          <a:p>
            <a:pPr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116</a:t>
            </a:fld>
            <a:endParaRPr lang="en-US"/>
          </a:p>
        </p:txBody>
      </p:sp>
    </p:spTree>
    <p:extLst>
      <p:ext uri="{BB962C8B-B14F-4D97-AF65-F5344CB8AC3E}">
        <p14:creationId xmlns:p14="http://schemas.microsoft.com/office/powerpoint/2010/main" val="1170892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PRAM Models……………………………...</a:t>
            </a:r>
            <a:endParaRPr lang="en-US" dirty="0"/>
          </a:p>
        </p:txBody>
      </p:sp>
      <p:sp>
        <p:nvSpPr>
          <p:cNvPr id="3" name="Content Placeholder 2"/>
          <p:cNvSpPr>
            <a:spLocks noGrp="1"/>
          </p:cNvSpPr>
          <p:nvPr>
            <p:ph idx="1"/>
          </p:nvPr>
        </p:nvSpPr>
        <p:spPr/>
        <p:txBody>
          <a:bodyPr>
            <a:normAutofit/>
          </a:bodyPr>
          <a:lstStyle/>
          <a:p>
            <a:pPr algn="just"/>
            <a:r>
              <a:rPr lang="en-US" b="1" u="sng" dirty="0"/>
              <a:t>Example</a:t>
            </a:r>
          </a:p>
          <a:p>
            <a:pPr algn="just"/>
            <a:r>
              <a:rPr lang="en-US" dirty="0"/>
              <a:t>Finding the smallest value in the set if </a:t>
            </a:r>
            <a:r>
              <a:rPr lang="en-US" b="1" i="1" dirty="0"/>
              <a:t>N</a:t>
            </a:r>
            <a:r>
              <a:rPr lang="en-US" dirty="0"/>
              <a:t> values</a:t>
            </a:r>
          </a:p>
          <a:p>
            <a:pPr algn="just"/>
            <a:r>
              <a:rPr lang="en-US" b="1" u="sng" dirty="0"/>
              <a:t>Algorithm 1</a:t>
            </a:r>
          </a:p>
          <a:p>
            <a:pPr lvl="1" algn="just"/>
            <a:r>
              <a:rPr lang="en-US" dirty="0"/>
              <a:t>All possible comparisons of the pairs of the elements from set of numbers and carried out simultaneously each processor executing one operation of comparison</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117</a:t>
            </a:fld>
            <a:endParaRPr lang="en-US"/>
          </a:p>
        </p:txBody>
      </p:sp>
    </p:spTree>
    <p:extLst>
      <p:ext uri="{BB962C8B-B14F-4D97-AF65-F5344CB8AC3E}">
        <p14:creationId xmlns:p14="http://schemas.microsoft.com/office/powerpoint/2010/main" val="22429101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PRAM Models……………………………...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algn="just"/>
                <a:r>
                  <a:rPr lang="en-US" b="1" u="sng" dirty="0"/>
                  <a:t>Algorithm 2</a:t>
                </a:r>
              </a:p>
              <a:p>
                <a:pPr lvl="1" algn="just"/>
                <a:r>
                  <a:rPr lang="en-US" dirty="0"/>
                  <a:t>Do in parallel (</a:t>
                </a:r>
                <a:r>
                  <a:rPr lang="en-US" b="1" i="1" dirty="0">
                    <a:solidFill>
                      <a:srgbClr val="FF0000"/>
                    </a:solidFill>
                  </a:rPr>
                  <a:t>Actual no. of processors required </a:t>
                </a:r>
                <a14:m>
                  <m:oMath xmlns:m="http://schemas.openxmlformats.org/officeDocument/2006/math">
                    <m:d>
                      <m:dPr>
                        <m:ctrlPr>
                          <a:rPr lang="en-US" b="1" i="1">
                            <a:solidFill>
                              <a:srgbClr val="FF0000"/>
                            </a:solidFill>
                            <a:latin typeface="Cambria Math" panose="02040503050406030204" pitchFamily="18" charset="0"/>
                          </a:rPr>
                        </m:ctrlPr>
                      </m:dPr>
                      <m:e>
                        <m:r>
                          <a:rPr lang="en-US" b="1" i="1">
                            <a:solidFill>
                              <a:srgbClr val="FF0000"/>
                            </a:solidFill>
                            <a:latin typeface="Cambria Math"/>
                          </a:rPr>
                          <m:t>𝑷</m:t>
                        </m:r>
                      </m:e>
                    </m:d>
                    <m:r>
                      <a:rPr lang="en-US" b="1" i="1">
                        <a:solidFill>
                          <a:srgbClr val="FF0000"/>
                        </a:solidFill>
                        <a:latin typeface="Cambria Math"/>
                      </a:rPr>
                      <m:t>=</m:t>
                    </m:r>
                    <m:f>
                      <m:fPr>
                        <m:ctrlPr>
                          <a:rPr lang="en-US" b="1" i="1">
                            <a:solidFill>
                              <a:srgbClr val="FF0000"/>
                            </a:solidFill>
                            <a:latin typeface="Cambria Math" panose="02040503050406030204" pitchFamily="18" charset="0"/>
                          </a:rPr>
                        </m:ctrlPr>
                      </m:fPr>
                      <m:num>
                        <m:r>
                          <a:rPr lang="en-US" b="1" i="1">
                            <a:solidFill>
                              <a:srgbClr val="FF0000"/>
                            </a:solidFill>
                            <a:latin typeface="Cambria Math"/>
                          </a:rPr>
                          <m:t>𝒏</m:t>
                        </m:r>
                        <m:r>
                          <a:rPr lang="en-US" b="1" i="1">
                            <a:solidFill>
                              <a:srgbClr val="FF0000"/>
                            </a:solidFill>
                            <a:latin typeface="Cambria Math"/>
                          </a:rPr>
                          <m:t>(</m:t>
                        </m:r>
                        <m:r>
                          <a:rPr lang="en-US" b="1" i="1">
                            <a:solidFill>
                              <a:srgbClr val="FF0000"/>
                            </a:solidFill>
                            <a:latin typeface="Cambria Math"/>
                          </a:rPr>
                          <m:t>𝒏</m:t>
                        </m:r>
                        <m:r>
                          <a:rPr lang="en-US" b="1" i="1">
                            <a:solidFill>
                              <a:srgbClr val="FF0000"/>
                            </a:solidFill>
                            <a:latin typeface="Cambria Math"/>
                          </a:rPr>
                          <m:t>−</m:t>
                        </m:r>
                        <m:r>
                          <a:rPr lang="en-US" b="1" i="1">
                            <a:solidFill>
                              <a:srgbClr val="FF0000"/>
                            </a:solidFill>
                            <a:latin typeface="Cambria Math"/>
                          </a:rPr>
                          <m:t>𝟏</m:t>
                        </m:r>
                        <m:r>
                          <a:rPr lang="en-US" b="1" i="1">
                            <a:solidFill>
                              <a:srgbClr val="FF0000"/>
                            </a:solidFill>
                            <a:latin typeface="Cambria Math"/>
                          </a:rPr>
                          <m:t>)</m:t>
                        </m:r>
                      </m:num>
                      <m:den>
                        <m:r>
                          <a:rPr lang="en-US" b="1" i="1">
                            <a:solidFill>
                              <a:srgbClr val="FF0000"/>
                            </a:solidFill>
                            <a:latin typeface="Cambria Math"/>
                          </a:rPr>
                          <m:t>𝟐</m:t>
                        </m:r>
                      </m:den>
                    </m:f>
                  </m:oMath>
                </a14:m>
                <a:r>
                  <a:rPr lang="en-US" dirty="0"/>
                  <a:t>)</a:t>
                </a:r>
              </a:p>
              <a:p>
                <a:pPr lvl="2" algn="just"/>
                <a:r>
                  <a:rPr lang="en-US" dirty="0"/>
                  <a:t>P</a:t>
                </a:r>
                <a:r>
                  <a:rPr lang="en-US" baseline="-25000" dirty="0"/>
                  <a:t>i</a:t>
                </a:r>
                <a:r>
                  <a:rPr lang="en-US" dirty="0"/>
                  <a:t> derives the pair (i</a:t>
                </a:r>
                <a:r>
                  <a:rPr lang="en-US" baseline="-25000" dirty="0"/>
                  <a:t>1</a:t>
                </a:r>
                <a:r>
                  <a:rPr lang="en-US" dirty="0"/>
                  <a:t>, i</a:t>
                </a:r>
                <a:r>
                  <a:rPr lang="en-US" baseline="-25000" dirty="0"/>
                  <a:t>2</a:t>
                </a:r>
                <a:r>
                  <a:rPr lang="en-US" dirty="0"/>
                  <a:t>) of indices that corresponds to a different I</a:t>
                </a:r>
              </a:p>
              <a:p>
                <a:pPr lvl="2" algn="just"/>
                <a:r>
                  <a:rPr lang="en-US" dirty="0"/>
                  <a:t>P</a:t>
                </a:r>
                <a:r>
                  <a:rPr lang="en-US" baseline="-25000" dirty="0"/>
                  <a:t>i</a:t>
                </a:r>
                <a:r>
                  <a:rPr lang="en-US" dirty="0"/>
                  <a:t> reads value L(i</a:t>
                </a:r>
                <a:r>
                  <a:rPr lang="en-US" baseline="-25000" dirty="0"/>
                  <a:t>1</a:t>
                </a:r>
                <a:r>
                  <a:rPr lang="en-US" dirty="0"/>
                  <a:t>) and L(i</a:t>
                </a:r>
                <a:r>
                  <a:rPr lang="en-US" baseline="-25000" dirty="0"/>
                  <a:t>2</a:t>
                </a:r>
                <a:r>
                  <a:rPr lang="en-US" dirty="0"/>
                  <a:t>)</a:t>
                </a:r>
              </a:p>
              <a:p>
                <a:pPr lvl="2" algn="just"/>
                <a:r>
                  <a:rPr lang="en-US" dirty="0"/>
                  <a:t>If L(i</a:t>
                </a:r>
                <a:r>
                  <a:rPr lang="en-US" baseline="-25000" dirty="0"/>
                  <a:t>1</a:t>
                </a:r>
                <a:r>
                  <a:rPr lang="en-US" dirty="0"/>
                  <a:t>) </a:t>
                </a:r>
                <a:r>
                  <a:rPr lang="en-US" dirty="0">
                    <a:sym typeface="Symbol"/>
                  </a:rPr>
                  <a:t> L(i</a:t>
                </a:r>
                <a:r>
                  <a:rPr lang="en-US" baseline="-25000" dirty="0">
                    <a:sym typeface="Symbol"/>
                  </a:rPr>
                  <a:t>2</a:t>
                </a:r>
                <a:r>
                  <a:rPr lang="en-US" dirty="0">
                    <a:sym typeface="Symbol"/>
                  </a:rPr>
                  <a:t>) then P</a:t>
                </a:r>
                <a:r>
                  <a:rPr lang="en-US" baseline="-25000" dirty="0"/>
                  <a:t>i</a:t>
                </a:r>
                <a:r>
                  <a:rPr lang="en-US" dirty="0">
                    <a:sym typeface="Symbol"/>
                  </a:rPr>
                  <a:t> sends negative outcome to Pi</a:t>
                </a:r>
                <a:r>
                  <a:rPr lang="en-US" baseline="-25000" dirty="0">
                    <a:sym typeface="Symbol"/>
                  </a:rPr>
                  <a:t>1</a:t>
                </a:r>
                <a:r>
                  <a:rPr lang="en-US" dirty="0">
                    <a:sym typeface="Symbol"/>
                  </a:rPr>
                  <a:t> else P</a:t>
                </a:r>
                <a:r>
                  <a:rPr lang="en-US" baseline="-25000" dirty="0"/>
                  <a:t>i</a:t>
                </a:r>
                <a:r>
                  <a:rPr lang="en-US" dirty="0">
                    <a:sym typeface="Symbol"/>
                  </a:rPr>
                  <a:t> sends negative outcome to Pi</a:t>
                </a:r>
                <a:r>
                  <a:rPr lang="en-US" baseline="-25000" dirty="0">
                    <a:sym typeface="Symbol"/>
                  </a:rPr>
                  <a:t>2</a:t>
                </a:r>
                <a:endParaRPr lang="en-US" dirty="0">
                  <a:sym typeface="Symbol"/>
                </a:endParaRPr>
              </a:p>
              <a:p>
                <a:pPr lvl="2" algn="just"/>
                <a:r>
                  <a:rPr lang="en-US" dirty="0">
                    <a:sym typeface="Symbol"/>
                  </a:rPr>
                  <a:t>As this stage the only active processors is </a:t>
                </a:r>
                <a:r>
                  <a:rPr lang="en-US" dirty="0" err="1">
                    <a:sym typeface="Symbol"/>
                  </a:rPr>
                  <a:t>P</a:t>
                </a:r>
                <a:r>
                  <a:rPr lang="en-US" baseline="-25000" dirty="0" err="1">
                    <a:sym typeface="Symbol"/>
                  </a:rPr>
                  <a:t>j</a:t>
                </a:r>
                <a:r>
                  <a:rPr lang="en-US" dirty="0">
                    <a:sym typeface="Symbol"/>
                  </a:rPr>
                  <a:t>, 1j n, which did not receive a negative outcome</a:t>
                </a:r>
              </a:p>
              <a:p>
                <a:pPr lvl="2" algn="just"/>
                <a:r>
                  <a:rPr lang="en-US" dirty="0" err="1">
                    <a:sym typeface="Symbol"/>
                  </a:rPr>
                  <a:t>P</a:t>
                </a:r>
                <a:r>
                  <a:rPr lang="en-US" baseline="-25000" dirty="0" err="1">
                    <a:sym typeface="Symbol"/>
                  </a:rPr>
                  <a:t>j</a:t>
                </a:r>
                <a:r>
                  <a:rPr lang="en-US" dirty="0">
                    <a:sym typeface="Symbol"/>
                  </a:rPr>
                  <a:t> reads the value of L(j) and write it into the output cell</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481" t="-2695" r="-222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118</a:t>
            </a:fld>
            <a:endParaRPr lang="en-US"/>
          </a:p>
        </p:txBody>
      </p:sp>
    </p:spTree>
    <p:extLst>
      <p:ext uri="{BB962C8B-B14F-4D97-AF65-F5344CB8AC3E}">
        <p14:creationId xmlns:p14="http://schemas.microsoft.com/office/powerpoint/2010/main" val="21581992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PRAM Models……………………………...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b="1" u="sng" dirty="0"/>
                  <a:t>Tracing (Algorithm 2)</a:t>
                </a:r>
              </a:p>
              <a:p>
                <a:r>
                  <a:rPr lang="en-US" dirty="0"/>
                  <a:t>Example</a:t>
                </a:r>
              </a:p>
              <a:p>
                <a:pPr lvl="1"/>
                <a:r>
                  <a:rPr lang="en-US" dirty="0"/>
                  <a:t>L = {2, 6, 4, 8}, No. of elements (n) = 4</a:t>
                </a:r>
              </a:p>
              <a:p>
                <a:pPr lvl="1"/>
                <a:r>
                  <a:rPr lang="en-US" dirty="0"/>
                  <a:t>So, no. of processors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a:rPr>
                          <m:t>𝑃</m:t>
                        </m:r>
                      </m:e>
                    </m:d>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𝑛</m:t>
                        </m:r>
                        <m:r>
                          <a:rPr lang="en-US" b="0" i="1" smtClean="0">
                            <a:latin typeface="Cambria Math"/>
                          </a:rPr>
                          <m:t>(</m:t>
                        </m:r>
                        <m:r>
                          <a:rPr lang="en-US" b="0" i="1" smtClean="0">
                            <a:latin typeface="Cambria Math"/>
                          </a:rPr>
                          <m:t>𝑛</m:t>
                        </m:r>
                        <m:r>
                          <a:rPr lang="en-US" b="0" i="1" smtClean="0">
                            <a:latin typeface="Cambria Math"/>
                          </a:rPr>
                          <m:t>−1)</m:t>
                        </m:r>
                      </m:num>
                      <m:den>
                        <m:r>
                          <a:rPr lang="en-US" b="0" i="1" smtClean="0">
                            <a:latin typeface="Cambria Math"/>
                          </a:rPr>
                          <m:t>2</m:t>
                        </m:r>
                      </m:den>
                    </m:f>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4∗3</m:t>
                        </m:r>
                      </m:num>
                      <m:den>
                        <m:r>
                          <a:rPr lang="en-US" b="0" i="1" smtClean="0">
                            <a:latin typeface="Cambria Math"/>
                          </a:rPr>
                          <m:t>2</m:t>
                        </m:r>
                      </m:den>
                    </m:f>
                    <m:r>
                      <a:rPr lang="en-US" b="0" i="1" smtClean="0">
                        <a:latin typeface="Cambria Math"/>
                      </a:rPr>
                      <m:t>=6</m:t>
                    </m:r>
                  </m:oMath>
                </a14:m>
                <a:endParaRPr lang="en-US" b="0" dirty="0"/>
              </a:p>
              <a:p>
                <a:pPr lvl="1"/>
                <a:r>
                  <a:rPr lang="en-US" dirty="0"/>
                  <a:t>P</a:t>
                </a:r>
                <a:r>
                  <a:rPr lang="en-US" baseline="-25000" dirty="0"/>
                  <a:t>1</a:t>
                </a:r>
                <a:r>
                  <a:rPr lang="en-US" dirty="0"/>
                  <a:t> </a:t>
                </a:r>
                <a:r>
                  <a:rPr lang="en-US" dirty="0">
                    <a:sym typeface="Symbol"/>
                  </a:rPr>
                  <a:t> &lt;1, 2&gt;  -</a:t>
                </a:r>
                <a:r>
                  <a:rPr lang="en-US" dirty="0" err="1">
                    <a:sym typeface="Symbol"/>
                  </a:rPr>
                  <a:t>ve</a:t>
                </a:r>
                <a:r>
                  <a:rPr lang="en-US" dirty="0">
                    <a:sym typeface="Symbol"/>
                  </a:rPr>
                  <a:t> P</a:t>
                </a:r>
                <a:r>
                  <a:rPr lang="en-US" baseline="-25000" dirty="0">
                    <a:sym typeface="Symbol"/>
                  </a:rPr>
                  <a:t>2</a:t>
                </a:r>
                <a:endParaRPr lang="en-US" dirty="0">
                  <a:sym typeface="Symbol"/>
                </a:endParaRPr>
              </a:p>
              <a:p>
                <a:pPr lvl="1"/>
                <a:r>
                  <a:rPr lang="en-US" dirty="0">
                    <a:sym typeface="Symbol"/>
                  </a:rPr>
                  <a:t>P</a:t>
                </a:r>
                <a:r>
                  <a:rPr lang="en-US" baseline="-25000" dirty="0">
                    <a:sym typeface="Symbol"/>
                  </a:rPr>
                  <a:t>2</a:t>
                </a:r>
                <a:r>
                  <a:rPr lang="en-US" dirty="0">
                    <a:sym typeface="Symbol"/>
                  </a:rPr>
                  <a:t>  &lt;1, 3&gt;  -</a:t>
                </a:r>
                <a:r>
                  <a:rPr lang="en-US" dirty="0" err="1">
                    <a:sym typeface="Symbol"/>
                  </a:rPr>
                  <a:t>ve</a:t>
                </a:r>
                <a:r>
                  <a:rPr lang="en-US" dirty="0">
                    <a:sym typeface="Symbol"/>
                  </a:rPr>
                  <a:t> P</a:t>
                </a:r>
                <a:r>
                  <a:rPr lang="en-US" baseline="-25000" dirty="0">
                    <a:sym typeface="Symbol"/>
                  </a:rPr>
                  <a:t>3</a:t>
                </a:r>
                <a:endParaRPr lang="en-US" dirty="0">
                  <a:sym typeface="Symbol"/>
                </a:endParaRPr>
              </a:p>
              <a:p>
                <a:pPr lvl="1"/>
                <a:r>
                  <a:rPr lang="en-US" dirty="0"/>
                  <a:t>P</a:t>
                </a:r>
                <a:r>
                  <a:rPr lang="en-US" baseline="-25000" dirty="0">
                    <a:sym typeface="Symbol"/>
                  </a:rPr>
                  <a:t>3</a:t>
                </a:r>
                <a:r>
                  <a:rPr lang="en-US" dirty="0"/>
                  <a:t> </a:t>
                </a:r>
                <a:r>
                  <a:rPr lang="en-US" dirty="0">
                    <a:sym typeface="Symbol"/>
                  </a:rPr>
                  <a:t> &lt;2, 3&gt;  -</a:t>
                </a:r>
                <a:r>
                  <a:rPr lang="en-US" dirty="0" err="1">
                    <a:sym typeface="Symbol"/>
                  </a:rPr>
                  <a:t>ve</a:t>
                </a:r>
                <a:r>
                  <a:rPr lang="en-US" dirty="0">
                    <a:sym typeface="Symbol"/>
                  </a:rPr>
                  <a:t> P</a:t>
                </a:r>
                <a:r>
                  <a:rPr lang="en-US" baseline="-25000" dirty="0">
                    <a:sym typeface="Symbol"/>
                  </a:rPr>
                  <a:t>2</a:t>
                </a:r>
                <a:endParaRPr lang="en-US" dirty="0">
                  <a:sym typeface="Symbol"/>
                </a:endParaRPr>
              </a:p>
              <a:p>
                <a:pPr lvl="1"/>
                <a:r>
                  <a:rPr lang="en-US" dirty="0"/>
                  <a:t>P</a:t>
                </a:r>
                <a:r>
                  <a:rPr lang="en-US" baseline="-25000" dirty="0">
                    <a:sym typeface="Symbol"/>
                  </a:rPr>
                  <a:t>4</a:t>
                </a:r>
                <a:r>
                  <a:rPr lang="en-US" dirty="0"/>
                  <a:t> </a:t>
                </a:r>
                <a:r>
                  <a:rPr lang="en-US" dirty="0">
                    <a:sym typeface="Symbol"/>
                  </a:rPr>
                  <a:t> &lt;1, 4&gt;  -</a:t>
                </a:r>
                <a:r>
                  <a:rPr lang="en-US" dirty="0" err="1">
                    <a:sym typeface="Symbol"/>
                  </a:rPr>
                  <a:t>ve</a:t>
                </a:r>
                <a:r>
                  <a:rPr lang="en-US" dirty="0">
                    <a:sym typeface="Symbol"/>
                  </a:rPr>
                  <a:t> P</a:t>
                </a:r>
                <a:r>
                  <a:rPr lang="en-US" baseline="-25000" dirty="0">
                    <a:sym typeface="Symbol"/>
                  </a:rPr>
                  <a:t>4</a:t>
                </a:r>
                <a:endParaRPr lang="en-US" dirty="0">
                  <a:sym typeface="Symbol"/>
                </a:endParaRPr>
              </a:p>
              <a:p>
                <a:pPr lvl="1"/>
                <a:r>
                  <a:rPr lang="en-US" dirty="0"/>
                  <a:t>P</a:t>
                </a:r>
                <a:r>
                  <a:rPr lang="en-US" baseline="-25000" dirty="0">
                    <a:sym typeface="Symbol"/>
                  </a:rPr>
                  <a:t>5</a:t>
                </a:r>
                <a:r>
                  <a:rPr lang="en-US" dirty="0"/>
                  <a:t> </a:t>
                </a:r>
                <a:r>
                  <a:rPr lang="en-US" dirty="0">
                    <a:sym typeface="Symbol"/>
                  </a:rPr>
                  <a:t> &lt;2, 4&gt;  -</a:t>
                </a:r>
                <a:r>
                  <a:rPr lang="en-US" dirty="0" err="1">
                    <a:sym typeface="Symbol"/>
                  </a:rPr>
                  <a:t>ve</a:t>
                </a:r>
                <a:r>
                  <a:rPr lang="en-US" dirty="0">
                    <a:sym typeface="Symbol"/>
                  </a:rPr>
                  <a:t> P</a:t>
                </a:r>
                <a:r>
                  <a:rPr lang="en-US" baseline="-25000" dirty="0">
                    <a:sym typeface="Symbol"/>
                  </a:rPr>
                  <a:t>4</a:t>
                </a:r>
                <a:endParaRPr lang="en-US" dirty="0">
                  <a:sym typeface="Symbol"/>
                </a:endParaRPr>
              </a:p>
              <a:p>
                <a:pPr lvl="1"/>
                <a:r>
                  <a:rPr lang="en-US" dirty="0"/>
                  <a:t>P</a:t>
                </a:r>
                <a:r>
                  <a:rPr lang="en-US" baseline="-25000" dirty="0">
                    <a:sym typeface="Symbol"/>
                  </a:rPr>
                  <a:t>6</a:t>
                </a:r>
                <a:r>
                  <a:rPr lang="en-US" dirty="0"/>
                  <a:t> </a:t>
                </a:r>
                <a:r>
                  <a:rPr lang="en-US" dirty="0">
                    <a:sym typeface="Symbol"/>
                  </a:rPr>
                  <a:t> &lt;3, 4&gt;  -</a:t>
                </a:r>
                <a:r>
                  <a:rPr lang="en-US" dirty="0" err="1">
                    <a:sym typeface="Symbol"/>
                  </a:rPr>
                  <a:t>ve</a:t>
                </a:r>
                <a:r>
                  <a:rPr lang="en-US" dirty="0">
                    <a:sym typeface="Symbol"/>
                  </a:rPr>
                  <a:t> P</a:t>
                </a:r>
                <a:r>
                  <a:rPr lang="en-US" baseline="-25000" dirty="0">
                    <a:sym typeface="Symbol"/>
                  </a:rPr>
                  <a:t>4</a:t>
                </a:r>
                <a:endParaRPr lang="en-US" dirty="0">
                  <a:sym typeface="Symbol"/>
                </a:endParaRPr>
              </a:p>
              <a:p>
                <a:pPr lvl="1"/>
                <a:endParaRPr lang="en-US" dirty="0">
                  <a:sym typeface="Symbol"/>
                </a:endParaRPr>
              </a:p>
              <a:p>
                <a:pPr lvl="1"/>
                <a:endParaRPr lang="en-US" dirty="0">
                  <a:sym typeface="Symbol"/>
                </a:endParaRPr>
              </a:p>
              <a:p>
                <a:pPr lvl="1"/>
                <a:endParaRPr lang="en-US" dirty="0">
                  <a:sym typeface="Symbol"/>
                </a:endParaRP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481" t="-3504" b="-3288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119</a:t>
            </a:fld>
            <a:endParaRPr lang="en-US" dirty="0"/>
          </a:p>
        </p:txBody>
      </p:sp>
      <p:sp>
        <p:nvSpPr>
          <p:cNvPr id="6" name="TextBox 5"/>
          <p:cNvSpPr txBox="1"/>
          <p:nvPr/>
        </p:nvSpPr>
        <p:spPr>
          <a:xfrm>
            <a:off x="5029200" y="3962400"/>
            <a:ext cx="3932423" cy="923330"/>
          </a:xfrm>
          <a:prstGeom prst="rect">
            <a:avLst/>
          </a:prstGeom>
          <a:noFill/>
        </p:spPr>
        <p:txBody>
          <a:bodyPr wrap="none" rtlCol="0">
            <a:spAutoFit/>
          </a:bodyPr>
          <a:lstStyle/>
          <a:p>
            <a:r>
              <a:rPr lang="en-US" b="1" i="1" dirty="0">
                <a:solidFill>
                  <a:srgbClr val="FF0000"/>
                </a:solidFill>
              </a:rPr>
              <a:t>Here, </a:t>
            </a:r>
            <a:r>
              <a:rPr lang="en-US" b="1" i="1">
                <a:solidFill>
                  <a:srgbClr val="FF0000"/>
                </a:solidFill>
              </a:rPr>
              <a:t>for 1 </a:t>
            </a:r>
            <a:r>
              <a:rPr lang="en-US" b="1" i="1">
                <a:solidFill>
                  <a:srgbClr val="FF0000"/>
                </a:solidFill>
                <a:sym typeface="Symbol"/>
              </a:rPr>
              <a:t> j    n(4</a:t>
            </a:r>
            <a:r>
              <a:rPr lang="en-US" b="1" i="1" dirty="0">
                <a:solidFill>
                  <a:srgbClr val="FF0000"/>
                </a:solidFill>
                <a:sym typeface="Symbol"/>
              </a:rPr>
              <a:t>), among P</a:t>
            </a:r>
            <a:r>
              <a:rPr lang="en-US" b="1" i="1" baseline="-25000" dirty="0">
                <a:solidFill>
                  <a:srgbClr val="FF0000"/>
                </a:solidFill>
                <a:sym typeface="Symbol"/>
              </a:rPr>
              <a:t>1</a:t>
            </a:r>
            <a:r>
              <a:rPr lang="en-US" b="1" i="1" dirty="0">
                <a:solidFill>
                  <a:srgbClr val="FF0000"/>
                </a:solidFill>
                <a:sym typeface="Symbol"/>
              </a:rPr>
              <a:t>, P</a:t>
            </a:r>
            <a:r>
              <a:rPr lang="en-US" b="1" i="1" baseline="-25000" dirty="0">
                <a:solidFill>
                  <a:srgbClr val="FF0000"/>
                </a:solidFill>
                <a:sym typeface="Symbol"/>
              </a:rPr>
              <a:t>2</a:t>
            </a:r>
            <a:r>
              <a:rPr lang="en-US" b="1" i="1" dirty="0">
                <a:solidFill>
                  <a:srgbClr val="FF0000"/>
                </a:solidFill>
                <a:sym typeface="Symbol"/>
              </a:rPr>
              <a:t>, P</a:t>
            </a:r>
            <a:r>
              <a:rPr lang="en-US" b="1" i="1" baseline="-25000" dirty="0">
                <a:solidFill>
                  <a:srgbClr val="FF0000"/>
                </a:solidFill>
                <a:sym typeface="Symbol"/>
              </a:rPr>
              <a:t>3</a:t>
            </a:r>
            <a:r>
              <a:rPr lang="en-US" b="1" i="1" dirty="0">
                <a:solidFill>
                  <a:srgbClr val="FF0000"/>
                </a:solidFill>
                <a:sym typeface="Symbol"/>
              </a:rPr>
              <a:t> </a:t>
            </a:r>
          </a:p>
          <a:p>
            <a:r>
              <a:rPr lang="en-US" b="1" i="1" dirty="0">
                <a:solidFill>
                  <a:srgbClr val="FF0000"/>
                </a:solidFill>
                <a:sym typeface="Symbol"/>
              </a:rPr>
              <a:t>and P</a:t>
            </a:r>
            <a:r>
              <a:rPr lang="en-US" b="1" i="1" baseline="-25000" dirty="0">
                <a:solidFill>
                  <a:srgbClr val="FF0000"/>
                </a:solidFill>
                <a:sym typeface="Symbol"/>
              </a:rPr>
              <a:t>4</a:t>
            </a:r>
            <a:r>
              <a:rPr lang="en-US" b="1" i="1" dirty="0">
                <a:solidFill>
                  <a:srgbClr val="FF0000"/>
                </a:solidFill>
                <a:sym typeface="Symbol"/>
              </a:rPr>
              <a:t>, P</a:t>
            </a:r>
            <a:r>
              <a:rPr lang="en-US" b="1" i="1" baseline="-25000" dirty="0">
                <a:solidFill>
                  <a:srgbClr val="FF0000"/>
                </a:solidFill>
                <a:sym typeface="Symbol"/>
              </a:rPr>
              <a:t>1</a:t>
            </a:r>
            <a:r>
              <a:rPr lang="en-US" b="1" i="1" dirty="0">
                <a:solidFill>
                  <a:srgbClr val="FF0000"/>
                </a:solidFill>
                <a:sym typeface="Symbol"/>
              </a:rPr>
              <a:t> didn’t get –</a:t>
            </a:r>
            <a:r>
              <a:rPr lang="en-US" b="1" i="1" dirty="0" err="1">
                <a:solidFill>
                  <a:srgbClr val="FF0000"/>
                </a:solidFill>
                <a:sym typeface="Symbol"/>
              </a:rPr>
              <a:t>ve</a:t>
            </a:r>
            <a:r>
              <a:rPr lang="en-US" b="1" i="1" dirty="0">
                <a:solidFill>
                  <a:srgbClr val="FF0000"/>
                </a:solidFill>
                <a:sym typeface="Symbol"/>
              </a:rPr>
              <a:t> outcome, so </a:t>
            </a:r>
          </a:p>
          <a:p>
            <a:r>
              <a:rPr lang="en-US" b="1" i="1" dirty="0">
                <a:solidFill>
                  <a:srgbClr val="FF0000"/>
                </a:solidFill>
                <a:sym typeface="Symbol"/>
              </a:rPr>
              <a:t>j=1 and L(1) = 2 is the smallest element</a:t>
            </a:r>
            <a:endParaRPr lang="en-US" b="1" i="1" dirty="0">
              <a:solidFill>
                <a:srgbClr val="FF0000"/>
              </a:solidFill>
            </a:endParaRPr>
          </a:p>
        </p:txBody>
      </p:sp>
    </p:spTree>
    <p:extLst>
      <p:ext uri="{BB962C8B-B14F-4D97-AF65-F5344CB8AC3E}">
        <p14:creationId xmlns:p14="http://schemas.microsoft.com/office/powerpoint/2010/main" val="2866295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Performance Evaluation……………….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Communication Penalty</a:t>
                </a:r>
              </a:p>
              <a:p>
                <a:pPr lvl="1"/>
                <a14:m>
                  <m:oMath xmlns:m="http://schemas.openxmlformats.org/officeDocument/2006/math">
                    <m:sSub>
                      <m:sSubPr>
                        <m:ctrlPr>
                          <a:rPr lang="en-US" i="1" smtClean="0">
                            <a:solidFill>
                              <a:srgbClr val="002060"/>
                            </a:solidFill>
                            <a:latin typeface="Cambria Math" panose="02040503050406030204" pitchFamily="18" charset="0"/>
                          </a:rPr>
                        </m:ctrlPr>
                      </m:sSubPr>
                      <m:e>
                        <m:r>
                          <a:rPr lang="en-US" b="0" i="1" smtClean="0">
                            <a:solidFill>
                              <a:srgbClr val="002060"/>
                            </a:solidFill>
                            <a:latin typeface="Cambria Math"/>
                          </a:rPr>
                          <m:t>𝐶𝑃</m:t>
                        </m:r>
                      </m:e>
                      <m:sub>
                        <m:r>
                          <a:rPr lang="en-US" b="0" i="1" smtClean="0">
                            <a:solidFill>
                              <a:srgbClr val="002060"/>
                            </a:solidFill>
                            <a:latin typeface="Cambria Math"/>
                          </a:rPr>
                          <m:t>𝑖</m:t>
                        </m:r>
                      </m:sub>
                    </m:sSub>
                    <m:r>
                      <a:rPr lang="en-US" b="0" i="1" smtClean="0">
                        <a:solidFill>
                          <a:srgbClr val="002060"/>
                        </a:solidFill>
                        <a:latin typeface="Cambria Math"/>
                      </a:rPr>
                      <m:t>=</m:t>
                    </m:r>
                    <m:f>
                      <m:fPr>
                        <m:ctrlPr>
                          <a:rPr lang="en-US" b="0" i="1" smtClean="0">
                            <a:solidFill>
                              <a:srgbClr val="002060"/>
                            </a:solidFill>
                            <a:latin typeface="Cambria Math" panose="02040503050406030204" pitchFamily="18" charset="0"/>
                          </a:rPr>
                        </m:ctrlPr>
                      </m:fPr>
                      <m:num>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a:rPr>
                              <m:t>𝐸</m:t>
                            </m:r>
                          </m:e>
                          <m:sub>
                            <m:r>
                              <a:rPr lang="en-US" b="0" i="1" smtClean="0">
                                <a:solidFill>
                                  <a:srgbClr val="002060"/>
                                </a:solidFill>
                                <a:latin typeface="Cambria Math"/>
                              </a:rPr>
                              <m:t>𝑖</m:t>
                            </m:r>
                          </m:sub>
                        </m:sSub>
                      </m:num>
                      <m:den>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a:rPr>
                              <m:t>𝐶</m:t>
                            </m:r>
                          </m:e>
                          <m:sub>
                            <m:r>
                              <a:rPr lang="en-US" b="0" i="1" smtClean="0">
                                <a:solidFill>
                                  <a:srgbClr val="002060"/>
                                </a:solidFill>
                                <a:latin typeface="Cambria Math"/>
                              </a:rPr>
                              <m:t>𝑖</m:t>
                            </m:r>
                          </m:sub>
                        </m:sSub>
                      </m:den>
                    </m:f>
                  </m:oMath>
                </a14:m>
                <a:endParaRPr lang="en-US" dirty="0">
                  <a:solidFill>
                    <a:srgbClr val="002060"/>
                  </a:solidFill>
                </a:endParaRPr>
              </a:p>
              <a:p>
                <a:pPr lvl="1"/>
                <a:r>
                  <a:rPr lang="en-US" dirty="0">
                    <a:solidFill>
                      <a:srgbClr val="002060"/>
                    </a:solidFill>
                  </a:rPr>
                  <a:t>Where </a:t>
                </a:r>
                <a:r>
                  <a:rPr lang="en-US" dirty="0" err="1">
                    <a:solidFill>
                      <a:srgbClr val="002060"/>
                    </a:solidFill>
                  </a:rPr>
                  <a:t>E</a:t>
                </a:r>
                <a:r>
                  <a:rPr lang="en-US" baseline="-25000" dirty="0" err="1">
                    <a:solidFill>
                      <a:srgbClr val="002060"/>
                    </a:solidFill>
                  </a:rPr>
                  <a:t>i</a:t>
                </a:r>
                <a:r>
                  <a:rPr lang="en-US" dirty="0">
                    <a:solidFill>
                      <a:srgbClr val="002060"/>
                    </a:solidFill>
                  </a:rPr>
                  <a:t> </a:t>
                </a:r>
                <a:r>
                  <a:rPr lang="en-US" dirty="0">
                    <a:solidFill>
                      <a:srgbClr val="002060"/>
                    </a:solidFill>
                    <a:sym typeface="Symbol"/>
                  </a:rPr>
                  <a:t> total execution time spent by P</a:t>
                </a:r>
                <a:r>
                  <a:rPr lang="en-US" baseline="-25000" dirty="0">
                    <a:solidFill>
                      <a:srgbClr val="002060"/>
                    </a:solidFill>
                  </a:rPr>
                  <a:t>i</a:t>
                </a:r>
                <a:endParaRPr lang="en-US" dirty="0">
                  <a:solidFill>
                    <a:srgbClr val="002060"/>
                  </a:solidFill>
                  <a:sym typeface="Symbol"/>
                </a:endParaRPr>
              </a:p>
              <a:p>
                <a:pPr marL="457200" lvl="1" indent="0">
                  <a:buNone/>
                </a:pPr>
                <a:r>
                  <a:rPr lang="en-US" dirty="0">
                    <a:solidFill>
                      <a:srgbClr val="002060"/>
                    </a:solidFill>
                    <a:sym typeface="Symbol"/>
                  </a:rPr>
                  <a:t>and </a:t>
                </a:r>
                <a:r>
                  <a:rPr lang="en-US" dirty="0" err="1">
                    <a:solidFill>
                      <a:srgbClr val="002060"/>
                    </a:solidFill>
                    <a:sym typeface="Symbol"/>
                  </a:rPr>
                  <a:t>C</a:t>
                </a:r>
                <a:r>
                  <a:rPr lang="en-US" baseline="-25000" dirty="0" err="1">
                    <a:solidFill>
                      <a:srgbClr val="002060"/>
                    </a:solidFill>
                  </a:rPr>
                  <a:t>i</a:t>
                </a:r>
                <a:r>
                  <a:rPr lang="en-US" dirty="0">
                    <a:solidFill>
                      <a:srgbClr val="002060"/>
                    </a:solidFill>
                    <a:sym typeface="Symbol"/>
                  </a:rPr>
                  <a:t>  total time used for communication by P</a:t>
                </a:r>
                <a:r>
                  <a:rPr lang="en-US" baseline="-25000" dirty="0">
                    <a:solidFill>
                      <a:srgbClr val="002060"/>
                    </a:solidFill>
                  </a:rPr>
                  <a:t>i</a:t>
                </a:r>
                <a:endParaRPr lang="en-US" dirty="0">
                  <a:solidFill>
                    <a:srgbClr val="002060"/>
                  </a:solidFill>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630" t="-175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12</a:t>
            </a:fld>
            <a:endParaRPr lang="en-US"/>
          </a:p>
        </p:txBody>
      </p:sp>
    </p:spTree>
    <p:extLst>
      <p:ext uri="{BB962C8B-B14F-4D97-AF65-F5344CB8AC3E}">
        <p14:creationId xmlns:p14="http://schemas.microsoft.com/office/powerpoint/2010/main" val="564289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PRAM Models……………………………...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b="1" u="sng" dirty="0"/>
                  <a:t>Tracing (Algorithm 2)</a:t>
                </a:r>
              </a:p>
              <a:p>
                <a:pPr lvl="1"/>
                <a:r>
                  <a:rPr lang="en-US" dirty="0"/>
                  <a:t>Here processor P</a:t>
                </a:r>
                <a:r>
                  <a:rPr lang="en-US" baseline="-25000" dirty="0"/>
                  <a:t>i</a:t>
                </a:r>
                <a:r>
                  <a:rPr lang="en-US" dirty="0"/>
                  <a:t> is chose as </a:t>
                </a:r>
                <a14:m>
                  <m:oMath xmlns:m="http://schemas.openxmlformats.org/officeDocument/2006/math">
                    <m:r>
                      <a:rPr lang="en-US" b="0" i="1" smtClean="0">
                        <a:latin typeface="Cambria Math"/>
                      </a:rPr>
                      <m:t>𝑖</m:t>
                    </m:r>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𝑖</m:t>
                            </m:r>
                          </m:e>
                          <m:sub>
                            <m:r>
                              <a:rPr lang="en-US" b="0" i="1" smtClean="0">
                                <a:latin typeface="Cambria Math"/>
                              </a:rPr>
                              <m:t>2</m:t>
                            </m:r>
                          </m:sub>
                        </m:sSub>
                        <m:r>
                          <a:rPr lang="en-US" b="0" i="1" smtClean="0">
                            <a:latin typeface="Cambria Math"/>
                          </a:rPr>
                          <m:t>−1)(</m:t>
                        </m:r>
                        <m:sSub>
                          <m:sSubPr>
                            <m:ctrlPr>
                              <a:rPr lang="en-US" b="0" i="1" smtClean="0">
                                <a:latin typeface="Cambria Math" panose="02040503050406030204" pitchFamily="18" charset="0"/>
                              </a:rPr>
                            </m:ctrlPr>
                          </m:sSubPr>
                          <m:e>
                            <m:r>
                              <a:rPr lang="en-US" b="0" i="1" smtClean="0">
                                <a:latin typeface="Cambria Math"/>
                              </a:rPr>
                              <m:t>𝑖</m:t>
                            </m:r>
                          </m:e>
                          <m:sub>
                            <m:r>
                              <a:rPr lang="en-US" b="0" i="1" smtClean="0">
                                <a:latin typeface="Cambria Math"/>
                              </a:rPr>
                              <m:t>2</m:t>
                            </m:r>
                          </m:sub>
                        </m:sSub>
                        <m:r>
                          <a:rPr lang="en-US" b="0" i="1" smtClean="0">
                            <a:latin typeface="Cambria Math"/>
                          </a:rPr>
                          <m:t>−2)</m:t>
                        </m:r>
                      </m:num>
                      <m:den>
                        <m:r>
                          <a:rPr lang="en-US" b="0" i="1" smtClean="0">
                            <a:latin typeface="Cambria Math"/>
                          </a:rPr>
                          <m:t>2</m:t>
                        </m:r>
                      </m:den>
                    </m:f>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𝑖</m:t>
                        </m:r>
                      </m:e>
                      <m:sub>
                        <m:r>
                          <a:rPr lang="en-US" b="0" i="1" smtClean="0">
                            <a:latin typeface="Cambria Math"/>
                          </a:rPr>
                          <m:t>1</m:t>
                        </m:r>
                      </m:sub>
                    </m:sSub>
                  </m:oMath>
                </a14:m>
                <a:endParaRPr lang="en-US" b="0" dirty="0"/>
              </a:p>
              <a:p>
                <a:pPr lvl="1"/>
                <a:r>
                  <a:rPr lang="en-US" dirty="0"/>
                  <a:t>Example </a:t>
                </a:r>
                <a:r>
                  <a:rPr lang="en-US" dirty="0">
                    <a:sym typeface="Symbol"/>
                  </a:rPr>
                  <a:t> {2, 6, 4, 8}</a:t>
                </a:r>
              </a:p>
              <a:p>
                <a:pPr lvl="1"/>
                <a:r>
                  <a:rPr lang="en-US" dirty="0">
                    <a:sym typeface="Symbol"/>
                  </a:rPr>
                  <a:t>(1, 2)  </a:t>
                </a:r>
                <a14:m>
                  <m:oMath xmlns:m="http://schemas.openxmlformats.org/officeDocument/2006/math">
                    <m:f>
                      <m:fPr>
                        <m:ctrlPr>
                          <a:rPr lang="en-US" i="1" smtClean="0">
                            <a:latin typeface="Cambria Math" panose="02040503050406030204" pitchFamily="18" charset="0"/>
                            <a:sym typeface="Symbol"/>
                          </a:rPr>
                        </m:ctrlPr>
                      </m:fPr>
                      <m:num>
                        <m:r>
                          <a:rPr lang="en-US" b="0" i="1" smtClean="0">
                            <a:latin typeface="Cambria Math"/>
                            <a:sym typeface="Symbol"/>
                          </a:rPr>
                          <m:t>(2−1)(2−2)</m:t>
                        </m:r>
                      </m:num>
                      <m:den>
                        <m:r>
                          <a:rPr lang="en-US" b="0" i="1" smtClean="0">
                            <a:latin typeface="Cambria Math"/>
                            <a:sym typeface="Symbol"/>
                          </a:rPr>
                          <m:t>2</m:t>
                        </m:r>
                      </m:den>
                    </m:f>
                    <m:r>
                      <a:rPr lang="en-US" b="0" i="1" smtClean="0">
                        <a:latin typeface="Cambria Math"/>
                        <a:sym typeface="Symbol"/>
                      </a:rPr>
                      <m:t>+1=1</m:t>
                    </m:r>
                    <m:r>
                      <a:rPr lang="en-US" b="0" i="1" smtClean="0">
                        <a:latin typeface="Cambria Math"/>
                        <a:ea typeface="Cambria Math"/>
                        <a:sym typeface="Symbol"/>
                      </a:rPr>
                      <m:t>→</m:t>
                    </m:r>
                    <m:sSub>
                      <m:sSubPr>
                        <m:ctrlPr>
                          <a:rPr lang="en-US" b="0" i="1" smtClean="0">
                            <a:latin typeface="Cambria Math" panose="02040503050406030204" pitchFamily="18" charset="0"/>
                            <a:ea typeface="Cambria Math"/>
                            <a:sym typeface="Symbol"/>
                          </a:rPr>
                        </m:ctrlPr>
                      </m:sSubPr>
                      <m:e>
                        <m:r>
                          <a:rPr lang="en-US" b="0" i="1" smtClean="0">
                            <a:latin typeface="Cambria Math"/>
                            <a:ea typeface="Cambria Math"/>
                            <a:sym typeface="Symbol"/>
                          </a:rPr>
                          <m:t>𝑃</m:t>
                        </m:r>
                      </m:e>
                      <m:sub>
                        <m:r>
                          <a:rPr lang="en-US" b="0" i="1" smtClean="0">
                            <a:latin typeface="Cambria Math"/>
                            <a:ea typeface="Cambria Math"/>
                            <a:sym typeface="Symbol"/>
                          </a:rPr>
                          <m:t>1</m:t>
                        </m:r>
                      </m:sub>
                    </m:sSub>
                  </m:oMath>
                </a14:m>
                <a:endParaRPr lang="en-US" dirty="0"/>
              </a:p>
              <a:p>
                <a:pPr lvl="1"/>
                <a:r>
                  <a:rPr lang="en-US" dirty="0">
                    <a:sym typeface="Symbol"/>
                  </a:rPr>
                  <a:t>(1, 3)  </a:t>
                </a:r>
                <a14:m>
                  <m:oMath xmlns:m="http://schemas.openxmlformats.org/officeDocument/2006/math">
                    <m:f>
                      <m:fPr>
                        <m:ctrlPr>
                          <a:rPr lang="en-US" i="1">
                            <a:latin typeface="Cambria Math" panose="02040503050406030204" pitchFamily="18" charset="0"/>
                            <a:sym typeface="Symbol"/>
                          </a:rPr>
                        </m:ctrlPr>
                      </m:fPr>
                      <m:num>
                        <m:r>
                          <a:rPr lang="en-US" i="1">
                            <a:latin typeface="Cambria Math"/>
                            <a:sym typeface="Symbol"/>
                          </a:rPr>
                          <m:t>(</m:t>
                        </m:r>
                        <m:r>
                          <a:rPr lang="en-US" b="0" i="1" smtClean="0">
                            <a:latin typeface="Cambria Math"/>
                            <a:sym typeface="Symbol"/>
                          </a:rPr>
                          <m:t>3</m:t>
                        </m:r>
                        <m:r>
                          <a:rPr lang="en-US" i="1">
                            <a:latin typeface="Cambria Math"/>
                            <a:sym typeface="Symbol"/>
                          </a:rPr>
                          <m:t>−1)(</m:t>
                        </m:r>
                        <m:r>
                          <a:rPr lang="en-US" b="0" i="1" smtClean="0">
                            <a:latin typeface="Cambria Math"/>
                            <a:sym typeface="Symbol"/>
                          </a:rPr>
                          <m:t>3</m:t>
                        </m:r>
                        <m:r>
                          <a:rPr lang="en-US" i="1">
                            <a:latin typeface="Cambria Math"/>
                            <a:sym typeface="Symbol"/>
                          </a:rPr>
                          <m:t>−2)</m:t>
                        </m:r>
                      </m:num>
                      <m:den>
                        <m:r>
                          <a:rPr lang="en-US" i="1">
                            <a:latin typeface="Cambria Math"/>
                            <a:sym typeface="Symbol"/>
                          </a:rPr>
                          <m:t>2</m:t>
                        </m:r>
                      </m:den>
                    </m:f>
                    <m:r>
                      <a:rPr lang="en-US" i="1">
                        <a:latin typeface="Cambria Math"/>
                        <a:sym typeface="Symbol"/>
                      </a:rPr>
                      <m:t>+1=</m:t>
                    </m:r>
                    <m:r>
                      <a:rPr lang="en-US" b="0" i="1" smtClean="0">
                        <a:latin typeface="Cambria Math"/>
                        <a:sym typeface="Symbol"/>
                      </a:rPr>
                      <m:t>2</m:t>
                    </m:r>
                    <m:r>
                      <a:rPr lang="en-US" i="1">
                        <a:latin typeface="Cambria Math"/>
                        <a:ea typeface="Cambria Math"/>
                        <a:sym typeface="Symbol"/>
                      </a:rPr>
                      <m:t>→</m:t>
                    </m:r>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𝑃</m:t>
                        </m:r>
                      </m:e>
                      <m:sub>
                        <m:r>
                          <a:rPr lang="en-US" b="0" i="1" smtClean="0">
                            <a:latin typeface="Cambria Math"/>
                            <a:ea typeface="Cambria Math"/>
                            <a:sym typeface="Symbol"/>
                          </a:rPr>
                          <m:t>2</m:t>
                        </m:r>
                      </m:sub>
                    </m:sSub>
                  </m:oMath>
                </a14:m>
                <a:endParaRPr lang="en-US" dirty="0"/>
              </a:p>
              <a:p>
                <a:pPr lvl="1"/>
                <a:r>
                  <a:rPr lang="en-US" dirty="0">
                    <a:sym typeface="Symbol"/>
                  </a:rPr>
                  <a:t>(1, 4)  </a:t>
                </a:r>
                <a14:m>
                  <m:oMath xmlns:m="http://schemas.openxmlformats.org/officeDocument/2006/math">
                    <m:f>
                      <m:fPr>
                        <m:ctrlPr>
                          <a:rPr lang="en-US" i="1">
                            <a:latin typeface="Cambria Math" panose="02040503050406030204" pitchFamily="18" charset="0"/>
                            <a:sym typeface="Symbol"/>
                          </a:rPr>
                        </m:ctrlPr>
                      </m:fPr>
                      <m:num>
                        <m:r>
                          <a:rPr lang="en-US" i="1">
                            <a:latin typeface="Cambria Math"/>
                            <a:sym typeface="Symbol"/>
                          </a:rPr>
                          <m:t>(</m:t>
                        </m:r>
                        <m:r>
                          <a:rPr lang="en-US" b="0" i="1" smtClean="0">
                            <a:latin typeface="Cambria Math"/>
                            <a:sym typeface="Symbol"/>
                          </a:rPr>
                          <m:t>4</m:t>
                        </m:r>
                        <m:r>
                          <a:rPr lang="en-US" i="1">
                            <a:latin typeface="Cambria Math"/>
                            <a:sym typeface="Symbol"/>
                          </a:rPr>
                          <m:t>−1)(</m:t>
                        </m:r>
                        <m:r>
                          <a:rPr lang="en-US" b="0" i="1" smtClean="0">
                            <a:latin typeface="Cambria Math"/>
                            <a:sym typeface="Symbol"/>
                          </a:rPr>
                          <m:t>4</m:t>
                        </m:r>
                        <m:r>
                          <a:rPr lang="en-US" i="1">
                            <a:latin typeface="Cambria Math"/>
                            <a:sym typeface="Symbol"/>
                          </a:rPr>
                          <m:t>−2)</m:t>
                        </m:r>
                      </m:num>
                      <m:den>
                        <m:r>
                          <a:rPr lang="en-US" i="1">
                            <a:latin typeface="Cambria Math"/>
                            <a:sym typeface="Symbol"/>
                          </a:rPr>
                          <m:t>2</m:t>
                        </m:r>
                      </m:den>
                    </m:f>
                    <m:r>
                      <a:rPr lang="en-US" i="1">
                        <a:latin typeface="Cambria Math"/>
                        <a:sym typeface="Symbol"/>
                      </a:rPr>
                      <m:t>+1</m:t>
                    </m:r>
                    <m:r>
                      <a:rPr lang="en-US" i="1" smtClean="0">
                        <a:latin typeface="Cambria Math"/>
                        <a:sym typeface="Symbol"/>
                      </a:rPr>
                      <m:t>=</m:t>
                    </m:r>
                    <m:r>
                      <a:rPr lang="en-US" b="0" i="1" smtClean="0">
                        <a:latin typeface="Cambria Math"/>
                        <a:sym typeface="Symbol"/>
                      </a:rPr>
                      <m:t>4</m:t>
                    </m:r>
                    <m:r>
                      <a:rPr lang="en-US" i="1">
                        <a:latin typeface="Cambria Math"/>
                        <a:ea typeface="Cambria Math"/>
                        <a:sym typeface="Symbol"/>
                      </a:rPr>
                      <m:t>→</m:t>
                    </m:r>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𝑃</m:t>
                        </m:r>
                      </m:e>
                      <m:sub>
                        <m:r>
                          <a:rPr lang="en-US" b="0" i="1" smtClean="0">
                            <a:latin typeface="Cambria Math"/>
                            <a:ea typeface="Cambria Math"/>
                            <a:sym typeface="Symbol"/>
                          </a:rPr>
                          <m:t>4</m:t>
                        </m:r>
                      </m:sub>
                    </m:sSub>
                  </m:oMath>
                </a14:m>
                <a:endParaRPr lang="en-US" dirty="0"/>
              </a:p>
              <a:p>
                <a:pPr lvl="1"/>
                <a:r>
                  <a:rPr lang="en-US" dirty="0">
                    <a:sym typeface="Symbol"/>
                  </a:rPr>
                  <a:t>(2, 3)  </a:t>
                </a:r>
                <a14:m>
                  <m:oMath xmlns:m="http://schemas.openxmlformats.org/officeDocument/2006/math">
                    <m:f>
                      <m:fPr>
                        <m:ctrlPr>
                          <a:rPr lang="en-US" i="1">
                            <a:latin typeface="Cambria Math" panose="02040503050406030204" pitchFamily="18" charset="0"/>
                            <a:sym typeface="Symbol"/>
                          </a:rPr>
                        </m:ctrlPr>
                      </m:fPr>
                      <m:num>
                        <m:r>
                          <a:rPr lang="en-US" i="1">
                            <a:latin typeface="Cambria Math"/>
                            <a:sym typeface="Symbol"/>
                          </a:rPr>
                          <m:t>(</m:t>
                        </m:r>
                        <m:r>
                          <a:rPr lang="en-US" b="0" i="1" smtClean="0">
                            <a:latin typeface="Cambria Math"/>
                            <a:sym typeface="Symbol"/>
                          </a:rPr>
                          <m:t>3</m:t>
                        </m:r>
                        <m:r>
                          <a:rPr lang="en-US" i="1">
                            <a:latin typeface="Cambria Math"/>
                            <a:sym typeface="Symbol"/>
                          </a:rPr>
                          <m:t>−1)(</m:t>
                        </m:r>
                        <m:r>
                          <a:rPr lang="en-US" b="0" i="1" smtClean="0">
                            <a:latin typeface="Cambria Math"/>
                            <a:sym typeface="Symbol"/>
                          </a:rPr>
                          <m:t>3</m:t>
                        </m:r>
                        <m:r>
                          <a:rPr lang="en-US" i="1">
                            <a:latin typeface="Cambria Math"/>
                            <a:sym typeface="Symbol"/>
                          </a:rPr>
                          <m:t>−2)</m:t>
                        </m:r>
                      </m:num>
                      <m:den>
                        <m:r>
                          <a:rPr lang="en-US" i="1">
                            <a:latin typeface="Cambria Math"/>
                            <a:sym typeface="Symbol"/>
                          </a:rPr>
                          <m:t>2</m:t>
                        </m:r>
                      </m:den>
                    </m:f>
                    <m:r>
                      <a:rPr lang="en-US" i="1">
                        <a:latin typeface="Cambria Math"/>
                        <a:sym typeface="Symbol"/>
                      </a:rPr>
                      <m:t>+</m:t>
                    </m:r>
                    <m:r>
                      <a:rPr lang="en-US" b="0" i="1" smtClean="0">
                        <a:latin typeface="Cambria Math"/>
                        <a:sym typeface="Symbol"/>
                      </a:rPr>
                      <m:t>2</m:t>
                    </m:r>
                    <m:r>
                      <a:rPr lang="en-US" i="1">
                        <a:latin typeface="Cambria Math"/>
                        <a:sym typeface="Symbol"/>
                      </a:rPr>
                      <m:t>=</m:t>
                    </m:r>
                    <m:r>
                      <a:rPr lang="en-US" b="0" i="1" smtClean="0">
                        <a:latin typeface="Cambria Math"/>
                        <a:sym typeface="Symbol"/>
                      </a:rPr>
                      <m:t>3</m:t>
                    </m:r>
                    <m:r>
                      <a:rPr lang="en-US" i="1">
                        <a:latin typeface="Cambria Math"/>
                        <a:ea typeface="Cambria Math"/>
                        <a:sym typeface="Symbol"/>
                      </a:rPr>
                      <m:t>→</m:t>
                    </m:r>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𝑃</m:t>
                        </m:r>
                      </m:e>
                      <m:sub>
                        <m:r>
                          <a:rPr lang="en-US" b="0" i="1" smtClean="0">
                            <a:latin typeface="Cambria Math"/>
                            <a:ea typeface="Cambria Math"/>
                            <a:sym typeface="Symbol"/>
                          </a:rPr>
                          <m:t>3</m:t>
                        </m:r>
                      </m:sub>
                    </m:sSub>
                  </m:oMath>
                </a14:m>
                <a:endParaRPr lang="en-US" dirty="0"/>
              </a:p>
              <a:p>
                <a:pPr lvl="1"/>
                <a:r>
                  <a:rPr lang="en-US" dirty="0">
                    <a:sym typeface="Symbol"/>
                  </a:rPr>
                  <a:t>(2, 4)  </a:t>
                </a:r>
                <a14:m>
                  <m:oMath xmlns:m="http://schemas.openxmlformats.org/officeDocument/2006/math">
                    <m:f>
                      <m:fPr>
                        <m:ctrlPr>
                          <a:rPr lang="en-US" i="1">
                            <a:latin typeface="Cambria Math" panose="02040503050406030204" pitchFamily="18" charset="0"/>
                            <a:sym typeface="Symbol"/>
                          </a:rPr>
                        </m:ctrlPr>
                      </m:fPr>
                      <m:num>
                        <m:r>
                          <a:rPr lang="en-US" i="1">
                            <a:latin typeface="Cambria Math"/>
                            <a:sym typeface="Symbol"/>
                          </a:rPr>
                          <m:t>(</m:t>
                        </m:r>
                        <m:r>
                          <a:rPr lang="en-US" b="0" i="1" smtClean="0">
                            <a:latin typeface="Cambria Math"/>
                            <a:sym typeface="Symbol"/>
                          </a:rPr>
                          <m:t>4</m:t>
                        </m:r>
                        <m:r>
                          <a:rPr lang="en-US" i="1">
                            <a:latin typeface="Cambria Math"/>
                            <a:sym typeface="Symbol"/>
                          </a:rPr>
                          <m:t>−1)(</m:t>
                        </m:r>
                        <m:r>
                          <a:rPr lang="en-US" b="0" i="1" smtClean="0">
                            <a:latin typeface="Cambria Math"/>
                            <a:sym typeface="Symbol"/>
                          </a:rPr>
                          <m:t>4</m:t>
                        </m:r>
                        <m:r>
                          <a:rPr lang="en-US" i="1">
                            <a:latin typeface="Cambria Math"/>
                            <a:sym typeface="Symbol"/>
                          </a:rPr>
                          <m:t>−2)</m:t>
                        </m:r>
                      </m:num>
                      <m:den>
                        <m:r>
                          <a:rPr lang="en-US" i="1">
                            <a:latin typeface="Cambria Math"/>
                            <a:sym typeface="Symbol"/>
                          </a:rPr>
                          <m:t>2</m:t>
                        </m:r>
                      </m:den>
                    </m:f>
                    <m:r>
                      <a:rPr lang="en-US" i="1">
                        <a:latin typeface="Cambria Math"/>
                        <a:sym typeface="Symbol"/>
                      </a:rPr>
                      <m:t>+</m:t>
                    </m:r>
                    <m:r>
                      <a:rPr lang="en-US" b="0" i="1" smtClean="0">
                        <a:latin typeface="Cambria Math"/>
                        <a:sym typeface="Symbol"/>
                      </a:rPr>
                      <m:t>2</m:t>
                    </m:r>
                    <m:r>
                      <a:rPr lang="en-US" i="1">
                        <a:latin typeface="Cambria Math"/>
                        <a:sym typeface="Symbol"/>
                      </a:rPr>
                      <m:t>=</m:t>
                    </m:r>
                    <m:r>
                      <a:rPr lang="en-US" b="0" i="1" smtClean="0">
                        <a:latin typeface="Cambria Math"/>
                        <a:sym typeface="Symbol"/>
                      </a:rPr>
                      <m:t>5</m:t>
                    </m:r>
                    <m:r>
                      <a:rPr lang="en-US" i="1">
                        <a:latin typeface="Cambria Math"/>
                        <a:ea typeface="Cambria Math"/>
                        <a:sym typeface="Symbol"/>
                      </a:rPr>
                      <m:t>→</m:t>
                    </m:r>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𝑃</m:t>
                        </m:r>
                      </m:e>
                      <m:sub>
                        <m:r>
                          <a:rPr lang="en-US" b="0" i="1" smtClean="0">
                            <a:latin typeface="Cambria Math"/>
                            <a:ea typeface="Cambria Math"/>
                            <a:sym typeface="Symbol"/>
                          </a:rPr>
                          <m:t>5</m:t>
                        </m:r>
                      </m:sub>
                    </m:sSub>
                  </m:oMath>
                </a14:m>
                <a:endParaRPr lang="en-US" dirty="0"/>
              </a:p>
              <a:p>
                <a:pPr lvl="1"/>
                <a:r>
                  <a:rPr lang="en-US" dirty="0">
                    <a:sym typeface="Symbol"/>
                  </a:rPr>
                  <a:t>(3, 4)  </a:t>
                </a:r>
                <a14:m>
                  <m:oMath xmlns:m="http://schemas.openxmlformats.org/officeDocument/2006/math">
                    <m:f>
                      <m:fPr>
                        <m:ctrlPr>
                          <a:rPr lang="en-US" i="1">
                            <a:latin typeface="Cambria Math" panose="02040503050406030204" pitchFamily="18" charset="0"/>
                            <a:sym typeface="Symbol"/>
                          </a:rPr>
                        </m:ctrlPr>
                      </m:fPr>
                      <m:num>
                        <m:r>
                          <a:rPr lang="en-US" i="1">
                            <a:latin typeface="Cambria Math"/>
                            <a:sym typeface="Symbol"/>
                          </a:rPr>
                          <m:t>(</m:t>
                        </m:r>
                        <m:r>
                          <a:rPr lang="en-US" b="0" i="1" smtClean="0">
                            <a:latin typeface="Cambria Math"/>
                            <a:sym typeface="Symbol"/>
                          </a:rPr>
                          <m:t>4</m:t>
                        </m:r>
                        <m:r>
                          <a:rPr lang="en-US" i="1">
                            <a:latin typeface="Cambria Math"/>
                            <a:sym typeface="Symbol"/>
                          </a:rPr>
                          <m:t>−1)(</m:t>
                        </m:r>
                        <m:r>
                          <a:rPr lang="en-US" b="0" i="1" smtClean="0">
                            <a:latin typeface="Cambria Math"/>
                            <a:sym typeface="Symbol"/>
                          </a:rPr>
                          <m:t>4</m:t>
                        </m:r>
                        <m:r>
                          <a:rPr lang="en-US" i="1">
                            <a:latin typeface="Cambria Math"/>
                            <a:sym typeface="Symbol"/>
                          </a:rPr>
                          <m:t>−2)</m:t>
                        </m:r>
                      </m:num>
                      <m:den>
                        <m:r>
                          <a:rPr lang="en-US" i="1">
                            <a:latin typeface="Cambria Math"/>
                            <a:sym typeface="Symbol"/>
                          </a:rPr>
                          <m:t>2</m:t>
                        </m:r>
                      </m:den>
                    </m:f>
                    <m:r>
                      <a:rPr lang="en-US" i="1">
                        <a:latin typeface="Cambria Math"/>
                        <a:sym typeface="Symbol"/>
                      </a:rPr>
                      <m:t>+</m:t>
                    </m:r>
                    <m:r>
                      <a:rPr lang="en-US" b="0" i="1" smtClean="0">
                        <a:latin typeface="Cambria Math"/>
                        <a:sym typeface="Symbol"/>
                      </a:rPr>
                      <m:t>3</m:t>
                    </m:r>
                    <m:r>
                      <a:rPr lang="en-US" i="1">
                        <a:latin typeface="Cambria Math"/>
                        <a:sym typeface="Symbol"/>
                      </a:rPr>
                      <m:t>=</m:t>
                    </m:r>
                    <m:r>
                      <a:rPr lang="en-US" b="0" i="1" smtClean="0">
                        <a:latin typeface="Cambria Math"/>
                        <a:sym typeface="Symbol"/>
                      </a:rPr>
                      <m:t>6</m:t>
                    </m:r>
                    <m:r>
                      <a:rPr lang="en-US" i="1">
                        <a:latin typeface="Cambria Math"/>
                        <a:ea typeface="Cambria Math"/>
                        <a:sym typeface="Symbol"/>
                      </a:rPr>
                      <m:t>→</m:t>
                    </m:r>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𝑃</m:t>
                        </m:r>
                      </m:e>
                      <m:sub>
                        <m:r>
                          <a:rPr lang="en-US" b="0" i="1" smtClean="0">
                            <a:latin typeface="Cambria Math"/>
                            <a:ea typeface="Cambria Math"/>
                            <a:sym typeface="Symbol"/>
                          </a:rPr>
                          <m:t>6</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37" t="-25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120</a:t>
            </a:fld>
            <a:endParaRPr lang="en-US"/>
          </a:p>
        </p:txBody>
      </p:sp>
    </p:spTree>
    <p:extLst>
      <p:ext uri="{BB962C8B-B14F-4D97-AF65-F5344CB8AC3E}">
        <p14:creationId xmlns:p14="http://schemas.microsoft.com/office/powerpoint/2010/main" val="2458680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Techniques for the design of parallel algorithm</a:t>
            </a:r>
          </a:p>
        </p:txBody>
      </p:sp>
      <p:sp>
        <p:nvSpPr>
          <p:cNvPr id="3" name="Content Placeholder 2"/>
          <p:cNvSpPr>
            <a:spLocks noGrp="1"/>
          </p:cNvSpPr>
          <p:nvPr>
            <p:ph idx="1"/>
          </p:nvPr>
        </p:nvSpPr>
        <p:spPr/>
        <p:txBody>
          <a:bodyPr/>
          <a:lstStyle/>
          <a:p>
            <a:pPr marL="514350" indent="-514350">
              <a:buFont typeface="+mj-lt"/>
              <a:buAutoNum type="arabicPeriod"/>
            </a:pPr>
            <a:r>
              <a:rPr lang="en-US" dirty="0"/>
              <a:t>Divide and conquer techniques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Balanced binary tree method</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121</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2209800"/>
            <a:ext cx="25717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1764" y="4495800"/>
            <a:ext cx="279082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876800" y="5005798"/>
            <a:ext cx="3780202" cy="369332"/>
          </a:xfrm>
          <a:prstGeom prst="rect">
            <a:avLst/>
          </a:prstGeom>
          <a:noFill/>
        </p:spPr>
        <p:txBody>
          <a:bodyPr wrap="none" rtlCol="0">
            <a:spAutoFit/>
          </a:bodyPr>
          <a:lstStyle/>
          <a:p>
            <a:r>
              <a:rPr lang="en-US" b="1" dirty="0"/>
              <a:t>[3,7,8,3,9,2,3,1]</a:t>
            </a:r>
            <a:r>
              <a:rPr lang="en-US" b="1" dirty="0">
                <a:sym typeface="Symbol"/>
              </a:rPr>
              <a:t> [7,8,9,3][8,9]9</a:t>
            </a:r>
            <a:endParaRPr lang="en-US" b="1" dirty="0"/>
          </a:p>
        </p:txBody>
      </p:sp>
    </p:spTree>
    <p:extLst>
      <p:ext uri="{BB962C8B-B14F-4D97-AF65-F5344CB8AC3E}">
        <p14:creationId xmlns:p14="http://schemas.microsoft.com/office/powerpoint/2010/main" val="3048400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PRAM Model</a:t>
            </a:r>
          </a:p>
        </p:txBody>
      </p:sp>
      <p:sp>
        <p:nvSpPr>
          <p:cNvPr id="3" name="Content Placeholder 2"/>
          <p:cNvSpPr>
            <a:spLocks noGrp="1"/>
          </p:cNvSpPr>
          <p:nvPr>
            <p:ph idx="1"/>
          </p:nvPr>
        </p:nvSpPr>
        <p:spPr/>
        <p:txBody>
          <a:bodyPr>
            <a:normAutofit fontScale="77500" lnSpcReduction="20000"/>
          </a:bodyPr>
          <a:lstStyle/>
          <a:p>
            <a:pPr marL="514350" indent="-514350" algn="just">
              <a:buFont typeface="+mj-lt"/>
              <a:buAutoNum type="arabicPeriod"/>
            </a:pPr>
            <a:r>
              <a:rPr lang="en-US" b="1" u="sng" dirty="0"/>
              <a:t>EREW</a:t>
            </a:r>
            <a:r>
              <a:rPr lang="en-US" dirty="0"/>
              <a:t> (Exclusive Read Exclusive Write) </a:t>
            </a:r>
            <a:r>
              <a:rPr lang="en-US" dirty="0">
                <a:sym typeface="Symbol"/>
              </a:rPr>
              <a:t> every memory cell can be read or written to by only one processor at a time</a:t>
            </a:r>
          </a:p>
          <a:p>
            <a:pPr marL="514350" indent="-514350" algn="just">
              <a:buFont typeface="+mj-lt"/>
              <a:buAutoNum type="arabicPeriod"/>
            </a:pPr>
            <a:r>
              <a:rPr lang="en-US" b="1" u="sng" dirty="0">
                <a:sym typeface="Symbol"/>
              </a:rPr>
              <a:t>CREW</a:t>
            </a:r>
            <a:r>
              <a:rPr lang="en-US" dirty="0">
                <a:sym typeface="Symbol"/>
              </a:rPr>
              <a:t> (Concurrent Read Exclusive Write)  multiple processors can read a memory cell but only one can write at a time</a:t>
            </a:r>
          </a:p>
          <a:p>
            <a:pPr marL="514350" indent="-514350" algn="just">
              <a:buFont typeface="+mj-lt"/>
              <a:buAutoNum type="arabicPeriod"/>
            </a:pPr>
            <a:r>
              <a:rPr lang="en-US" b="1" u="sng" dirty="0">
                <a:sym typeface="Symbol"/>
              </a:rPr>
              <a:t>ERCW</a:t>
            </a:r>
            <a:r>
              <a:rPr lang="en-US" dirty="0">
                <a:sym typeface="Symbol"/>
              </a:rPr>
              <a:t> (Excusive Read Concurrent Write)  never considered</a:t>
            </a:r>
          </a:p>
          <a:p>
            <a:pPr marL="514350" indent="-514350" algn="just">
              <a:buFont typeface="+mj-lt"/>
              <a:buAutoNum type="arabicPeriod"/>
            </a:pPr>
            <a:r>
              <a:rPr lang="en-US" b="1" u="sng" dirty="0">
                <a:sym typeface="Symbol"/>
              </a:rPr>
              <a:t>CRCW</a:t>
            </a:r>
            <a:r>
              <a:rPr lang="en-US" dirty="0">
                <a:sym typeface="Symbol"/>
              </a:rPr>
              <a:t> (Concurrent Read Concurrent Write)  multiple processors can read and write (Issues:- on concurrent write it can be assumed that all the processors are writing the same value otherwise, priority can be assigned to solve</a:t>
            </a: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122</a:t>
            </a:fld>
            <a:endParaRPr lang="en-US"/>
          </a:p>
        </p:txBody>
      </p:sp>
    </p:spTree>
    <p:extLst>
      <p:ext uri="{BB962C8B-B14F-4D97-AF65-F5344CB8AC3E}">
        <p14:creationId xmlns:p14="http://schemas.microsoft.com/office/powerpoint/2010/main" val="27797677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Optimality and efficiency of parallel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algn="just"/>
                <a:r>
                  <a:rPr lang="en-US" dirty="0"/>
                  <a:t>Let A be a problem of size N</a:t>
                </a:r>
              </a:p>
              <a:p>
                <a:pPr algn="just"/>
                <a:r>
                  <a:rPr lang="en-US" dirty="0"/>
                  <a:t>Assumed that A can be solved on a PRAM by a parallel algorithm P</a:t>
                </a:r>
                <a:r>
                  <a:rPr lang="en-US" baseline="-25000" dirty="0"/>
                  <a:t>A</a:t>
                </a:r>
                <a:r>
                  <a:rPr lang="en-US" dirty="0"/>
                  <a:t> in time T(N) by employing P(N) processors</a:t>
                </a:r>
              </a:p>
              <a:p>
                <a:pPr algn="just"/>
                <a:r>
                  <a:rPr lang="en-US" dirty="0"/>
                  <a:t>Work of a parallel algorithm A is,</a:t>
                </a:r>
              </a:p>
              <a:p>
                <a:pPr marL="0" indent="0" algn="just">
                  <a:buNone/>
                </a:pPr>
                <a:r>
                  <a:rPr lang="en-US" b="1" dirty="0">
                    <a:solidFill>
                      <a:srgbClr val="FF0000"/>
                    </a:solidFill>
                  </a:rPr>
                  <a:t>	W(N) = T(N) * P(N)</a:t>
                </a:r>
              </a:p>
              <a:p>
                <a:pPr algn="just"/>
                <a14:m>
                  <m:oMath xmlns:m="http://schemas.openxmlformats.org/officeDocument/2006/math">
                    <m:r>
                      <a:rPr lang="en-US" b="0" i="1" smtClean="0">
                        <a:latin typeface="Cambria Math"/>
                      </a:rPr>
                      <m:t>𝑆𝑝𝑒𝑒𝑑𝑢𝑝</m:t>
                    </m:r>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𝑡</m:t>
                        </m:r>
                        <m:r>
                          <a:rPr lang="en-US" b="0" i="1" smtClean="0">
                            <a:latin typeface="Cambria Math"/>
                          </a:rPr>
                          <m:t>(</m:t>
                        </m:r>
                        <m:r>
                          <a:rPr lang="en-US" b="0" i="1" smtClean="0">
                            <a:latin typeface="Cambria Math"/>
                          </a:rPr>
                          <m:t>𝑁</m:t>
                        </m:r>
                        <m:r>
                          <a:rPr lang="en-US" b="0" i="1" smtClean="0">
                            <a:latin typeface="Cambria Math"/>
                          </a:rPr>
                          <m:t>)</m:t>
                        </m:r>
                      </m:num>
                      <m:den>
                        <m:r>
                          <a:rPr lang="en-US" b="0" i="1" smtClean="0">
                            <a:latin typeface="Cambria Math"/>
                          </a:rPr>
                          <m:t>𝑇</m:t>
                        </m:r>
                        <m:r>
                          <a:rPr lang="en-US" b="0" i="1" smtClean="0">
                            <a:latin typeface="Cambria Math"/>
                          </a:rPr>
                          <m:t>(</m:t>
                        </m:r>
                        <m:r>
                          <a:rPr lang="en-US" b="0" i="1" smtClean="0">
                            <a:latin typeface="Cambria Math"/>
                          </a:rPr>
                          <m:t>𝑁</m:t>
                        </m:r>
                        <m:r>
                          <a:rPr lang="en-US" b="0" i="1" smtClean="0">
                            <a:latin typeface="Cambria Math"/>
                          </a:rPr>
                          <m:t>)</m:t>
                        </m:r>
                      </m:den>
                    </m:f>
                  </m:oMath>
                </a14:m>
                <a:r>
                  <a:rPr lang="en-US" dirty="0"/>
                  <a:t> where t(N) </a:t>
                </a:r>
                <a:r>
                  <a:rPr lang="en-US" dirty="0">
                    <a:sym typeface="Symbol"/>
                  </a:rPr>
                  <a:t></a:t>
                </a:r>
                <a:r>
                  <a:rPr lang="en-US" dirty="0"/>
                  <a:t> sequential time</a:t>
                </a:r>
              </a:p>
              <a:p>
                <a:pPr algn="just"/>
                <a14:m>
                  <m:oMath xmlns:m="http://schemas.openxmlformats.org/officeDocument/2006/math">
                    <m:r>
                      <a:rPr lang="en-US" b="0" i="1" smtClean="0">
                        <a:latin typeface="Cambria Math"/>
                      </a:rPr>
                      <m:t>𝐸𝑓𝑓𝑖𝑐𝑖𝑒𝑛𝑐𝑦</m:t>
                    </m:r>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𝑆𝑝𝑝𝑒𝑑𝑢𝑝</m:t>
                        </m:r>
                      </m:num>
                      <m:den>
                        <m:r>
                          <a:rPr lang="en-US" b="0" i="1" smtClean="0">
                            <a:latin typeface="Cambria Math"/>
                          </a:rPr>
                          <m:t>𝑃</m:t>
                        </m:r>
                        <m:r>
                          <a:rPr lang="en-US" b="0" i="1" smtClean="0">
                            <a:latin typeface="Cambria Math"/>
                          </a:rPr>
                          <m:t>(</m:t>
                        </m:r>
                        <m:r>
                          <a:rPr lang="en-US" b="0" i="1" smtClean="0">
                            <a:latin typeface="Cambria Math"/>
                          </a:rPr>
                          <m:t>𝑁</m:t>
                        </m:r>
                        <m:r>
                          <a:rPr lang="en-US" b="0" i="1" smtClean="0">
                            <a:latin typeface="Cambria Math"/>
                          </a:rPr>
                          <m:t>)</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704" t="-2695" r="-2667" b="-13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123</a:t>
            </a:fld>
            <a:endParaRPr lang="en-US"/>
          </a:p>
        </p:txBody>
      </p:sp>
    </p:spTree>
    <p:extLst>
      <p:ext uri="{BB962C8B-B14F-4D97-AF65-F5344CB8AC3E}">
        <p14:creationId xmlns:p14="http://schemas.microsoft.com/office/powerpoint/2010/main" val="42474318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Basic PRAM algorithms</a:t>
            </a:r>
          </a:p>
        </p:txBody>
      </p:sp>
      <p:sp>
        <p:nvSpPr>
          <p:cNvPr id="3" name="Content Placeholder 2"/>
          <p:cNvSpPr>
            <a:spLocks noGrp="1"/>
          </p:cNvSpPr>
          <p:nvPr>
            <p:ph idx="1"/>
          </p:nvPr>
        </p:nvSpPr>
        <p:spPr/>
        <p:txBody>
          <a:bodyPr/>
          <a:lstStyle/>
          <a:p>
            <a:pPr marL="514350" indent="-514350">
              <a:buFont typeface="+mj-lt"/>
              <a:buAutoNum type="arabicPeriod"/>
            </a:pPr>
            <a:r>
              <a:rPr lang="en-US" dirty="0"/>
              <a:t>Computing Prefix sums</a:t>
            </a:r>
          </a:p>
          <a:p>
            <a:pPr marL="514350" indent="-514350">
              <a:buFont typeface="+mj-lt"/>
              <a:buAutoNum type="arabicPeriod"/>
            </a:pPr>
            <a:r>
              <a:rPr lang="en-US" dirty="0"/>
              <a:t>List Ranking</a:t>
            </a:r>
          </a:p>
          <a:p>
            <a:pPr marL="514350" indent="-514350">
              <a:buFont typeface="+mj-lt"/>
              <a:buAutoNum type="arabicPeriod"/>
            </a:pPr>
            <a:r>
              <a:rPr lang="en-US" dirty="0"/>
              <a:t>Parallel Sorting Algorithm</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124</a:t>
            </a:fld>
            <a:endParaRPr lang="en-US"/>
          </a:p>
        </p:txBody>
      </p:sp>
    </p:spTree>
    <p:extLst>
      <p:ext uri="{BB962C8B-B14F-4D97-AF65-F5344CB8AC3E}">
        <p14:creationId xmlns:p14="http://schemas.microsoft.com/office/powerpoint/2010/main" val="3515378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a:t>Computing Prefix sums</a:t>
            </a:r>
          </a:p>
        </p:txBody>
      </p:sp>
      <p:sp>
        <p:nvSpPr>
          <p:cNvPr id="3" name="Content Placeholder 2"/>
          <p:cNvSpPr>
            <a:spLocks noGrp="1"/>
          </p:cNvSpPr>
          <p:nvPr>
            <p:ph idx="1"/>
          </p:nvPr>
        </p:nvSpPr>
        <p:spPr/>
        <p:txBody>
          <a:bodyPr/>
          <a:lstStyle/>
          <a:p>
            <a:r>
              <a:rPr lang="en-US" dirty="0"/>
              <a:t>Given, A = {a</a:t>
            </a:r>
            <a:r>
              <a:rPr lang="en-US" baseline="-25000" dirty="0"/>
              <a:t>0</a:t>
            </a:r>
            <a:r>
              <a:rPr lang="en-US" dirty="0"/>
              <a:t>, a</a:t>
            </a:r>
            <a:r>
              <a:rPr lang="en-US" baseline="-25000" dirty="0"/>
              <a:t>1</a:t>
            </a:r>
            <a:r>
              <a:rPr lang="en-US" dirty="0"/>
              <a:t>, a</a:t>
            </a:r>
            <a:r>
              <a:rPr lang="en-US" baseline="-25000" dirty="0"/>
              <a:t>2</a:t>
            </a:r>
            <a:r>
              <a:rPr lang="en-US" dirty="0"/>
              <a:t>, ……………. , a</a:t>
            </a:r>
            <a:r>
              <a:rPr lang="en-US" baseline="-25000" dirty="0"/>
              <a:t>n-1</a:t>
            </a:r>
            <a:r>
              <a:rPr lang="en-US" dirty="0"/>
              <a:t>}</a:t>
            </a:r>
          </a:p>
          <a:p>
            <a:r>
              <a:rPr lang="en-US" dirty="0"/>
              <a:t>We have to compute,</a:t>
            </a:r>
          </a:p>
          <a:p>
            <a:pPr marL="0" indent="0">
              <a:buNone/>
            </a:pPr>
            <a:r>
              <a:rPr lang="en-US" dirty="0"/>
              <a:t>	</a:t>
            </a:r>
            <a:r>
              <a:rPr lang="en-US" sz="2000" dirty="0"/>
              <a:t>{a</a:t>
            </a:r>
            <a:r>
              <a:rPr lang="en-US" sz="2000" baseline="-25000" dirty="0"/>
              <a:t>0</a:t>
            </a:r>
            <a:r>
              <a:rPr lang="en-US" sz="2000" dirty="0"/>
              <a:t>, (a</a:t>
            </a:r>
            <a:r>
              <a:rPr lang="en-US" sz="2000" baseline="-25000" dirty="0"/>
              <a:t>0</a:t>
            </a:r>
            <a:r>
              <a:rPr lang="en-US" sz="2000" dirty="0"/>
              <a:t> + a</a:t>
            </a:r>
            <a:r>
              <a:rPr lang="en-US" sz="2000" baseline="-25000" dirty="0"/>
              <a:t>1</a:t>
            </a:r>
            <a:r>
              <a:rPr lang="en-US" sz="2000" dirty="0"/>
              <a:t>), (a</a:t>
            </a:r>
            <a:r>
              <a:rPr lang="en-US" sz="2000" baseline="-25000" dirty="0"/>
              <a:t>0</a:t>
            </a:r>
            <a:r>
              <a:rPr lang="en-US" sz="2000" dirty="0"/>
              <a:t> + a</a:t>
            </a:r>
            <a:r>
              <a:rPr lang="en-US" sz="2000" baseline="-25000" dirty="0"/>
              <a:t>1</a:t>
            </a:r>
            <a:r>
              <a:rPr lang="en-US" sz="2000" dirty="0"/>
              <a:t> + a</a:t>
            </a:r>
            <a:r>
              <a:rPr lang="en-US" sz="2000" baseline="-25000" dirty="0"/>
              <a:t>2</a:t>
            </a:r>
            <a:r>
              <a:rPr lang="en-US" sz="2000" dirty="0"/>
              <a:t>), …….., (a</a:t>
            </a:r>
            <a:r>
              <a:rPr lang="en-US" sz="2000" baseline="-25000" dirty="0"/>
              <a:t>0</a:t>
            </a:r>
            <a:r>
              <a:rPr lang="en-US" sz="2000" dirty="0"/>
              <a:t> + a</a:t>
            </a:r>
            <a:r>
              <a:rPr lang="en-US" sz="2000" baseline="-25000" dirty="0"/>
              <a:t>1</a:t>
            </a:r>
            <a:r>
              <a:rPr lang="en-US" sz="2000" dirty="0"/>
              <a:t> + ………..+a</a:t>
            </a:r>
            <a:r>
              <a:rPr lang="en-US" sz="2000" baseline="-25000" dirty="0"/>
              <a:t>n-1</a:t>
            </a:r>
            <a:r>
              <a:rPr lang="en-US" sz="2000" dirty="0"/>
              <a:t>)}</a:t>
            </a:r>
          </a:p>
          <a:p>
            <a:r>
              <a:rPr lang="en-US" dirty="0" err="1"/>
              <a:t>Eg</a:t>
            </a:r>
            <a:endParaRPr lang="en-US" dirty="0"/>
          </a:p>
          <a:p>
            <a:r>
              <a:rPr lang="en-US" dirty="0"/>
              <a:t>A = {5, 3, -6, 2, 7, 10, -2, 8}</a:t>
            </a:r>
          </a:p>
          <a:p>
            <a:r>
              <a:rPr lang="en-US" dirty="0"/>
              <a:t>The output is</a:t>
            </a:r>
          </a:p>
          <a:p>
            <a:pPr marL="0" indent="0">
              <a:buNone/>
            </a:pPr>
            <a:r>
              <a:rPr lang="en-US" dirty="0"/>
              <a:t>	{5, 8, 2, 4, 11, 21, 19, 27}</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125</a:t>
            </a:fld>
            <a:endParaRPr lang="en-US"/>
          </a:p>
        </p:txBody>
      </p:sp>
    </p:spTree>
    <p:extLst>
      <p:ext uri="{BB962C8B-B14F-4D97-AF65-F5344CB8AC3E}">
        <p14:creationId xmlns:p14="http://schemas.microsoft.com/office/powerpoint/2010/main" val="15857054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Computing Prefix sums………………..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Algorithm</a:t>
                </a:r>
              </a:p>
              <a:p>
                <a:pPr lvl="1"/>
                <a:r>
                  <a:rPr lang="en-US" dirty="0"/>
                  <a:t>Input an array [a</a:t>
                </a:r>
                <a:r>
                  <a:rPr lang="en-US" baseline="-25000" dirty="0"/>
                  <a:t>1</a:t>
                </a:r>
                <a:r>
                  <a:rPr lang="en-US" dirty="0"/>
                  <a:t>, a</a:t>
                </a:r>
                <a:r>
                  <a:rPr lang="en-US" baseline="-25000" dirty="0"/>
                  <a:t>2</a:t>
                </a:r>
                <a:r>
                  <a:rPr lang="en-US" dirty="0"/>
                  <a:t>, …………., a</a:t>
                </a:r>
                <a:r>
                  <a:rPr lang="en-US" baseline="-25000" dirty="0"/>
                  <a:t>n</a:t>
                </a:r>
                <a:r>
                  <a:rPr lang="en-US" dirty="0"/>
                  <a:t>]</a:t>
                </a:r>
              </a:p>
              <a:p>
                <a:pPr lvl="1"/>
                <a:r>
                  <a:rPr lang="en-US" dirty="0"/>
                  <a:t>If (n == 1) then S</a:t>
                </a:r>
                <a:r>
                  <a:rPr lang="en-US" baseline="-25000" dirty="0"/>
                  <a:t>1</a:t>
                </a:r>
                <a:r>
                  <a:rPr lang="en-US" dirty="0"/>
                  <a:t> </a:t>
                </a:r>
                <a:r>
                  <a:rPr lang="en-US" dirty="0">
                    <a:sym typeface="Symbol"/>
                  </a:rPr>
                  <a:t> a[1]</a:t>
                </a:r>
              </a:p>
              <a:p>
                <a:pPr lvl="1"/>
                <a:r>
                  <a:rPr lang="en-US" dirty="0">
                    <a:sym typeface="Symbol"/>
                  </a:rPr>
                  <a:t>Else</a:t>
                </a:r>
              </a:p>
              <a:p>
                <a:pPr lvl="2"/>
                <a:r>
                  <a:rPr lang="en-US" dirty="0">
                    <a:sym typeface="Symbol"/>
                  </a:rPr>
                  <a:t>For j = </a:t>
                </a:r>
                <a:r>
                  <a:rPr lang="en-US" b="1" i="1" dirty="0">
                    <a:sym typeface="Symbol"/>
                  </a:rPr>
                  <a:t>0</a:t>
                </a:r>
                <a:r>
                  <a:rPr lang="en-US" dirty="0">
                    <a:sym typeface="Symbol"/>
                  </a:rPr>
                  <a:t> to </a:t>
                </a:r>
                <a:r>
                  <a:rPr lang="en-US" b="1" i="1" dirty="0" err="1">
                    <a:sym typeface="Symbol"/>
                  </a:rPr>
                  <a:t>logn</a:t>
                </a:r>
                <a:r>
                  <a:rPr lang="en-US" b="1" i="1" dirty="0">
                    <a:sym typeface="Symbol"/>
                  </a:rPr>
                  <a:t> – 1</a:t>
                </a:r>
                <a:r>
                  <a:rPr lang="en-US" dirty="0">
                    <a:sym typeface="Symbol"/>
                  </a:rPr>
                  <a:t> do</a:t>
                </a:r>
              </a:p>
              <a:p>
                <a:pPr lvl="3"/>
                <a:r>
                  <a:rPr lang="en-US" dirty="0">
                    <a:sym typeface="Symbol"/>
                  </a:rPr>
                  <a:t>For i = </a:t>
                </a:r>
                <a:r>
                  <a:rPr lang="en-US" b="1" i="1" dirty="0">
                    <a:sym typeface="Symbol"/>
                  </a:rPr>
                  <a:t>2</a:t>
                </a:r>
                <a:r>
                  <a:rPr lang="en-US" b="1" i="1" baseline="30000" dirty="0">
                    <a:sym typeface="Symbol"/>
                  </a:rPr>
                  <a:t>j</a:t>
                </a:r>
                <a:r>
                  <a:rPr lang="en-US" b="1" i="1" dirty="0">
                    <a:sym typeface="Symbol"/>
                  </a:rPr>
                  <a:t> + 1</a:t>
                </a:r>
                <a:r>
                  <a:rPr lang="en-US" dirty="0">
                    <a:sym typeface="Symbol"/>
                  </a:rPr>
                  <a:t> to </a:t>
                </a:r>
                <a:r>
                  <a:rPr lang="en-US" b="1" i="1" dirty="0">
                    <a:sym typeface="Symbol"/>
                  </a:rPr>
                  <a:t>n</a:t>
                </a:r>
                <a:r>
                  <a:rPr lang="en-US" dirty="0">
                    <a:sym typeface="Symbol"/>
                  </a:rPr>
                  <a:t> do in parallel</a:t>
                </a:r>
              </a:p>
              <a:p>
                <a:pPr lvl="4"/>
                <a:r>
                  <a:rPr lang="en-US" dirty="0">
                    <a:sym typeface="Symbol"/>
                  </a:rPr>
                  <a:t>Processor P</a:t>
                </a:r>
                <a:r>
                  <a:rPr lang="en-US" baseline="-25000" dirty="0">
                    <a:sym typeface="Symbol"/>
                  </a:rPr>
                  <a:t>i</a:t>
                </a:r>
              </a:p>
              <a:p>
                <a:pPr marL="2286000" lvl="4" indent="-457200">
                  <a:buFont typeface="+mj-lt"/>
                  <a:buAutoNum type="arabicPeriod"/>
                </a:pPr>
                <a:r>
                  <a:rPr lang="en-US" dirty="0">
                    <a:sym typeface="Symbol"/>
                  </a:rPr>
                  <a:t>Obtains a[i – 2</a:t>
                </a:r>
                <a:r>
                  <a:rPr lang="en-US" baseline="30000" dirty="0">
                    <a:sym typeface="Symbol"/>
                  </a:rPr>
                  <a:t>j</a:t>
                </a:r>
                <a:r>
                  <a:rPr lang="en-US" dirty="0">
                    <a:sym typeface="Symbol"/>
                  </a:rPr>
                  <a:t>] from </a:t>
                </a:r>
                <a14:m>
                  <m:oMath xmlns:m="http://schemas.openxmlformats.org/officeDocument/2006/math">
                    <m:sSub>
                      <m:sSubPr>
                        <m:ctrlPr>
                          <a:rPr lang="en-US" i="1" smtClean="0">
                            <a:latin typeface="Cambria Math" panose="02040503050406030204" pitchFamily="18" charset="0"/>
                            <a:sym typeface="Symbol"/>
                          </a:rPr>
                        </m:ctrlPr>
                      </m:sSubPr>
                      <m:e>
                        <m:r>
                          <a:rPr lang="en-US" b="0" i="1" smtClean="0">
                            <a:latin typeface="Cambria Math"/>
                            <a:sym typeface="Symbol"/>
                          </a:rPr>
                          <m:t>𝑃</m:t>
                        </m:r>
                      </m:e>
                      <m:sub>
                        <m:r>
                          <a:rPr lang="en-US" b="0" i="1" smtClean="0">
                            <a:latin typeface="Cambria Math"/>
                            <a:sym typeface="Symbol"/>
                          </a:rPr>
                          <m:t>𝑖</m:t>
                        </m:r>
                        <m:r>
                          <a:rPr lang="en-US" b="0" i="1" smtClean="0">
                            <a:latin typeface="Cambria Math"/>
                            <a:sym typeface="Symbol"/>
                          </a:rPr>
                          <m:t>−</m:t>
                        </m:r>
                        <m:sSup>
                          <m:sSupPr>
                            <m:ctrlPr>
                              <a:rPr lang="en-US" b="0" i="1" smtClean="0">
                                <a:latin typeface="Cambria Math" panose="02040503050406030204" pitchFamily="18" charset="0"/>
                                <a:sym typeface="Symbol"/>
                              </a:rPr>
                            </m:ctrlPr>
                          </m:sSupPr>
                          <m:e>
                            <m:r>
                              <a:rPr lang="en-US" b="0" i="1" smtClean="0">
                                <a:latin typeface="Cambria Math"/>
                                <a:sym typeface="Symbol"/>
                              </a:rPr>
                              <m:t>2</m:t>
                            </m:r>
                          </m:e>
                          <m:sup>
                            <m:r>
                              <a:rPr lang="en-US" b="0" i="1" smtClean="0">
                                <a:latin typeface="Cambria Math"/>
                                <a:sym typeface="Symbol"/>
                              </a:rPr>
                              <m:t>𝑗</m:t>
                            </m:r>
                          </m:sup>
                        </m:sSup>
                      </m:sub>
                    </m:sSub>
                  </m:oMath>
                </a14:m>
                <a:r>
                  <a:rPr lang="en-US" dirty="0">
                    <a:sym typeface="Symbol"/>
                  </a:rPr>
                  <a:t>through shared memory</a:t>
                </a:r>
              </a:p>
              <a:p>
                <a:pPr marL="2286000" lvl="4" indent="-457200">
                  <a:buFont typeface="+mj-lt"/>
                  <a:buAutoNum type="arabicPeriod"/>
                </a:pPr>
                <a:r>
                  <a:rPr lang="en-US" dirty="0">
                    <a:sym typeface="Symbol"/>
                  </a:rPr>
                  <a:t>a[i] = a[i - 2</a:t>
                </a:r>
                <a:r>
                  <a:rPr lang="en-US" baseline="30000" dirty="0">
                    <a:sym typeface="Symbol"/>
                  </a:rPr>
                  <a:t>j</a:t>
                </a:r>
                <a:r>
                  <a:rPr lang="en-US" dirty="0">
                    <a:sym typeface="Symbol"/>
                  </a:rPr>
                  <a:t>] + a[i]</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630" t="-175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126</a:t>
            </a:fld>
            <a:endParaRPr lang="en-US"/>
          </a:p>
        </p:txBody>
      </p:sp>
    </p:spTree>
    <p:extLst>
      <p:ext uri="{BB962C8B-B14F-4D97-AF65-F5344CB8AC3E}">
        <p14:creationId xmlns:p14="http://schemas.microsoft.com/office/powerpoint/2010/main" val="5049284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Computing Prefix sums………………..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algn="just"/>
                <a:r>
                  <a:rPr lang="en-US" sz="2000" dirty="0"/>
                  <a:t>Tracing :- A = {5, 3, -6, 2, 7, 10, -2, 8} </a:t>
                </a:r>
              </a:p>
              <a:p>
                <a:pPr algn="just"/>
                <a:r>
                  <a:rPr lang="en-US" sz="2000" dirty="0"/>
                  <a:t>n = 8, </a:t>
                </a:r>
                <a:r>
                  <a:rPr lang="en-US" sz="2000" dirty="0" err="1"/>
                  <a:t>logn</a:t>
                </a:r>
                <a:r>
                  <a:rPr lang="en-US" sz="2000" dirty="0"/>
                  <a:t> </a:t>
                </a:r>
                <a:r>
                  <a:rPr lang="en-US" sz="2000" dirty="0">
                    <a:sym typeface="Symbol"/>
                  </a:rPr>
                  <a:t> log</a:t>
                </a:r>
                <a:r>
                  <a:rPr lang="en-US" sz="2000" baseline="-25000" dirty="0">
                    <a:sym typeface="Symbol"/>
                  </a:rPr>
                  <a:t>2</a:t>
                </a:r>
                <a:r>
                  <a:rPr lang="en-US" sz="2000" dirty="0">
                    <a:sym typeface="Symbol"/>
                  </a:rPr>
                  <a:t>2</a:t>
                </a:r>
                <a:r>
                  <a:rPr lang="en-US" sz="2000" baseline="30000" dirty="0">
                    <a:sym typeface="Symbol"/>
                  </a:rPr>
                  <a:t>3</a:t>
                </a:r>
                <a:r>
                  <a:rPr lang="en-US" sz="2000" dirty="0">
                    <a:sym typeface="Symbol"/>
                  </a:rPr>
                  <a:t>  3</a:t>
                </a:r>
              </a:p>
              <a:p>
                <a:pPr algn="just"/>
                <a:r>
                  <a:rPr lang="en-US" sz="2000" dirty="0">
                    <a:sym typeface="Symbol"/>
                  </a:rPr>
                  <a:t>j = 0</a:t>
                </a:r>
                <a:r>
                  <a:rPr lang="en-US" sz="2000">
                    <a:sym typeface="Symbol"/>
                  </a:rPr>
                  <a:t>	</a:t>
                </a:r>
                <a:r>
                  <a:rPr lang="en-US" sz="2000" dirty="0">
                    <a:sym typeface="Symbol"/>
                  </a:rPr>
                  <a:t>		  		</a:t>
                </a:r>
                <a:r>
                  <a:rPr lang="en-US" sz="2000">
                    <a:sym typeface="Symbol"/>
                  </a:rPr>
                  <a:t>                                j </a:t>
                </a:r>
                <a:r>
                  <a:rPr lang="en-US" sz="2000" dirty="0">
                    <a:sym typeface="Symbol"/>
                  </a:rPr>
                  <a:t>= 1</a:t>
                </a:r>
                <a:r>
                  <a:rPr lang="en-US" sz="2000">
                    <a:sym typeface="Symbol"/>
                  </a:rPr>
                  <a:t>	                    j = 2</a:t>
                </a:r>
              </a:p>
              <a:p>
                <a:pPr algn="just"/>
                <a:endParaRPr lang="en-US" sz="2000" dirty="0">
                  <a:sym typeface="Symbol"/>
                </a:endParaRPr>
              </a:p>
              <a:p>
                <a:pPr algn="just"/>
                <a:r>
                  <a:rPr lang="en-US" sz="2000" dirty="0">
                    <a:sym typeface="Symbol"/>
                  </a:rPr>
                  <a:t>i=2</a:t>
                </a:r>
                <a:r>
                  <a:rPr lang="en-US" sz="2000" baseline="30000" dirty="0">
                    <a:sym typeface="Symbol"/>
                  </a:rPr>
                  <a:t>j</a:t>
                </a:r>
                <a:r>
                  <a:rPr lang="en-US" sz="2000" dirty="0">
                    <a:sym typeface="Symbol"/>
                  </a:rPr>
                  <a:t>+1 to n : 28</a:t>
                </a:r>
              </a:p>
              <a:p>
                <a:pPr algn="just"/>
                <a:r>
                  <a:rPr lang="en-US" sz="2000" dirty="0">
                    <a:sym typeface="Symbol"/>
                  </a:rPr>
                  <a:t>i=2 </a:t>
                </a:r>
                <a14:m>
                  <m:oMath xmlns:m="http://schemas.openxmlformats.org/officeDocument/2006/math">
                    <m:sSub>
                      <m:sSubPr>
                        <m:ctrlPr>
                          <a:rPr lang="en-US" sz="2000" b="1" i="1" smtClean="0">
                            <a:solidFill>
                              <a:srgbClr val="FF0000"/>
                            </a:solidFill>
                            <a:latin typeface="Cambria Math" panose="02040503050406030204" pitchFamily="18" charset="0"/>
                            <a:sym typeface="Symbol"/>
                          </a:rPr>
                        </m:ctrlPr>
                      </m:sSubPr>
                      <m:e>
                        <m:r>
                          <a:rPr lang="en-US" sz="2000" b="1" i="1" smtClean="0">
                            <a:solidFill>
                              <a:srgbClr val="FF0000"/>
                            </a:solidFill>
                            <a:latin typeface="Cambria Math"/>
                            <a:sym typeface="Symbol"/>
                          </a:rPr>
                          <m:t>𝑷</m:t>
                        </m:r>
                      </m:e>
                      <m:sub>
                        <m:r>
                          <a:rPr lang="en-US" sz="2000" b="1" i="1" smtClean="0">
                            <a:solidFill>
                              <a:srgbClr val="FF0000"/>
                            </a:solidFill>
                            <a:latin typeface="Cambria Math"/>
                            <a:sym typeface="Symbol"/>
                          </a:rPr>
                          <m:t>𝒊</m:t>
                        </m:r>
                        <m:r>
                          <a:rPr lang="en-US" sz="2000" b="1" i="1" smtClean="0">
                            <a:solidFill>
                              <a:srgbClr val="FF0000"/>
                            </a:solidFill>
                            <a:latin typeface="Cambria Math"/>
                            <a:sym typeface="Symbol"/>
                          </a:rPr>
                          <m:t>−</m:t>
                        </m:r>
                        <m:sSup>
                          <m:sSupPr>
                            <m:ctrlPr>
                              <a:rPr lang="en-US" sz="2000" b="1" i="1" smtClean="0">
                                <a:solidFill>
                                  <a:srgbClr val="FF0000"/>
                                </a:solidFill>
                                <a:latin typeface="Cambria Math" panose="02040503050406030204" pitchFamily="18" charset="0"/>
                                <a:sym typeface="Symbol"/>
                              </a:rPr>
                            </m:ctrlPr>
                          </m:sSupPr>
                          <m:e>
                            <m:r>
                              <a:rPr lang="en-US" sz="2000" b="1" i="1" smtClean="0">
                                <a:solidFill>
                                  <a:srgbClr val="FF0000"/>
                                </a:solidFill>
                                <a:latin typeface="Cambria Math"/>
                                <a:sym typeface="Symbol"/>
                              </a:rPr>
                              <m:t>𝟐</m:t>
                            </m:r>
                          </m:e>
                          <m:sup>
                            <m:r>
                              <a:rPr lang="en-US" sz="2000" b="1" i="1" smtClean="0">
                                <a:solidFill>
                                  <a:srgbClr val="FF0000"/>
                                </a:solidFill>
                                <a:latin typeface="Cambria Math"/>
                                <a:sym typeface="Symbol"/>
                              </a:rPr>
                              <m:t>𝒋</m:t>
                            </m:r>
                          </m:sup>
                        </m:sSup>
                      </m:sub>
                    </m:sSub>
                  </m:oMath>
                </a14:m>
                <a:r>
                  <a:rPr lang="en-US" sz="2000" b="1" dirty="0">
                    <a:solidFill>
                      <a:srgbClr val="FF0000"/>
                    </a:solidFill>
                    <a:sym typeface="Symbol"/>
                  </a:rPr>
                  <a:t> read a[i-2</a:t>
                </a:r>
                <a:r>
                  <a:rPr lang="en-US" sz="2000" b="1" baseline="30000" dirty="0">
                    <a:solidFill>
                      <a:srgbClr val="FF0000"/>
                    </a:solidFill>
                    <a:sym typeface="Symbol"/>
                  </a:rPr>
                  <a:t>j</a:t>
                </a:r>
                <a:r>
                  <a:rPr lang="en-US" sz="2000" b="1" dirty="0">
                    <a:solidFill>
                      <a:srgbClr val="FF0000"/>
                    </a:solidFill>
                    <a:sym typeface="Symbol"/>
                  </a:rPr>
                  <a:t>] </a:t>
                </a:r>
              </a:p>
              <a:p>
                <a:pPr marL="0" indent="0" algn="just">
                  <a:buNone/>
                </a:pPr>
                <a:r>
                  <a:rPr lang="en-US" sz="2000" dirty="0">
                    <a:sym typeface="Symbol"/>
                  </a:rPr>
                  <a:t>           </a:t>
                </a:r>
                <a:r>
                  <a:rPr lang="en-US" sz="2400" dirty="0">
                    <a:sym typeface="Symbol"/>
                  </a:rPr>
                  <a:t> </a:t>
                </a:r>
                <a:r>
                  <a:rPr lang="en-US" sz="2000" dirty="0">
                    <a:sym typeface="Symbol"/>
                  </a:rPr>
                  <a:t> </a:t>
                </a:r>
                <a14:m>
                  <m:oMath xmlns:m="http://schemas.openxmlformats.org/officeDocument/2006/math">
                    <m:sSub>
                      <m:sSubPr>
                        <m:ctrlPr>
                          <a:rPr lang="en-US" sz="2000" b="1" i="1" smtClean="0">
                            <a:solidFill>
                              <a:srgbClr val="002060"/>
                            </a:solidFill>
                            <a:latin typeface="Cambria Math" panose="02040503050406030204" pitchFamily="18" charset="0"/>
                            <a:sym typeface="Symbol"/>
                          </a:rPr>
                        </m:ctrlPr>
                      </m:sSubPr>
                      <m:e>
                        <m:r>
                          <a:rPr lang="en-US" sz="2000" b="1" i="1">
                            <a:solidFill>
                              <a:srgbClr val="002060"/>
                            </a:solidFill>
                            <a:latin typeface="Cambria Math"/>
                            <a:sym typeface="Symbol"/>
                          </a:rPr>
                          <m:t>𝑷</m:t>
                        </m:r>
                      </m:e>
                      <m:sub>
                        <m:r>
                          <a:rPr lang="en-US" sz="2000" b="1" i="1" smtClean="0">
                            <a:solidFill>
                              <a:srgbClr val="002060"/>
                            </a:solidFill>
                            <a:latin typeface="Cambria Math"/>
                            <a:sym typeface="Symbol"/>
                          </a:rPr>
                          <m:t>𝟐</m:t>
                        </m:r>
                        <m:r>
                          <a:rPr lang="en-US" sz="2000" b="1" i="1">
                            <a:solidFill>
                              <a:srgbClr val="002060"/>
                            </a:solidFill>
                            <a:latin typeface="Cambria Math"/>
                            <a:sym typeface="Symbol"/>
                          </a:rPr>
                          <m:t>−</m:t>
                        </m:r>
                        <m:sSup>
                          <m:sSupPr>
                            <m:ctrlPr>
                              <a:rPr lang="en-US" sz="2000" b="1" i="1">
                                <a:solidFill>
                                  <a:srgbClr val="002060"/>
                                </a:solidFill>
                                <a:latin typeface="Cambria Math" panose="02040503050406030204" pitchFamily="18" charset="0"/>
                                <a:sym typeface="Symbol"/>
                              </a:rPr>
                            </m:ctrlPr>
                          </m:sSupPr>
                          <m:e>
                            <m:r>
                              <a:rPr lang="en-US" sz="2000" b="1" i="1">
                                <a:solidFill>
                                  <a:srgbClr val="002060"/>
                                </a:solidFill>
                                <a:latin typeface="Cambria Math"/>
                                <a:sym typeface="Symbol"/>
                              </a:rPr>
                              <m:t>𝟐</m:t>
                            </m:r>
                          </m:e>
                          <m:sup>
                            <m:r>
                              <a:rPr lang="en-US" sz="2000" b="1" i="1" smtClean="0">
                                <a:solidFill>
                                  <a:srgbClr val="002060"/>
                                </a:solidFill>
                                <a:latin typeface="Cambria Math"/>
                                <a:sym typeface="Symbol"/>
                              </a:rPr>
                              <m:t>𝟎</m:t>
                            </m:r>
                          </m:sup>
                        </m:sSup>
                      </m:sub>
                    </m:sSub>
                  </m:oMath>
                </a14:m>
                <a:r>
                  <a:rPr lang="en-US" sz="2000" b="1" dirty="0">
                    <a:solidFill>
                      <a:srgbClr val="002060"/>
                    </a:solidFill>
                    <a:sym typeface="Symbol"/>
                  </a:rPr>
                  <a:t> read a[2-2</a:t>
                </a:r>
                <a:r>
                  <a:rPr lang="en-US" sz="2000" b="1" baseline="30000" dirty="0">
                    <a:solidFill>
                      <a:srgbClr val="002060"/>
                    </a:solidFill>
                    <a:sym typeface="Symbol"/>
                  </a:rPr>
                  <a:t>0</a:t>
                </a:r>
                <a:r>
                  <a:rPr lang="en-US" sz="2000" b="1" dirty="0">
                    <a:solidFill>
                      <a:srgbClr val="002060"/>
                    </a:solidFill>
                    <a:sym typeface="Symbol"/>
                  </a:rPr>
                  <a:t>]	</a:t>
                </a:r>
              </a:p>
              <a:p>
                <a:pPr marL="0" indent="0" algn="just">
                  <a:buNone/>
                </a:pPr>
                <a:r>
                  <a:rPr lang="en-US" sz="2400" dirty="0">
                    <a:sym typeface="Symbol"/>
                  </a:rPr>
                  <a:t>           </a:t>
                </a:r>
                <a:r>
                  <a:rPr lang="en-US" sz="2000" dirty="0">
                    <a:sym typeface="Symbol"/>
                  </a:rPr>
                  <a:t> </a:t>
                </a:r>
                <a14:m>
                  <m:oMath xmlns:m="http://schemas.openxmlformats.org/officeDocument/2006/math">
                    <m:sSub>
                      <m:sSubPr>
                        <m:ctrlPr>
                          <a:rPr lang="en-US" sz="2000" b="1" i="1" smtClean="0">
                            <a:solidFill>
                              <a:schemeClr val="accent6">
                                <a:lumMod val="50000"/>
                              </a:schemeClr>
                            </a:solidFill>
                            <a:latin typeface="Cambria Math" panose="02040503050406030204" pitchFamily="18" charset="0"/>
                            <a:sym typeface="Symbol"/>
                          </a:rPr>
                        </m:ctrlPr>
                      </m:sSubPr>
                      <m:e>
                        <m:r>
                          <a:rPr lang="en-US" sz="2000" b="1" i="1">
                            <a:solidFill>
                              <a:schemeClr val="accent6">
                                <a:lumMod val="50000"/>
                              </a:schemeClr>
                            </a:solidFill>
                            <a:latin typeface="Cambria Math"/>
                            <a:sym typeface="Symbol"/>
                          </a:rPr>
                          <m:t>𝑷</m:t>
                        </m:r>
                      </m:e>
                      <m:sub>
                        <m:r>
                          <a:rPr lang="en-US" sz="2000" b="1" i="1" smtClean="0">
                            <a:solidFill>
                              <a:schemeClr val="accent6">
                                <a:lumMod val="50000"/>
                              </a:schemeClr>
                            </a:solidFill>
                            <a:latin typeface="Cambria Math"/>
                            <a:sym typeface="Symbol"/>
                          </a:rPr>
                          <m:t>𝟏</m:t>
                        </m:r>
                      </m:sub>
                    </m:sSub>
                  </m:oMath>
                </a14:m>
                <a:r>
                  <a:rPr lang="en-US" sz="2000" b="1" dirty="0">
                    <a:solidFill>
                      <a:schemeClr val="accent6">
                        <a:lumMod val="50000"/>
                      </a:schemeClr>
                    </a:solidFill>
                    <a:sym typeface="Symbol"/>
                  </a:rPr>
                  <a:t> read a[1] = 3</a:t>
                </a:r>
              </a:p>
              <a:p>
                <a:pPr marL="0" indent="0" algn="just">
                  <a:buNone/>
                </a:pPr>
                <a:r>
                  <a:rPr lang="en-US" sz="2000" dirty="0">
                    <a:sym typeface="Symbol"/>
                  </a:rPr>
                  <a:t>	 </a:t>
                </a:r>
                <a:r>
                  <a:rPr lang="en-US" sz="2000" b="1" dirty="0">
                    <a:solidFill>
                      <a:srgbClr val="00B050"/>
                    </a:solidFill>
                    <a:sym typeface="Symbol"/>
                  </a:rPr>
                  <a:t>a[i] = a[i - 2</a:t>
                </a:r>
                <a:r>
                  <a:rPr lang="en-US" sz="2000" b="1" baseline="30000" dirty="0">
                    <a:solidFill>
                      <a:srgbClr val="00B050"/>
                    </a:solidFill>
                    <a:sym typeface="Symbol"/>
                  </a:rPr>
                  <a:t>j</a:t>
                </a:r>
                <a:r>
                  <a:rPr lang="en-US" sz="2000" b="1" dirty="0">
                    <a:solidFill>
                      <a:srgbClr val="00B050"/>
                    </a:solidFill>
                    <a:sym typeface="Symbol"/>
                  </a:rPr>
                  <a:t>] + a[i]  a[2] = a[1] + a[2] = 5+3=8</a:t>
                </a:r>
              </a:p>
              <a:p>
                <a:pPr algn="just"/>
                <a:r>
                  <a:rPr lang="en-US" sz="2000" dirty="0">
                    <a:sym typeface="Symbol"/>
                  </a:rPr>
                  <a:t>i=3</a:t>
                </a:r>
              </a:p>
              <a:p>
                <a:pPr marL="0" indent="0" algn="just">
                  <a:buNone/>
                </a:pPr>
                <a:r>
                  <a:rPr lang="en-US" sz="2000" b="1" dirty="0">
                    <a:solidFill>
                      <a:srgbClr val="FF0000"/>
                    </a:solidFill>
                    <a:sym typeface="Symbol"/>
                  </a:rPr>
                  <a:t>	a[3] = a[2] + a[3]  = </a:t>
                </a:r>
                <a:r>
                  <a:rPr lang="en-US" sz="2000" b="1" i="1" dirty="0">
                    <a:solidFill>
                      <a:srgbClr val="0070C0"/>
                    </a:solidFill>
                    <a:sym typeface="Symbol"/>
                  </a:rPr>
                  <a:t>3</a:t>
                </a:r>
                <a:r>
                  <a:rPr lang="en-US" sz="2000" b="1" dirty="0">
                    <a:solidFill>
                      <a:srgbClr val="FF0000"/>
                    </a:solidFill>
                    <a:sym typeface="Symbol"/>
                  </a:rPr>
                  <a:t> + (-6) = -3</a:t>
                </a:r>
              </a:p>
              <a:p>
                <a:pPr algn="just"/>
                <a:r>
                  <a:rPr lang="en-US" sz="2000" dirty="0">
                    <a:sym typeface="Symbol"/>
                  </a:rPr>
                  <a:t>i=4</a:t>
                </a:r>
              </a:p>
              <a:p>
                <a:pPr algn="just"/>
                <a:r>
                  <a:rPr lang="en-US" sz="2000" dirty="0">
                    <a:sym typeface="Symbol"/>
                  </a:rPr>
                  <a:t>i=5</a:t>
                </a:r>
              </a:p>
              <a:p>
                <a:pPr algn="just"/>
                <a:r>
                  <a:rPr lang="en-US" sz="2000" dirty="0">
                    <a:sym typeface="Symbol"/>
                  </a:rPr>
                  <a:t>i=6</a:t>
                </a:r>
              </a:p>
              <a:p>
                <a:pPr algn="just"/>
                <a:r>
                  <a:rPr lang="en-US" sz="2000" dirty="0">
                    <a:sym typeface="Symbol"/>
                  </a:rPr>
                  <a:t>i=7</a:t>
                </a:r>
              </a:p>
              <a:p>
                <a:pPr algn="just"/>
                <a:r>
                  <a:rPr lang="en-US" sz="2000" dirty="0">
                    <a:sym typeface="Symbol"/>
                  </a:rPr>
                  <a:t>i=8</a:t>
                </a:r>
              </a:p>
              <a:p>
                <a:pPr algn="just"/>
                <a:endParaRPr lang="en-US" sz="2000" dirty="0">
                  <a:sym typeface="Symbol"/>
                </a:endParaRPr>
              </a:p>
              <a:p>
                <a:pPr algn="just"/>
                <a:endParaRPr lang="en-US" sz="2000" baseline="30000" dirty="0">
                  <a:sym typeface="Symbol"/>
                </a:endParaRPr>
              </a:p>
              <a:p>
                <a:pPr marL="0" indent="0" algn="just">
                  <a:buNone/>
                </a:pPr>
                <a:endParaRPr lang="en-US" sz="2000" baseline="30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667" t="-1348" b="-148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127</a:t>
            </a:fld>
            <a:endParaRPr lang="en-US"/>
          </a:p>
        </p:txBody>
      </p:sp>
      <p:cxnSp>
        <p:nvCxnSpPr>
          <p:cNvPr id="7" name="Straight Connector 6"/>
          <p:cNvCxnSpPr/>
          <p:nvPr/>
        </p:nvCxnSpPr>
        <p:spPr>
          <a:xfrm>
            <a:off x="6477000" y="2209800"/>
            <a:ext cx="0" cy="3276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72400" y="2133600"/>
            <a:ext cx="0" cy="3276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09600" y="2514600"/>
            <a:ext cx="83058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36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char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char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char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char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char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List Ranking</a:t>
            </a:r>
          </a:p>
        </p:txBody>
      </p:sp>
      <p:sp>
        <p:nvSpPr>
          <p:cNvPr id="3" name="Content Placeholder 2"/>
          <p:cNvSpPr>
            <a:spLocks noGrp="1"/>
          </p:cNvSpPr>
          <p:nvPr>
            <p:ph idx="1"/>
          </p:nvPr>
        </p:nvSpPr>
        <p:spPr/>
        <p:txBody>
          <a:bodyPr>
            <a:normAutofit fontScale="92500" lnSpcReduction="10000"/>
          </a:bodyPr>
          <a:lstStyle/>
          <a:p>
            <a:pPr algn="just"/>
            <a:r>
              <a:rPr lang="en-US" dirty="0"/>
              <a:t>The problem is that, given a singly linked list </a:t>
            </a:r>
            <a:r>
              <a:rPr lang="en-US" b="1" i="1" dirty="0"/>
              <a:t>L</a:t>
            </a:r>
            <a:r>
              <a:rPr lang="en-US" dirty="0"/>
              <a:t>, with </a:t>
            </a:r>
            <a:r>
              <a:rPr lang="en-US" b="1" i="1" dirty="0"/>
              <a:t>N</a:t>
            </a:r>
            <a:r>
              <a:rPr lang="en-US" dirty="0"/>
              <a:t> objects, for each node compute the distance to the end of the list</a:t>
            </a:r>
          </a:p>
          <a:p>
            <a:pPr algn="just"/>
            <a:r>
              <a:rPr lang="en-US" dirty="0"/>
              <a:t>If d denotes the distance</a:t>
            </a:r>
          </a:p>
          <a:p>
            <a:pPr algn="just">
              <a:buNone/>
            </a:pPr>
            <a:r>
              <a:rPr lang="en-US" dirty="0"/>
              <a:t>		</a:t>
            </a:r>
          </a:p>
          <a:p>
            <a:pPr algn="just"/>
            <a:r>
              <a:rPr lang="en-US" b="1" u="sng" dirty="0"/>
              <a:t>Parallel algorithm</a:t>
            </a:r>
          </a:p>
          <a:p>
            <a:pPr lvl="1" algn="just"/>
            <a:r>
              <a:rPr lang="en-US" dirty="0"/>
              <a:t>Assign one processor for each node</a:t>
            </a:r>
          </a:p>
          <a:p>
            <a:pPr lvl="1" algn="just"/>
            <a:r>
              <a:rPr lang="en-US" dirty="0"/>
              <a:t>For each node </a:t>
            </a:r>
            <a:r>
              <a:rPr lang="en-US" dirty="0" err="1"/>
              <a:t>i</a:t>
            </a:r>
            <a:r>
              <a:rPr lang="en-US" dirty="0"/>
              <a:t>, do in parallel</a:t>
            </a:r>
          </a:p>
          <a:p>
            <a:pPr lvl="2" algn="just"/>
            <a:r>
              <a:rPr lang="en-US" dirty="0" err="1"/>
              <a:t>i.d</a:t>
            </a:r>
            <a:r>
              <a:rPr lang="en-US" dirty="0"/>
              <a:t> = </a:t>
            </a:r>
            <a:r>
              <a:rPr lang="en-US" dirty="0" err="1"/>
              <a:t>i.d</a:t>
            </a:r>
            <a:r>
              <a:rPr lang="en-US" dirty="0"/>
              <a:t> + </a:t>
            </a:r>
            <a:r>
              <a:rPr lang="en-US" dirty="0" err="1"/>
              <a:t>i.next.d</a:t>
            </a:r>
            <a:endParaRPr lang="en-US" dirty="0"/>
          </a:p>
          <a:p>
            <a:pPr lvl="2" algn="just"/>
            <a:r>
              <a:rPr lang="en-US" dirty="0" err="1"/>
              <a:t>i.next</a:t>
            </a:r>
            <a:r>
              <a:rPr lang="en-US" dirty="0"/>
              <a:t> = </a:t>
            </a:r>
            <a:r>
              <a:rPr lang="en-US" dirty="0" err="1"/>
              <a:t>i.next.next</a:t>
            </a:r>
            <a:endParaRPr lang="en-US" dirty="0"/>
          </a:p>
          <a:p>
            <a:pPr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128</a:t>
            </a:fld>
            <a:endParaRPr lang="en-US"/>
          </a:p>
        </p:txBody>
      </p:sp>
      <p:graphicFrame>
        <p:nvGraphicFramePr>
          <p:cNvPr id="6" name="Object 5"/>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2" imgW="114120" imgH="215640" progId="">
                  <p:embed/>
                </p:oleObj>
              </mc:Choice>
              <mc:Fallback>
                <p:oleObj name="Equation" r:id="rId2" imgW="114120" imgH="21564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name="Equation" r:id="rId4" imgW="0" imgH="0" progId="">
                  <p:embed/>
                </p:oleObj>
              </mc:Choice>
              <mc:Fallback>
                <p:oleObj name="Equation" r:id="rId4" imgW="0" imgH="0" progId="">
                  <p:embed/>
                  <p:pic>
                    <p:nvPicPr>
                      <p:cNvPr id="0" name="Rectangle 3"/>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9"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295400" y="3429000"/>
            <a:ext cx="3581400" cy="501396"/>
          </a:xfrm>
          <a:prstGeom prst="rect">
            <a:avLst/>
          </a:prstGeom>
          <a:noFill/>
        </p:spPr>
      </p:pic>
    </p:spTree>
    <p:extLst>
      <p:ext uri="{BB962C8B-B14F-4D97-AF65-F5344CB8AC3E}">
        <p14:creationId xmlns:p14="http://schemas.microsoft.com/office/powerpoint/2010/main" val="38735791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List Ranking…………………………………</a:t>
            </a: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129</a:t>
            </a:fld>
            <a:endParaRPr lang="en-US"/>
          </a:p>
        </p:txBody>
      </p:sp>
      <p:sp>
        <p:nvSpPr>
          <p:cNvPr id="9" name="Content Placeholder 8"/>
          <p:cNvSpPr>
            <a:spLocks noGrp="1"/>
          </p:cNvSpPr>
          <p:nvPr>
            <p:ph idx="1"/>
          </p:nvPr>
        </p:nvSpPr>
        <p:spPr/>
        <p:txBody>
          <a:bodyPr>
            <a:normAutofit/>
          </a:bodyPr>
          <a:lstStyle/>
          <a:p>
            <a:r>
              <a:rPr lang="en-US" sz="2400" b="1" u="sng" dirty="0"/>
              <a:t>Illustration</a:t>
            </a:r>
          </a:p>
        </p:txBody>
      </p:sp>
      <p:pic>
        <p:nvPicPr>
          <p:cNvPr id="10" name="Picture 2"/>
          <p:cNvPicPr>
            <a:picLocks noChangeAspect="1" noChangeArrowheads="1"/>
          </p:cNvPicPr>
          <p:nvPr/>
        </p:nvPicPr>
        <p:blipFill>
          <a:blip r:embed="rId2" cstate="print"/>
          <a:srcRect/>
          <a:stretch>
            <a:fillRect/>
          </a:stretch>
        </p:blipFill>
        <p:spPr bwMode="auto">
          <a:xfrm>
            <a:off x="914400" y="2209800"/>
            <a:ext cx="714375" cy="314325"/>
          </a:xfrm>
          <a:prstGeom prst="rect">
            <a:avLst/>
          </a:prstGeom>
          <a:noFill/>
          <a:ln w="9525">
            <a:noFill/>
            <a:miter lim="800000"/>
            <a:headEnd/>
            <a:tailEnd/>
          </a:ln>
          <a:effectLst/>
        </p:spPr>
      </p:pic>
      <p:pic>
        <p:nvPicPr>
          <p:cNvPr id="11" name="Picture 2"/>
          <p:cNvPicPr>
            <a:picLocks noChangeAspect="1" noChangeArrowheads="1"/>
          </p:cNvPicPr>
          <p:nvPr/>
        </p:nvPicPr>
        <p:blipFill>
          <a:blip r:embed="rId2" cstate="print"/>
          <a:srcRect/>
          <a:stretch>
            <a:fillRect/>
          </a:stretch>
        </p:blipFill>
        <p:spPr bwMode="auto">
          <a:xfrm>
            <a:off x="2028825" y="2209800"/>
            <a:ext cx="714375" cy="314325"/>
          </a:xfrm>
          <a:prstGeom prst="rect">
            <a:avLst/>
          </a:prstGeom>
          <a:noFill/>
          <a:ln w="9525">
            <a:noFill/>
            <a:miter lim="800000"/>
            <a:headEnd/>
            <a:tailEnd/>
          </a:ln>
          <a:effectLst/>
        </p:spPr>
      </p:pic>
      <p:pic>
        <p:nvPicPr>
          <p:cNvPr id="12" name="Picture 2"/>
          <p:cNvPicPr>
            <a:picLocks noChangeAspect="1" noChangeArrowheads="1"/>
          </p:cNvPicPr>
          <p:nvPr/>
        </p:nvPicPr>
        <p:blipFill>
          <a:blip r:embed="rId2" cstate="print"/>
          <a:srcRect/>
          <a:stretch>
            <a:fillRect/>
          </a:stretch>
        </p:blipFill>
        <p:spPr bwMode="auto">
          <a:xfrm>
            <a:off x="3248025" y="2209800"/>
            <a:ext cx="714375" cy="314325"/>
          </a:xfrm>
          <a:prstGeom prst="rect">
            <a:avLst/>
          </a:prstGeom>
          <a:noFill/>
          <a:ln w="9525">
            <a:noFill/>
            <a:miter lim="800000"/>
            <a:headEnd/>
            <a:tailEnd/>
          </a:ln>
          <a:effectLst/>
        </p:spPr>
      </p:pic>
      <p:pic>
        <p:nvPicPr>
          <p:cNvPr id="13" name="Picture 2"/>
          <p:cNvPicPr>
            <a:picLocks noChangeAspect="1" noChangeArrowheads="1"/>
          </p:cNvPicPr>
          <p:nvPr/>
        </p:nvPicPr>
        <p:blipFill>
          <a:blip r:embed="rId2" cstate="print"/>
          <a:srcRect/>
          <a:stretch>
            <a:fillRect/>
          </a:stretch>
        </p:blipFill>
        <p:spPr bwMode="auto">
          <a:xfrm>
            <a:off x="4543425" y="2209800"/>
            <a:ext cx="714375" cy="314325"/>
          </a:xfrm>
          <a:prstGeom prst="rect">
            <a:avLst/>
          </a:prstGeom>
          <a:noFill/>
          <a:ln w="9525">
            <a:noFill/>
            <a:miter lim="800000"/>
            <a:headEnd/>
            <a:tailEnd/>
          </a:ln>
          <a:effectLst/>
        </p:spPr>
      </p:pic>
      <p:pic>
        <p:nvPicPr>
          <p:cNvPr id="14" name="Picture 2"/>
          <p:cNvPicPr>
            <a:picLocks noChangeAspect="1" noChangeArrowheads="1"/>
          </p:cNvPicPr>
          <p:nvPr/>
        </p:nvPicPr>
        <p:blipFill>
          <a:blip r:embed="rId2" cstate="print"/>
          <a:srcRect/>
          <a:stretch>
            <a:fillRect/>
          </a:stretch>
        </p:blipFill>
        <p:spPr bwMode="auto">
          <a:xfrm>
            <a:off x="5915025" y="2209800"/>
            <a:ext cx="714375" cy="314325"/>
          </a:xfrm>
          <a:prstGeom prst="rect">
            <a:avLst/>
          </a:prstGeom>
          <a:noFill/>
          <a:ln w="9525">
            <a:noFill/>
            <a:miter lim="800000"/>
            <a:headEnd/>
            <a:tailEnd/>
          </a:ln>
          <a:effectLst/>
        </p:spPr>
      </p:pic>
      <p:pic>
        <p:nvPicPr>
          <p:cNvPr id="15" name="Picture 2"/>
          <p:cNvPicPr>
            <a:picLocks noChangeAspect="1" noChangeArrowheads="1"/>
          </p:cNvPicPr>
          <p:nvPr/>
        </p:nvPicPr>
        <p:blipFill>
          <a:blip r:embed="rId2" cstate="print"/>
          <a:srcRect/>
          <a:stretch>
            <a:fillRect/>
          </a:stretch>
        </p:blipFill>
        <p:spPr bwMode="auto">
          <a:xfrm>
            <a:off x="7286625" y="2209800"/>
            <a:ext cx="714375" cy="314325"/>
          </a:xfrm>
          <a:prstGeom prst="rect">
            <a:avLst/>
          </a:prstGeom>
          <a:noFill/>
          <a:ln w="9525">
            <a:noFill/>
            <a:miter lim="800000"/>
            <a:headEnd/>
            <a:tailEnd/>
          </a:ln>
          <a:effectLst/>
        </p:spPr>
      </p:pic>
      <p:sp>
        <p:nvSpPr>
          <p:cNvPr id="16" name="TextBox 15"/>
          <p:cNvSpPr txBox="1"/>
          <p:nvPr/>
        </p:nvSpPr>
        <p:spPr>
          <a:xfrm>
            <a:off x="1066800" y="1905000"/>
            <a:ext cx="425116" cy="369332"/>
          </a:xfrm>
          <a:prstGeom prst="rect">
            <a:avLst/>
          </a:prstGeom>
          <a:noFill/>
        </p:spPr>
        <p:txBody>
          <a:bodyPr wrap="none" rtlCol="0">
            <a:spAutoFit/>
          </a:bodyPr>
          <a:lstStyle/>
          <a:p>
            <a:r>
              <a:rPr lang="en-US" b="1" dirty="0"/>
              <a:t>P1</a:t>
            </a:r>
          </a:p>
        </p:txBody>
      </p:sp>
      <p:sp>
        <p:nvSpPr>
          <p:cNvPr id="17" name="TextBox 16"/>
          <p:cNvSpPr txBox="1"/>
          <p:nvPr/>
        </p:nvSpPr>
        <p:spPr>
          <a:xfrm>
            <a:off x="2209800" y="1828800"/>
            <a:ext cx="425116" cy="369332"/>
          </a:xfrm>
          <a:prstGeom prst="rect">
            <a:avLst/>
          </a:prstGeom>
          <a:noFill/>
        </p:spPr>
        <p:txBody>
          <a:bodyPr wrap="none" rtlCol="0">
            <a:spAutoFit/>
          </a:bodyPr>
          <a:lstStyle/>
          <a:p>
            <a:r>
              <a:rPr lang="en-US" b="1" dirty="0"/>
              <a:t>P2</a:t>
            </a:r>
          </a:p>
        </p:txBody>
      </p:sp>
      <p:sp>
        <p:nvSpPr>
          <p:cNvPr id="18" name="TextBox 17"/>
          <p:cNvSpPr txBox="1"/>
          <p:nvPr/>
        </p:nvSpPr>
        <p:spPr>
          <a:xfrm>
            <a:off x="3429000" y="1828800"/>
            <a:ext cx="425116" cy="369332"/>
          </a:xfrm>
          <a:prstGeom prst="rect">
            <a:avLst/>
          </a:prstGeom>
          <a:noFill/>
        </p:spPr>
        <p:txBody>
          <a:bodyPr wrap="none" rtlCol="0">
            <a:spAutoFit/>
          </a:bodyPr>
          <a:lstStyle/>
          <a:p>
            <a:r>
              <a:rPr lang="en-US" b="1" dirty="0"/>
              <a:t>P3</a:t>
            </a:r>
          </a:p>
        </p:txBody>
      </p:sp>
      <p:sp>
        <p:nvSpPr>
          <p:cNvPr id="19" name="TextBox 18"/>
          <p:cNvSpPr txBox="1"/>
          <p:nvPr/>
        </p:nvSpPr>
        <p:spPr>
          <a:xfrm>
            <a:off x="4648200" y="1828800"/>
            <a:ext cx="425116" cy="369332"/>
          </a:xfrm>
          <a:prstGeom prst="rect">
            <a:avLst/>
          </a:prstGeom>
          <a:noFill/>
        </p:spPr>
        <p:txBody>
          <a:bodyPr wrap="none" rtlCol="0">
            <a:spAutoFit/>
          </a:bodyPr>
          <a:lstStyle/>
          <a:p>
            <a:r>
              <a:rPr lang="en-US" b="1" dirty="0"/>
              <a:t>P4</a:t>
            </a:r>
          </a:p>
        </p:txBody>
      </p:sp>
      <p:sp>
        <p:nvSpPr>
          <p:cNvPr id="20" name="TextBox 19"/>
          <p:cNvSpPr txBox="1"/>
          <p:nvPr/>
        </p:nvSpPr>
        <p:spPr>
          <a:xfrm>
            <a:off x="6019800" y="1828800"/>
            <a:ext cx="425116" cy="369332"/>
          </a:xfrm>
          <a:prstGeom prst="rect">
            <a:avLst/>
          </a:prstGeom>
          <a:noFill/>
        </p:spPr>
        <p:txBody>
          <a:bodyPr wrap="none" rtlCol="0">
            <a:spAutoFit/>
          </a:bodyPr>
          <a:lstStyle/>
          <a:p>
            <a:r>
              <a:rPr lang="en-US" b="1" dirty="0"/>
              <a:t>P5</a:t>
            </a:r>
          </a:p>
        </p:txBody>
      </p:sp>
      <p:sp>
        <p:nvSpPr>
          <p:cNvPr id="21" name="TextBox 20"/>
          <p:cNvSpPr txBox="1"/>
          <p:nvPr/>
        </p:nvSpPr>
        <p:spPr>
          <a:xfrm>
            <a:off x="7391400" y="1828800"/>
            <a:ext cx="425116" cy="369332"/>
          </a:xfrm>
          <a:prstGeom prst="rect">
            <a:avLst/>
          </a:prstGeom>
          <a:noFill/>
        </p:spPr>
        <p:txBody>
          <a:bodyPr wrap="none" rtlCol="0">
            <a:spAutoFit/>
          </a:bodyPr>
          <a:lstStyle/>
          <a:p>
            <a:r>
              <a:rPr lang="en-US" b="1" dirty="0"/>
              <a:t>P6</a:t>
            </a:r>
          </a:p>
        </p:txBody>
      </p:sp>
      <p:sp>
        <p:nvSpPr>
          <p:cNvPr id="22" name="TextBox 21"/>
          <p:cNvSpPr txBox="1"/>
          <p:nvPr/>
        </p:nvSpPr>
        <p:spPr>
          <a:xfrm>
            <a:off x="990600" y="2209800"/>
            <a:ext cx="301686" cy="369332"/>
          </a:xfrm>
          <a:prstGeom prst="rect">
            <a:avLst/>
          </a:prstGeom>
          <a:noFill/>
        </p:spPr>
        <p:txBody>
          <a:bodyPr wrap="none" rtlCol="0">
            <a:spAutoFit/>
          </a:bodyPr>
          <a:lstStyle/>
          <a:p>
            <a:r>
              <a:rPr lang="en-US" b="1" dirty="0">
                <a:solidFill>
                  <a:srgbClr val="C00000"/>
                </a:solidFill>
              </a:rPr>
              <a:t>1</a:t>
            </a:r>
          </a:p>
        </p:txBody>
      </p:sp>
      <p:sp>
        <p:nvSpPr>
          <p:cNvPr id="23" name="TextBox 22"/>
          <p:cNvSpPr txBox="1"/>
          <p:nvPr/>
        </p:nvSpPr>
        <p:spPr>
          <a:xfrm>
            <a:off x="2057400" y="2209800"/>
            <a:ext cx="301686" cy="369332"/>
          </a:xfrm>
          <a:prstGeom prst="rect">
            <a:avLst/>
          </a:prstGeom>
          <a:noFill/>
        </p:spPr>
        <p:txBody>
          <a:bodyPr wrap="none" rtlCol="0">
            <a:spAutoFit/>
          </a:bodyPr>
          <a:lstStyle/>
          <a:p>
            <a:r>
              <a:rPr lang="en-US" b="1" dirty="0">
                <a:solidFill>
                  <a:srgbClr val="C00000"/>
                </a:solidFill>
              </a:rPr>
              <a:t>1</a:t>
            </a:r>
          </a:p>
        </p:txBody>
      </p:sp>
      <p:sp>
        <p:nvSpPr>
          <p:cNvPr id="24" name="TextBox 23"/>
          <p:cNvSpPr txBox="1"/>
          <p:nvPr/>
        </p:nvSpPr>
        <p:spPr>
          <a:xfrm>
            <a:off x="3276600" y="2209800"/>
            <a:ext cx="301686" cy="369332"/>
          </a:xfrm>
          <a:prstGeom prst="rect">
            <a:avLst/>
          </a:prstGeom>
          <a:noFill/>
        </p:spPr>
        <p:txBody>
          <a:bodyPr wrap="none" rtlCol="0">
            <a:spAutoFit/>
          </a:bodyPr>
          <a:lstStyle/>
          <a:p>
            <a:r>
              <a:rPr lang="en-US" b="1" dirty="0">
                <a:solidFill>
                  <a:srgbClr val="C00000"/>
                </a:solidFill>
              </a:rPr>
              <a:t>1</a:t>
            </a:r>
          </a:p>
        </p:txBody>
      </p:sp>
      <p:sp>
        <p:nvSpPr>
          <p:cNvPr id="25" name="TextBox 24"/>
          <p:cNvSpPr txBox="1"/>
          <p:nvPr/>
        </p:nvSpPr>
        <p:spPr>
          <a:xfrm>
            <a:off x="4572000" y="2209800"/>
            <a:ext cx="301686" cy="369332"/>
          </a:xfrm>
          <a:prstGeom prst="rect">
            <a:avLst/>
          </a:prstGeom>
          <a:noFill/>
        </p:spPr>
        <p:txBody>
          <a:bodyPr wrap="none" rtlCol="0">
            <a:spAutoFit/>
          </a:bodyPr>
          <a:lstStyle/>
          <a:p>
            <a:r>
              <a:rPr lang="en-US" b="1" dirty="0">
                <a:solidFill>
                  <a:srgbClr val="C00000"/>
                </a:solidFill>
              </a:rPr>
              <a:t>1</a:t>
            </a:r>
          </a:p>
        </p:txBody>
      </p:sp>
      <p:sp>
        <p:nvSpPr>
          <p:cNvPr id="26" name="TextBox 25"/>
          <p:cNvSpPr txBox="1"/>
          <p:nvPr/>
        </p:nvSpPr>
        <p:spPr>
          <a:xfrm>
            <a:off x="5943600" y="2189872"/>
            <a:ext cx="301686" cy="369332"/>
          </a:xfrm>
          <a:prstGeom prst="rect">
            <a:avLst/>
          </a:prstGeom>
          <a:noFill/>
        </p:spPr>
        <p:txBody>
          <a:bodyPr wrap="none" rtlCol="0">
            <a:spAutoFit/>
          </a:bodyPr>
          <a:lstStyle/>
          <a:p>
            <a:r>
              <a:rPr lang="en-US" b="1" dirty="0">
                <a:solidFill>
                  <a:srgbClr val="C00000"/>
                </a:solidFill>
              </a:rPr>
              <a:t>1</a:t>
            </a:r>
          </a:p>
        </p:txBody>
      </p:sp>
      <p:sp>
        <p:nvSpPr>
          <p:cNvPr id="27" name="TextBox 26"/>
          <p:cNvSpPr txBox="1"/>
          <p:nvPr/>
        </p:nvSpPr>
        <p:spPr>
          <a:xfrm>
            <a:off x="7315200" y="2133600"/>
            <a:ext cx="301686" cy="369332"/>
          </a:xfrm>
          <a:prstGeom prst="rect">
            <a:avLst/>
          </a:prstGeom>
          <a:noFill/>
        </p:spPr>
        <p:txBody>
          <a:bodyPr wrap="none" rtlCol="0">
            <a:spAutoFit/>
          </a:bodyPr>
          <a:lstStyle/>
          <a:p>
            <a:r>
              <a:rPr lang="en-US" b="1" dirty="0">
                <a:solidFill>
                  <a:srgbClr val="C00000"/>
                </a:solidFill>
              </a:rPr>
              <a:t>0</a:t>
            </a:r>
          </a:p>
        </p:txBody>
      </p:sp>
      <p:sp>
        <p:nvSpPr>
          <p:cNvPr id="28" name="TextBox 27"/>
          <p:cNvSpPr txBox="1"/>
          <p:nvPr/>
        </p:nvSpPr>
        <p:spPr>
          <a:xfrm>
            <a:off x="7696200" y="2209800"/>
            <a:ext cx="284052" cy="369332"/>
          </a:xfrm>
          <a:prstGeom prst="rect">
            <a:avLst/>
          </a:prstGeom>
          <a:noFill/>
        </p:spPr>
        <p:txBody>
          <a:bodyPr wrap="none" rtlCol="0">
            <a:spAutoFit/>
          </a:bodyPr>
          <a:lstStyle/>
          <a:p>
            <a:r>
              <a:rPr lang="en-US" b="1" dirty="0">
                <a:solidFill>
                  <a:srgbClr val="C00000"/>
                </a:solidFill>
              </a:rPr>
              <a:t>/</a:t>
            </a:r>
          </a:p>
        </p:txBody>
      </p:sp>
      <p:cxnSp>
        <p:nvCxnSpPr>
          <p:cNvPr id="30" name="Straight Arrow Connector 29"/>
          <p:cNvCxnSpPr>
            <a:stCxn id="10" idx="3"/>
            <a:endCxn id="11" idx="1"/>
          </p:cNvCxnSpPr>
          <p:nvPr/>
        </p:nvCxnSpPr>
        <p:spPr>
          <a:xfrm>
            <a:off x="1628775" y="2366963"/>
            <a:ext cx="400050" cy="1588"/>
          </a:xfrm>
          <a:prstGeom prst="straightConnector1">
            <a:avLst/>
          </a:prstGeom>
          <a:ln w="28575">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2" idx="1"/>
          </p:cNvCxnSpPr>
          <p:nvPr/>
        </p:nvCxnSpPr>
        <p:spPr>
          <a:xfrm>
            <a:off x="2743200" y="2362200"/>
            <a:ext cx="504825" cy="4763"/>
          </a:xfrm>
          <a:prstGeom prst="straightConnector1">
            <a:avLst/>
          </a:prstGeom>
          <a:ln w="28575">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13" idx="1"/>
          </p:cNvCxnSpPr>
          <p:nvPr/>
        </p:nvCxnSpPr>
        <p:spPr>
          <a:xfrm>
            <a:off x="3962400" y="2362200"/>
            <a:ext cx="581025" cy="4763"/>
          </a:xfrm>
          <a:prstGeom prst="straightConnector1">
            <a:avLst/>
          </a:prstGeom>
          <a:ln w="28575">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4" idx="1"/>
          </p:cNvCxnSpPr>
          <p:nvPr/>
        </p:nvCxnSpPr>
        <p:spPr>
          <a:xfrm>
            <a:off x="5257800" y="2362200"/>
            <a:ext cx="657225" cy="4763"/>
          </a:xfrm>
          <a:prstGeom prst="straightConnector1">
            <a:avLst/>
          </a:prstGeom>
          <a:ln w="28575">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15" idx="1"/>
          </p:cNvCxnSpPr>
          <p:nvPr/>
        </p:nvCxnSpPr>
        <p:spPr>
          <a:xfrm>
            <a:off x="6629400" y="2362200"/>
            <a:ext cx="657225" cy="4763"/>
          </a:xfrm>
          <a:prstGeom prst="straightConnector1">
            <a:avLst/>
          </a:prstGeom>
          <a:ln w="28575">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46" name="Picture 2"/>
          <p:cNvPicPr>
            <a:picLocks noChangeAspect="1" noChangeArrowheads="1"/>
          </p:cNvPicPr>
          <p:nvPr/>
        </p:nvPicPr>
        <p:blipFill>
          <a:blip r:embed="rId2" cstate="print"/>
          <a:srcRect/>
          <a:stretch>
            <a:fillRect/>
          </a:stretch>
        </p:blipFill>
        <p:spPr bwMode="auto">
          <a:xfrm>
            <a:off x="838200" y="3038475"/>
            <a:ext cx="714375" cy="314325"/>
          </a:xfrm>
          <a:prstGeom prst="rect">
            <a:avLst/>
          </a:prstGeom>
          <a:noFill/>
          <a:ln w="9525">
            <a:noFill/>
            <a:miter lim="800000"/>
            <a:headEnd/>
            <a:tailEnd/>
          </a:ln>
          <a:effectLst/>
        </p:spPr>
      </p:pic>
      <p:pic>
        <p:nvPicPr>
          <p:cNvPr id="47" name="Picture 2"/>
          <p:cNvPicPr>
            <a:picLocks noChangeAspect="1" noChangeArrowheads="1"/>
          </p:cNvPicPr>
          <p:nvPr/>
        </p:nvPicPr>
        <p:blipFill>
          <a:blip r:embed="rId2" cstate="print"/>
          <a:srcRect/>
          <a:stretch>
            <a:fillRect/>
          </a:stretch>
        </p:blipFill>
        <p:spPr bwMode="auto">
          <a:xfrm>
            <a:off x="1981200" y="3048000"/>
            <a:ext cx="714375" cy="314325"/>
          </a:xfrm>
          <a:prstGeom prst="rect">
            <a:avLst/>
          </a:prstGeom>
          <a:noFill/>
          <a:ln w="9525">
            <a:noFill/>
            <a:miter lim="800000"/>
            <a:headEnd/>
            <a:tailEnd/>
          </a:ln>
          <a:effectLst/>
        </p:spPr>
      </p:pic>
      <p:pic>
        <p:nvPicPr>
          <p:cNvPr id="48" name="Picture 2"/>
          <p:cNvPicPr>
            <a:picLocks noChangeAspect="1" noChangeArrowheads="1"/>
          </p:cNvPicPr>
          <p:nvPr/>
        </p:nvPicPr>
        <p:blipFill>
          <a:blip r:embed="rId2" cstate="print"/>
          <a:srcRect/>
          <a:stretch>
            <a:fillRect/>
          </a:stretch>
        </p:blipFill>
        <p:spPr bwMode="auto">
          <a:xfrm>
            <a:off x="3200400" y="3048000"/>
            <a:ext cx="714375" cy="314325"/>
          </a:xfrm>
          <a:prstGeom prst="rect">
            <a:avLst/>
          </a:prstGeom>
          <a:noFill/>
          <a:ln w="9525">
            <a:noFill/>
            <a:miter lim="800000"/>
            <a:headEnd/>
            <a:tailEnd/>
          </a:ln>
          <a:effectLst/>
        </p:spPr>
      </p:pic>
      <p:pic>
        <p:nvPicPr>
          <p:cNvPr id="49" name="Picture 2"/>
          <p:cNvPicPr>
            <a:picLocks noChangeAspect="1" noChangeArrowheads="1"/>
          </p:cNvPicPr>
          <p:nvPr/>
        </p:nvPicPr>
        <p:blipFill>
          <a:blip r:embed="rId2" cstate="print"/>
          <a:srcRect/>
          <a:stretch>
            <a:fillRect/>
          </a:stretch>
        </p:blipFill>
        <p:spPr bwMode="auto">
          <a:xfrm>
            <a:off x="4543425" y="3048000"/>
            <a:ext cx="714375" cy="314325"/>
          </a:xfrm>
          <a:prstGeom prst="rect">
            <a:avLst/>
          </a:prstGeom>
          <a:noFill/>
          <a:ln w="9525">
            <a:noFill/>
            <a:miter lim="800000"/>
            <a:headEnd/>
            <a:tailEnd/>
          </a:ln>
          <a:effectLst/>
        </p:spPr>
      </p:pic>
      <p:pic>
        <p:nvPicPr>
          <p:cNvPr id="50" name="Picture 2"/>
          <p:cNvPicPr>
            <a:picLocks noChangeAspect="1" noChangeArrowheads="1"/>
          </p:cNvPicPr>
          <p:nvPr/>
        </p:nvPicPr>
        <p:blipFill>
          <a:blip r:embed="rId2" cstate="print"/>
          <a:srcRect/>
          <a:stretch>
            <a:fillRect/>
          </a:stretch>
        </p:blipFill>
        <p:spPr bwMode="auto">
          <a:xfrm>
            <a:off x="5915025" y="3038475"/>
            <a:ext cx="714375" cy="314325"/>
          </a:xfrm>
          <a:prstGeom prst="rect">
            <a:avLst/>
          </a:prstGeom>
          <a:noFill/>
          <a:ln w="9525">
            <a:noFill/>
            <a:miter lim="800000"/>
            <a:headEnd/>
            <a:tailEnd/>
          </a:ln>
          <a:effectLst/>
        </p:spPr>
      </p:pic>
      <p:pic>
        <p:nvPicPr>
          <p:cNvPr id="51" name="Picture 2"/>
          <p:cNvPicPr>
            <a:picLocks noChangeAspect="1" noChangeArrowheads="1"/>
          </p:cNvPicPr>
          <p:nvPr/>
        </p:nvPicPr>
        <p:blipFill>
          <a:blip r:embed="rId2" cstate="print"/>
          <a:srcRect/>
          <a:stretch>
            <a:fillRect/>
          </a:stretch>
        </p:blipFill>
        <p:spPr bwMode="auto">
          <a:xfrm>
            <a:off x="7239000" y="2971800"/>
            <a:ext cx="714375" cy="314325"/>
          </a:xfrm>
          <a:prstGeom prst="rect">
            <a:avLst/>
          </a:prstGeom>
          <a:noFill/>
          <a:ln w="9525">
            <a:noFill/>
            <a:miter lim="800000"/>
            <a:headEnd/>
            <a:tailEnd/>
          </a:ln>
          <a:effectLst/>
        </p:spPr>
      </p:pic>
      <p:sp>
        <p:nvSpPr>
          <p:cNvPr id="55" name="TextBox 54"/>
          <p:cNvSpPr txBox="1"/>
          <p:nvPr/>
        </p:nvSpPr>
        <p:spPr>
          <a:xfrm>
            <a:off x="4572000" y="3011604"/>
            <a:ext cx="301686" cy="369332"/>
          </a:xfrm>
          <a:prstGeom prst="rect">
            <a:avLst/>
          </a:prstGeom>
          <a:noFill/>
        </p:spPr>
        <p:txBody>
          <a:bodyPr wrap="none" rtlCol="0">
            <a:spAutoFit/>
          </a:bodyPr>
          <a:lstStyle/>
          <a:p>
            <a:r>
              <a:rPr lang="en-US" b="1" dirty="0">
                <a:solidFill>
                  <a:srgbClr val="C00000"/>
                </a:solidFill>
              </a:rPr>
              <a:t>2</a:t>
            </a:r>
          </a:p>
        </p:txBody>
      </p:sp>
      <p:sp>
        <p:nvSpPr>
          <p:cNvPr id="56" name="TextBox 55"/>
          <p:cNvSpPr txBox="1"/>
          <p:nvPr/>
        </p:nvSpPr>
        <p:spPr>
          <a:xfrm>
            <a:off x="3200400" y="3048000"/>
            <a:ext cx="301686" cy="369332"/>
          </a:xfrm>
          <a:prstGeom prst="rect">
            <a:avLst/>
          </a:prstGeom>
          <a:noFill/>
        </p:spPr>
        <p:txBody>
          <a:bodyPr wrap="none" rtlCol="0">
            <a:spAutoFit/>
          </a:bodyPr>
          <a:lstStyle/>
          <a:p>
            <a:r>
              <a:rPr lang="en-US" b="1" dirty="0">
                <a:solidFill>
                  <a:srgbClr val="C00000"/>
                </a:solidFill>
              </a:rPr>
              <a:t>2</a:t>
            </a:r>
          </a:p>
        </p:txBody>
      </p:sp>
      <p:sp>
        <p:nvSpPr>
          <p:cNvPr id="57" name="TextBox 56"/>
          <p:cNvSpPr txBox="1"/>
          <p:nvPr/>
        </p:nvSpPr>
        <p:spPr>
          <a:xfrm>
            <a:off x="1981200" y="2971800"/>
            <a:ext cx="301686" cy="369332"/>
          </a:xfrm>
          <a:prstGeom prst="rect">
            <a:avLst/>
          </a:prstGeom>
          <a:noFill/>
        </p:spPr>
        <p:txBody>
          <a:bodyPr wrap="none" rtlCol="0">
            <a:spAutoFit/>
          </a:bodyPr>
          <a:lstStyle/>
          <a:p>
            <a:r>
              <a:rPr lang="en-US" b="1" dirty="0">
                <a:solidFill>
                  <a:srgbClr val="C00000"/>
                </a:solidFill>
              </a:rPr>
              <a:t>2</a:t>
            </a:r>
          </a:p>
        </p:txBody>
      </p:sp>
      <p:sp>
        <p:nvSpPr>
          <p:cNvPr id="58" name="TextBox 57"/>
          <p:cNvSpPr txBox="1"/>
          <p:nvPr/>
        </p:nvSpPr>
        <p:spPr>
          <a:xfrm>
            <a:off x="838200" y="3048000"/>
            <a:ext cx="301686" cy="369332"/>
          </a:xfrm>
          <a:prstGeom prst="rect">
            <a:avLst/>
          </a:prstGeom>
          <a:noFill/>
        </p:spPr>
        <p:txBody>
          <a:bodyPr wrap="none" rtlCol="0">
            <a:spAutoFit/>
          </a:bodyPr>
          <a:lstStyle/>
          <a:p>
            <a:r>
              <a:rPr lang="en-US" b="1" dirty="0">
                <a:solidFill>
                  <a:srgbClr val="C00000"/>
                </a:solidFill>
              </a:rPr>
              <a:t>2</a:t>
            </a:r>
          </a:p>
        </p:txBody>
      </p:sp>
      <p:sp>
        <p:nvSpPr>
          <p:cNvPr id="59" name="Arc 58"/>
          <p:cNvSpPr/>
          <p:nvPr/>
        </p:nvSpPr>
        <p:spPr>
          <a:xfrm rot="16200000">
            <a:off x="1676400" y="2133601"/>
            <a:ext cx="1295400" cy="2209800"/>
          </a:xfrm>
          <a:prstGeom prst="arc">
            <a:avLst>
              <a:gd name="adj1" fmla="val 5375658"/>
              <a:gd name="adj2" fmla="val 16006496"/>
            </a:avLst>
          </a:prstGeom>
          <a:ln w="38100">
            <a:solidFill>
              <a:schemeClr val="accent6">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6200000">
            <a:off x="2971800" y="2195732"/>
            <a:ext cx="1295400" cy="2209800"/>
          </a:xfrm>
          <a:prstGeom prst="arc">
            <a:avLst>
              <a:gd name="adj1" fmla="val 5375658"/>
              <a:gd name="adj2" fmla="val 16006496"/>
            </a:avLst>
          </a:prstGeom>
          <a:ln w="38100">
            <a:solidFill>
              <a:schemeClr val="accent6">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p:nvPr/>
        </p:nvSpPr>
        <p:spPr>
          <a:xfrm rot="16200000">
            <a:off x="4267200" y="2209800"/>
            <a:ext cx="1295400" cy="2209800"/>
          </a:xfrm>
          <a:prstGeom prst="arc">
            <a:avLst>
              <a:gd name="adj1" fmla="val 5375658"/>
              <a:gd name="adj2" fmla="val 16006496"/>
            </a:avLst>
          </a:prstGeom>
          <a:ln w="38100">
            <a:solidFill>
              <a:schemeClr val="accent6">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p:cNvSpPr/>
          <p:nvPr/>
        </p:nvSpPr>
        <p:spPr>
          <a:xfrm rot="16200000">
            <a:off x="5486400" y="2133600"/>
            <a:ext cx="1295400" cy="2209800"/>
          </a:xfrm>
          <a:prstGeom prst="arc">
            <a:avLst>
              <a:gd name="adj1" fmla="val 5375658"/>
              <a:gd name="adj2" fmla="val 16006496"/>
            </a:avLst>
          </a:prstGeom>
          <a:ln w="38100">
            <a:solidFill>
              <a:schemeClr val="accent6">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TextBox 62"/>
          <p:cNvSpPr txBox="1"/>
          <p:nvPr/>
        </p:nvSpPr>
        <p:spPr>
          <a:xfrm>
            <a:off x="5943600" y="2971800"/>
            <a:ext cx="301686" cy="369332"/>
          </a:xfrm>
          <a:prstGeom prst="rect">
            <a:avLst/>
          </a:prstGeom>
          <a:noFill/>
        </p:spPr>
        <p:txBody>
          <a:bodyPr wrap="none" rtlCol="0">
            <a:spAutoFit/>
          </a:bodyPr>
          <a:lstStyle/>
          <a:p>
            <a:r>
              <a:rPr lang="en-US" b="1" dirty="0">
                <a:solidFill>
                  <a:srgbClr val="C00000"/>
                </a:solidFill>
              </a:rPr>
              <a:t>1</a:t>
            </a:r>
          </a:p>
        </p:txBody>
      </p:sp>
      <p:sp>
        <p:nvSpPr>
          <p:cNvPr id="64" name="TextBox 63"/>
          <p:cNvSpPr txBox="1"/>
          <p:nvPr/>
        </p:nvSpPr>
        <p:spPr>
          <a:xfrm>
            <a:off x="6324600" y="2999936"/>
            <a:ext cx="284052" cy="369332"/>
          </a:xfrm>
          <a:prstGeom prst="rect">
            <a:avLst/>
          </a:prstGeom>
          <a:noFill/>
        </p:spPr>
        <p:txBody>
          <a:bodyPr wrap="none" rtlCol="0">
            <a:spAutoFit/>
          </a:bodyPr>
          <a:lstStyle/>
          <a:p>
            <a:r>
              <a:rPr lang="en-US" b="1" dirty="0">
                <a:solidFill>
                  <a:srgbClr val="C00000"/>
                </a:solidFill>
              </a:rPr>
              <a:t>/</a:t>
            </a:r>
          </a:p>
        </p:txBody>
      </p:sp>
      <p:pic>
        <p:nvPicPr>
          <p:cNvPr id="65" name="Picture 2"/>
          <p:cNvPicPr>
            <a:picLocks noChangeAspect="1" noChangeArrowheads="1"/>
          </p:cNvPicPr>
          <p:nvPr/>
        </p:nvPicPr>
        <p:blipFill>
          <a:blip r:embed="rId2" cstate="print"/>
          <a:srcRect/>
          <a:stretch>
            <a:fillRect/>
          </a:stretch>
        </p:blipFill>
        <p:spPr bwMode="auto">
          <a:xfrm>
            <a:off x="838200" y="4267200"/>
            <a:ext cx="714375" cy="314325"/>
          </a:xfrm>
          <a:prstGeom prst="rect">
            <a:avLst/>
          </a:prstGeom>
          <a:noFill/>
          <a:ln w="9525">
            <a:noFill/>
            <a:miter lim="800000"/>
            <a:headEnd/>
            <a:tailEnd/>
          </a:ln>
          <a:effectLst/>
        </p:spPr>
      </p:pic>
      <p:sp>
        <p:nvSpPr>
          <p:cNvPr id="66" name="TextBox 65"/>
          <p:cNvSpPr txBox="1"/>
          <p:nvPr/>
        </p:nvSpPr>
        <p:spPr>
          <a:xfrm>
            <a:off x="7272996" y="2937804"/>
            <a:ext cx="301686" cy="369332"/>
          </a:xfrm>
          <a:prstGeom prst="rect">
            <a:avLst/>
          </a:prstGeom>
          <a:noFill/>
        </p:spPr>
        <p:txBody>
          <a:bodyPr wrap="none" rtlCol="0">
            <a:spAutoFit/>
          </a:bodyPr>
          <a:lstStyle/>
          <a:p>
            <a:r>
              <a:rPr lang="en-US" b="1" dirty="0">
                <a:solidFill>
                  <a:srgbClr val="C00000"/>
                </a:solidFill>
              </a:rPr>
              <a:t>0</a:t>
            </a:r>
          </a:p>
        </p:txBody>
      </p:sp>
      <p:sp>
        <p:nvSpPr>
          <p:cNvPr id="67" name="TextBox 66"/>
          <p:cNvSpPr txBox="1"/>
          <p:nvPr/>
        </p:nvSpPr>
        <p:spPr>
          <a:xfrm>
            <a:off x="7600072" y="2957732"/>
            <a:ext cx="284052" cy="369332"/>
          </a:xfrm>
          <a:prstGeom prst="rect">
            <a:avLst/>
          </a:prstGeom>
          <a:noFill/>
        </p:spPr>
        <p:txBody>
          <a:bodyPr wrap="none" rtlCol="0">
            <a:spAutoFit/>
          </a:bodyPr>
          <a:lstStyle/>
          <a:p>
            <a:r>
              <a:rPr lang="en-US" b="1" dirty="0">
                <a:solidFill>
                  <a:srgbClr val="C00000"/>
                </a:solidFill>
              </a:rPr>
              <a:t>/</a:t>
            </a:r>
          </a:p>
        </p:txBody>
      </p:sp>
      <p:pic>
        <p:nvPicPr>
          <p:cNvPr id="68" name="Picture 2"/>
          <p:cNvPicPr>
            <a:picLocks noChangeAspect="1" noChangeArrowheads="1"/>
          </p:cNvPicPr>
          <p:nvPr/>
        </p:nvPicPr>
        <p:blipFill>
          <a:blip r:embed="rId2" cstate="print"/>
          <a:srcRect/>
          <a:stretch>
            <a:fillRect/>
          </a:stretch>
        </p:blipFill>
        <p:spPr bwMode="auto">
          <a:xfrm>
            <a:off x="2057400" y="4267200"/>
            <a:ext cx="714375" cy="314325"/>
          </a:xfrm>
          <a:prstGeom prst="rect">
            <a:avLst/>
          </a:prstGeom>
          <a:noFill/>
          <a:ln w="9525">
            <a:noFill/>
            <a:miter lim="800000"/>
            <a:headEnd/>
            <a:tailEnd/>
          </a:ln>
          <a:effectLst/>
        </p:spPr>
      </p:pic>
      <p:pic>
        <p:nvPicPr>
          <p:cNvPr id="69" name="Picture 2"/>
          <p:cNvPicPr>
            <a:picLocks noChangeAspect="1" noChangeArrowheads="1"/>
          </p:cNvPicPr>
          <p:nvPr/>
        </p:nvPicPr>
        <p:blipFill>
          <a:blip r:embed="rId2" cstate="print"/>
          <a:srcRect/>
          <a:stretch>
            <a:fillRect/>
          </a:stretch>
        </p:blipFill>
        <p:spPr bwMode="auto">
          <a:xfrm>
            <a:off x="3429000" y="4267200"/>
            <a:ext cx="714375" cy="314325"/>
          </a:xfrm>
          <a:prstGeom prst="rect">
            <a:avLst/>
          </a:prstGeom>
          <a:noFill/>
          <a:ln w="9525">
            <a:noFill/>
            <a:miter lim="800000"/>
            <a:headEnd/>
            <a:tailEnd/>
          </a:ln>
          <a:effectLst/>
        </p:spPr>
      </p:pic>
      <p:pic>
        <p:nvPicPr>
          <p:cNvPr id="70" name="Picture 2"/>
          <p:cNvPicPr>
            <a:picLocks noChangeAspect="1" noChangeArrowheads="1"/>
          </p:cNvPicPr>
          <p:nvPr/>
        </p:nvPicPr>
        <p:blipFill>
          <a:blip r:embed="rId2" cstate="print"/>
          <a:srcRect/>
          <a:stretch>
            <a:fillRect/>
          </a:stretch>
        </p:blipFill>
        <p:spPr bwMode="auto">
          <a:xfrm>
            <a:off x="4724400" y="4267200"/>
            <a:ext cx="714375" cy="314325"/>
          </a:xfrm>
          <a:prstGeom prst="rect">
            <a:avLst/>
          </a:prstGeom>
          <a:noFill/>
          <a:ln w="9525">
            <a:noFill/>
            <a:miter lim="800000"/>
            <a:headEnd/>
            <a:tailEnd/>
          </a:ln>
          <a:effectLst/>
        </p:spPr>
      </p:pic>
      <p:pic>
        <p:nvPicPr>
          <p:cNvPr id="73" name="Picture 2"/>
          <p:cNvPicPr>
            <a:picLocks noChangeAspect="1" noChangeArrowheads="1"/>
          </p:cNvPicPr>
          <p:nvPr/>
        </p:nvPicPr>
        <p:blipFill>
          <a:blip r:embed="rId2" cstate="print"/>
          <a:srcRect/>
          <a:stretch>
            <a:fillRect/>
          </a:stretch>
        </p:blipFill>
        <p:spPr bwMode="auto">
          <a:xfrm>
            <a:off x="914400" y="5257800"/>
            <a:ext cx="714375" cy="314325"/>
          </a:xfrm>
          <a:prstGeom prst="rect">
            <a:avLst/>
          </a:prstGeom>
          <a:noFill/>
          <a:ln w="9525">
            <a:noFill/>
            <a:miter lim="800000"/>
            <a:headEnd/>
            <a:tailEnd/>
          </a:ln>
          <a:effectLst/>
        </p:spPr>
      </p:pic>
      <p:sp>
        <p:nvSpPr>
          <p:cNvPr id="74" name="TextBox 73"/>
          <p:cNvSpPr txBox="1"/>
          <p:nvPr/>
        </p:nvSpPr>
        <p:spPr>
          <a:xfrm>
            <a:off x="838200" y="4233204"/>
            <a:ext cx="301686" cy="369332"/>
          </a:xfrm>
          <a:prstGeom prst="rect">
            <a:avLst/>
          </a:prstGeom>
          <a:noFill/>
        </p:spPr>
        <p:txBody>
          <a:bodyPr wrap="none" rtlCol="0">
            <a:spAutoFit/>
          </a:bodyPr>
          <a:lstStyle/>
          <a:p>
            <a:r>
              <a:rPr lang="en-US" b="1" dirty="0">
                <a:solidFill>
                  <a:srgbClr val="C00000"/>
                </a:solidFill>
              </a:rPr>
              <a:t>4</a:t>
            </a:r>
          </a:p>
        </p:txBody>
      </p:sp>
      <p:pic>
        <p:nvPicPr>
          <p:cNvPr id="16387" name="Picture 3"/>
          <p:cNvPicPr>
            <a:picLocks noChangeAspect="1" noChangeArrowheads="1"/>
          </p:cNvPicPr>
          <p:nvPr/>
        </p:nvPicPr>
        <p:blipFill>
          <a:blip r:embed="rId3" cstate="print"/>
          <a:srcRect/>
          <a:stretch>
            <a:fillRect/>
          </a:stretch>
        </p:blipFill>
        <p:spPr bwMode="auto">
          <a:xfrm>
            <a:off x="6081932" y="4219136"/>
            <a:ext cx="838200" cy="338504"/>
          </a:xfrm>
          <a:prstGeom prst="rect">
            <a:avLst/>
          </a:prstGeom>
          <a:noFill/>
          <a:ln w="9525">
            <a:noFill/>
            <a:miter lim="800000"/>
            <a:headEnd/>
            <a:tailEnd/>
          </a:ln>
          <a:effectLst/>
        </p:spPr>
      </p:pic>
      <p:sp>
        <p:nvSpPr>
          <p:cNvPr id="79" name="Arc 78"/>
          <p:cNvSpPr/>
          <p:nvPr/>
        </p:nvSpPr>
        <p:spPr>
          <a:xfrm rot="16200000">
            <a:off x="3086100" y="2019300"/>
            <a:ext cx="1295400" cy="5029200"/>
          </a:xfrm>
          <a:prstGeom prst="arc">
            <a:avLst>
              <a:gd name="adj1" fmla="val 5375658"/>
              <a:gd name="adj2" fmla="val 16006496"/>
            </a:avLst>
          </a:prstGeom>
          <a:ln w="38100">
            <a:solidFill>
              <a:schemeClr val="accent6">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TextBox 79"/>
          <p:cNvSpPr txBox="1"/>
          <p:nvPr/>
        </p:nvSpPr>
        <p:spPr>
          <a:xfrm>
            <a:off x="2133600" y="4239064"/>
            <a:ext cx="301686" cy="369332"/>
          </a:xfrm>
          <a:prstGeom prst="rect">
            <a:avLst/>
          </a:prstGeom>
          <a:noFill/>
        </p:spPr>
        <p:txBody>
          <a:bodyPr wrap="none" rtlCol="0">
            <a:spAutoFit/>
          </a:bodyPr>
          <a:lstStyle/>
          <a:p>
            <a:r>
              <a:rPr lang="en-US" b="1" dirty="0">
                <a:solidFill>
                  <a:srgbClr val="C00000"/>
                </a:solidFill>
              </a:rPr>
              <a:t>4</a:t>
            </a:r>
          </a:p>
        </p:txBody>
      </p:sp>
      <p:pic>
        <p:nvPicPr>
          <p:cNvPr id="16388" name="Picture 4"/>
          <p:cNvPicPr>
            <a:picLocks noChangeAspect="1" noChangeArrowheads="1"/>
          </p:cNvPicPr>
          <p:nvPr/>
        </p:nvPicPr>
        <p:blipFill>
          <a:blip r:embed="rId4" cstate="print"/>
          <a:srcRect/>
          <a:stretch>
            <a:fillRect/>
          </a:stretch>
        </p:blipFill>
        <p:spPr bwMode="auto">
          <a:xfrm>
            <a:off x="7239000" y="4191000"/>
            <a:ext cx="762000" cy="343647"/>
          </a:xfrm>
          <a:prstGeom prst="rect">
            <a:avLst/>
          </a:prstGeom>
          <a:noFill/>
          <a:ln w="9525">
            <a:noFill/>
            <a:miter lim="800000"/>
            <a:headEnd/>
            <a:tailEnd/>
          </a:ln>
          <a:effectLst/>
        </p:spPr>
      </p:pic>
      <p:sp>
        <p:nvSpPr>
          <p:cNvPr id="82" name="Arc 81"/>
          <p:cNvSpPr/>
          <p:nvPr/>
        </p:nvSpPr>
        <p:spPr>
          <a:xfrm rot="16200000">
            <a:off x="4343400" y="2057400"/>
            <a:ext cx="1371600" cy="4876800"/>
          </a:xfrm>
          <a:prstGeom prst="arc">
            <a:avLst>
              <a:gd name="adj1" fmla="val 5375658"/>
              <a:gd name="adj2" fmla="val 16006496"/>
            </a:avLst>
          </a:prstGeom>
          <a:ln w="38100">
            <a:solidFill>
              <a:schemeClr val="accent6">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TextBox 82"/>
          <p:cNvSpPr txBox="1"/>
          <p:nvPr/>
        </p:nvSpPr>
        <p:spPr>
          <a:xfrm>
            <a:off x="3505200" y="4239064"/>
            <a:ext cx="301686" cy="369332"/>
          </a:xfrm>
          <a:prstGeom prst="rect">
            <a:avLst/>
          </a:prstGeom>
          <a:noFill/>
        </p:spPr>
        <p:txBody>
          <a:bodyPr wrap="none" rtlCol="0">
            <a:spAutoFit/>
          </a:bodyPr>
          <a:lstStyle/>
          <a:p>
            <a:r>
              <a:rPr lang="en-US" b="1" dirty="0">
                <a:solidFill>
                  <a:srgbClr val="C00000"/>
                </a:solidFill>
              </a:rPr>
              <a:t>3</a:t>
            </a:r>
          </a:p>
        </p:txBody>
      </p:sp>
      <p:sp>
        <p:nvSpPr>
          <p:cNvPr id="84" name="TextBox 83"/>
          <p:cNvSpPr txBox="1"/>
          <p:nvPr/>
        </p:nvSpPr>
        <p:spPr>
          <a:xfrm>
            <a:off x="3858064" y="4239064"/>
            <a:ext cx="284052" cy="369332"/>
          </a:xfrm>
          <a:prstGeom prst="rect">
            <a:avLst/>
          </a:prstGeom>
          <a:noFill/>
        </p:spPr>
        <p:txBody>
          <a:bodyPr wrap="none" rtlCol="0">
            <a:spAutoFit/>
          </a:bodyPr>
          <a:lstStyle/>
          <a:p>
            <a:r>
              <a:rPr lang="en-US" b="1" dirty="0">
                <a:solidFill>
                  <a:srgbClr val="C00000"/>
                </a:solidFill>
              </a:rPr>
              <a:t>/</a:t>
            </a:r>
          </a:p>
        </p:txBody>
      </p:sp>
      <p:sp>
        <p:nvSpPr>
          <p:cNvPr id="85" name="TextBox 84"/>
          <p:cNvSpPr txBox="1"/>
          <p:nvPr/>
        </p:nvSpPr>
        <p:spPr>
          <a:xfrm>
            <a:off x="4724400" y="4233204"/>
            <a:ext cx="301686" cy="369332"/>
          </a:xfrm>
          <a:prstGeom prst="rect">
            <a:avLst/>
          </a:prstGeom>
          <a:noFill/>
        </p:spPr>
        <p:txBody>
          <a:bodyPr wrap="none" rtlCol="0">
            <a:spAutoFit/>
          </a:bodyPr>
          <a:lstStyle/>
          <a:p>
            <a:r>
              <a:rPr lang="en-US" b="1" dirty="0">
                <a:solidFill>
                  <a:srgbClr val="C00000"/>
                </a:solidFill>
              </a:rPr>
              <a:t>2</a:t>
            </a:r>
          </a:p>
        </p:txBody>
      </p:sp>
      <p:sp>
        <p:nvSpPr>
          <p:cNvPr id="86" name="TextBox 85"/>
          <p:cNvSpPr txBox="1"/>
          <p:nvPr/>
        </p:nvSpPr>
        <p:spPr>
          <a:xfrm>
            <a:off x="5105400" y="4239064"/>
            <a:ext cx="284052" cy="369332"/>
          </a:xfrm>
          <a:prstGeom prst="rect">
            <a:avLst/>
          </a:prstGeom>
          <a:noFill/>
        </p:spPr>
        <p:txBody>
          <a:bodyPr wrap="none" rtlCol="0">
            <a:spAutoFit/>
          </a:bodyPr>
          <a:lstStyle/>
          <a:p>
            <a:r>
              <a:rPr lang="en-US" b="1" dirty="0">
                <a:solidFill>
                  <a:srgbClr val="C00000"/>
                </a:solidFill>
              </a:rPr>
              <a:t>/</a:t>
            </a:r>
          </a:p>
        </p:txBody>
      </p:sp>
      <p:pic>
        <p:nvPicPr>
          <p:cNvPr id="87" name="Picture 2"/>
          <p:cNvPicPr>
            <a:picLocks noChangeAspect="1" noChangeArrowheads="1"/>
          </p:cNvPicPr>
          <p:nvPr/>
        </p:nvPicPr>
        <p:blipFill>
          <a:blip r:embed="rId2" cstate="print"/>
          <a:srcRect/>
          <a:stretch>
            <a:fillRect/>
          </a:stretch>
        </p:blipFill>
        <p:spPr bwMode="auto">
          <a:xfrm>
            <a:off x="2057400" y="5257800"/>
            <a:ext cx="714375" cy="314325"/>
          </a:xfrm>
          <a:prstGeom prst="rect">
            <a:avLst/>
          </a:prstGeom>
          <a:noFill/>
          <a:ln w="9525">
            <a:noFill/>
            <a:miter lim="800000"/>
            <a:headEnd/>
            <a:tailEnd/>
          </a:ln>
          <a:effectLst/>
        </p:spPr>
      </p:pic>
      <p:sp>
        <p:nvSpPr>
          <p:cNvPr id="88" name="TextBox 87"/>
          <p:cNvSpPr txBox="1"/>
          <p:nvPr/>
        </p:nvSpPr>
        <p:spPr>
          <a:xfrm>
            <a:off x="914400" y="5209736"/>
            <a:ext cx="301686" cy="369332"/>
          </a:xfrm>
          <a:prstGeom prst="rect">
            <a:avLst/>
          </a:prstGeom>
          <a:noFill/>
        </p:spPr>
        <p:txBody>
          <a:bodyPr wrap="none" rtlCol="0">
            <a:spAutoFit/>
          </a:bodyPr>
          <a:lstStyle/>
          <a:p>
            <a:r>
              <a:rPr lang="en-US" b="1" dirty="0">
                <a:solidFill>
                  <a:srgbClr val="C00000"/>
                </a:solidFill>
              </a:rPr>
              <a:t>5</a:t>
            </a:r>
          </a:p>
        </p:txBody>
      </p:sp>
      <p:sp>
        <p:nvSpPr>
          <p:cNvPr id="89" name="TextBox 88"/>
          <p:cNvSpPr txBox="1"/>
          <p:nvPr/>
        </p:nvSpPr>
        <p:spPr>
          <a:xfrm>
            <a:off x="1329396" y="5229664"/>
            <a:ext cx="284052" cy="369332"/>
          </a:xfrm>
          <a:prstGeom prst="rect">
            <a:avLst/>
          </a:prstGeom>
          <a:noFill/>
        </p:spPr>
        <p:txBody>
          <a:bodyPr wrap="none" rtlCol="0">
            <a:spAutoFit/>
          </a:bodyPr>
          <a:lstStyle/>
          <a:p>
            <a:r>
              <a:rPr lang="en-US" b="1" dirty="0">
                <a:solidFill>
                  <a:srgbClr val="C00000"/>
                </a:solidFill>
              </a:rPr>
              <a:t>/</a:t>
            </a:r>
          </a:p>
        </p:txBody>
      </p:sp>
      <p:sp>
        <p:nvSpPr>
          <p:cNvPr id="90" name="TextBox 89"/>
          <p:cNvSpPr txBox="1"/>
          <p:nvPr/>
        </p:nvSpPr>
        <p:spPr>
          <a:xfrm>
            <a:off x="2105464" y="5223804"/>
            <a:ext cx="301686" cy="369332"/>
          </a:xfrm>
          <a:prstGeom prst="rect">
            <a:avLst/>
          </a:prstGeom>
          <a:noFill/>
        </p:spPr>
        <p:txBody>
          <a:bodyPr wrap="none" rtlCol="0">
            <a:spAutoFit/>
          </a:bodyPr>
          <a:lstStyle/>
          <a:p>
            <a:r>
              <a:rPr lang="en-US" b="1" dirty="0">
                <a:solidFill>
                  <a:srgbClr val="C00000"/>
                </a:solidFill>
              </a:rPr>
              <a:t>4</a:t>
            </a:r>
          </a:p>
        </p:txBody>
      </p:sp>
      <p:sp>
        <p:nvSpPr>
          <p:cNvPr id="91" name="TextBox 90"/>
          <p:cNvSpPr txBox="1"/>
          <p:nvPr/>
        </p:nvSpPr>
        <p:spPr>
          <a:xfrm>
            <a:off x="2438400" y="5223804"/>
            <a:ext cx="284052" cy="369332"/>
          </a:xfrm>
          <a:prstGeom prst="rect">
            <a:avLst/>
          </a:prstGeom>
          <a:noFill/>
        </p:spPr>
        <p:txBody>
          <a:bodyPr wrap="none" rtlCol="0">
            <a:spAutoFit/>
          </a:bodyPr>
          <a:lstStyle/>
          <a:p>
            <a:r>
              <a:rPr lang="en-US" b="1" dirty="0">
                <a:solidFill>
                  <a:srgbClr val="C00000"/>
                </a:solidFill>
              </a:rPr>
              <a:t>/</a:t>
            </a:r>
          </a:p>
        </p:txBody>
      </p:sp>
      <p:pic>
        <p:nvPicPr>
          <p:cNvPr id="16389" name="Picture 5"/>
          <p:cNvPicPr>
            <a:picLocks noChangeAspect="1" noChangeArrowheads="1"/>
          </p:cNvPicPr>
          <p:nvPr/>
        </p:nvPicPr>
        <p:blipFill>
          <a:blip r:embed="rId5" cstate="print"/>
          <a:srcRect/>
          <a:stretch>
            <a:fillRect/>
          </a:stretch>
        </p:blipFill>
        <p:spPr bwMode="auto">
          <a:xfrm>
            <a:off x="3352800" y="5257800"/>
            <a:ext cx="733425" cy="304800"/>
          </a:xfrm>
          <a:prstGeom prst="rect">
            <a:avLst/>
          </a:prstGeom>
          <a:noFill/>
          <a:ln w="9525">
            <a:noFill/>
            <a:miter lim="800000"/>
            <a:headEnd/>
            <a:tailEnd/>
          </a:ln>
          <a:effectLst/>
        </p:spPr>
      </p:pic>
      <p:pic>
        <p:nvPicPr>
          <p:cNvPr id="16390" name="Picture 6"/>
          <p:cNvPicPr>
            <a:picLocks noChangeAspect="1" noChangeArrowheads="1"/>
          </p:cNvPicPr>
          <p:nvPr/>
        </p:nvPicPr>
        <p:blipFill>
          <a:blip r:embed="rId6" cstate="print"/>
          <a:srcRect/>
          <a:stretch>
            <a:fillRect/>
          </a:stretch>
        </p:blipFill>
        <p:spPr bwMode="auto">
          <a:xfrm>
            <a:off x="4724400" y="5257800"/>
            <a:ext cx="752475" cy="314325"/>
          </a:xfrm>
          <a:prstGeom prst="rect">
            <a:avLst/>
          </a:prstGeom>
          <a:noFill/>
          <a:ln w="9525">
            <a:noFill/>
            <a:miter lim="800000"/>
            <a:headEnd/>
            <a:tailEnd/>
          </a:ln>
          <a:effectLst/>
        </p:spPr>
      </p:pic>
      <p:pic>
        <p:nvPicPr>
          <p:cNvPr id="16391" name="Picture 7"/>
          <p:cNvPicPr>
            <a:picLocks noChangeAspect="1" noChangeArrowheads="1"/>
          </p:cNvPicPr>
          <p:nvPr/>
        </p:nvPicPr>
        <p:blipFill>
          <a:blip r:embed="rId7" cstate="print"/>
          <a:srcRect/>
          <a:stretch>
            <a:fillRect/>
          </a:stretch>
        </p:blipFill>
        <p:spPr bwMode="auto">
          <a:xfrm>
            <a:off x="6096000" y="5257800"/>
            <a:ext cx="733425" cy="333375"/>
          </a:xfrm>
          <a:prstGeom prst="rect">
            <a:avLst/>
          </a:prstGeom>
          <a:noFill/>
          <a:ln w="9525">
            <a:noFill/>
            <a:miter lim="800000"/>
            <a:headEnd/>
            <a:tailEnd/>
          </a:ln>
          <a:effectLst/>
        </p:spPr>
      </p:pic>
      <p:pic>
        <p:nvPicPr>
          <p:cNvPr id="16392" name="Picture 8"/>
          <p:cNvPicPr>
            <a:picLocks noChangeAspect="1" noChangeArrowheads="1"/>
          </p:cNvPicPr>
          <p:nvPr/>
        </p:nvPicPr>
        <p:blipFill>
          <a:blip r:embed="rId8" cstate="print"/>
          <a:srcRect/>
          <a:stretch>
            <a:fillRect/>
          </a:stretch>
        </p:blipFill>
        <p:spPr bwMode="auto">
          <a:xfrm>
            <a:off x="7315200" y="5257800"/>
            <a:ext cx="742950" cy="3048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linds(horizontal)">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blinds(horizontal)">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blinds(horizontal)">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blinds(horizontal)">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blinds(horizontal)">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blinds(horizontal)">
                                      <p:cBhvr>
                                        <p:cTn id="52" dur="500"/>
                                        <p:tgtEl>
                                          <p:spTgt spid="6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blinds(horizontal)">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blinds(horizontal)">
                                      <p:cBhvr>
                                        <p:cTn id="62" dur="5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blinds(horizontal)">
                                      <p:cBhvr>
                                        <p:cTn id="67" dur="500"/>
                                        <p:tgtEl>
                                          <p:spTgt spid="55"/>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blinds(horizontal)">
                                      <p:cBhvr>
                                        <p:cTn id="72" dur="500"/>
                                        <p:tgtEl>
                                          <p:spTgt spid="62"/>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63"/>
                                        </p:tgtEl>
                                        <p:attrNameLst>
                                          <p:attrName>style.visibility</p:attrName>
                                        </p:attrNameLst>
                                      </p:cBhvr>
                                      <p:to>
                                        <p:strVal val="visible"/>
                                      </p:to>
                                    </p:set>
                                    <p:animEffect transition="in" filter="blinds(horizontal)">
                                      <p:cBhvr>
                                        <p:cTn id="77" dur="500"/>
                                        <p:tgtEl>
                                          <p:spTgt spid="63"/>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blinds(horizontal)">
                                      <p:cBhvr>
                                        <p:cTn id="82" dur="500"/>
                                        <p:tgtEl>
                                          <p:spTgt spid="64"/>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blinds(horizontal)">
                                      <p:cBhvr>
                                        <p:cTn id="87" dur="500"/>
                                        <p:tgtEl>
                                          <p:spTgt spid="66"/>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blinds(horizontal)">
                                      <p:cBhvr>
                                        <p:cTn id="92" dur="500"/>
                                        <p:tgtEl>
                                          <p:spTgt spid="67"/>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blinds(horizontal)">
                                      <p:cBhvr>
                                        <p:cTn id="97" dur="500"/>
                                        <p:tgtEl>
                                          <p:spTgt spid="65"/>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blinds(horizontal)">
                                      <p:cBhvr>
                                        <p:cTn id="102" dur="500"/>
                                        <p:tgtEl>
                                          <p:spTgt spid="74"/>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16387"/>
                                        </p:tgtEl>
                                        <p:attrNameLst>
                                          <p:attrName>style.visibility</p:attrName>
                                        </p:attrNameLst>
                                      </p:cBhvr>
                                      <p:to>
                                        <p:strVal val="visible"/>
                                      </p:to>
                                    </p:set>
                                    <p:animEffect transition="in" filter="blinds(horizontal)">
                                      <p:cBhvr>
                                        <p:cTn id="107" dur="500"/>
                                        <p:tgtEl>
                                          <p:spTgt spid="16387"/>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79"/>
                                        </p:tgtEl>
                                        <p:attrNameLst>
                                          <p:attrName>style.visibility</p:attrName>
                                        </p:attrNameLst>
                                      </p:cBhvr>
                                      <p:to>
                                        <p:strVal val="visible"/>
                                      </p:to>
                                    </p:set>
                                    <p:animEffect transition="in" filter="blinds(horizontal)">
                                      <p:cBhvr>
                                        <p:cTn id="112" dur="500"/>
                                        <p:tgtEl>
                                          <p:spTgt spid="79"/>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1" fill="hold">
                                          <p:stCondLst>
                                            <p:cond delay="0"/>
                                          </p:stCondLst>
                                        </p:cTn>
                                        <p:tgtEl>
                                          <p:spTgt spid="68"/>
                                        </p:tgtEl>
                                        <p:attrNameLst>
                                          <p:attrName>style.visibility</p:attrName>
                                        </p:attrNameLst>
                                      </p:cBhvr>
                                      <p:to>
                                        <p:strVal val="visible"/>
                                      </p:to>
                                    </p:set>
                                    <p:animEffect transition="in" filter="blinds(horizontal)">
                                      <p:cBhvr>
                                        <p:cTn id="117" dur="500"/>
                                        <p:tgtEl>
                                          <p:spTgt spid="68"/>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80"/>
                                        </p:tgtEl>
                                        <p:attrNameLst>
                                          <p:attrName>style.visibility</p:attrName>
                                        </p:attrNameLst>
                                      </p:cBhvr>
                                      <p:to>
                                        <p:strVal val="visible"/>
                                      </p:to>
                                    </p:set>
                                    <p:animEffect transition="in" filter="blinds(horizontal)">
                                      <p:cBhvr>
                                        <p:cTn id="122" dur="500"/>
                                        <p:tgtEl>
                                          <p:spTgt spid="80"/>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nodeType="clickEffect">
                                  <p:stCondLst>
                                    <p:cond delay="0"/>
                                  </p:stCondLst>
                                  <p:childTnLst>
                                    <p:set>
                                      <p:cBhvr>
                                        <p:cTn id="126" dur="1" fill="hold">
                                          <p:stCondLst>
                                            <p:cond delay="0"/>
                                          </p:stCondLst>
                                        </p:cTn>
                                        <p:tgtEl>
                                          <p:spTgt spid="16388"/>
                                        </p:tgtEl>
                                        <p:attrNameLst>
                                          <p:attrName>style.visibility</p:attrName>
                                        </p:attrNameLst>
                                      </p:cBhvr>
                                      <p:to>
                                        <p:strVal val="visible"/>
                                      </p:to>
                                    </p:set>
                                    <p:animEffect transition="in" filter="blinds(horizontal)">
                                      <p:cBhvr>
                                        <p:cTn id="127" dur="500"/>
                                        <p:tgtEl>
                                          <p:spTgt spid="16388"/>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82"/>
                                        </p:tgtEl>
                                        <p:attrNameLst>
                                          <p:attrName>style.visibility</p:attrName>
                                        </p:attrNameLst>
                                      </p:cBhvr>
                                      <p:to>
                                        <p:strVal val="visible"/>
                                      </p:to>
                                    </p:set>
                                    <p:animEffect transition="in" filter="blinds(horizontal)">
                                      <p:cBhvr>
                                        <p:cTn id="132" dur="500"/>
                                        <p:tgtEl>
                                          <p:spTgt spid="82"/>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nodeType="clickEffect">
                                  <p:stCondLst>
                                    <p:cond delay="0"/>
                                  </p:stCondLst>
                                  <p:childTnLst>
                                    <p:set>
                                      <p:cBhvr>
                                        <p:cTn id="136" dur="1" fill="hold">
                                          <p:stCondLst>
                                            <p:cond delay="0"/>
                                          </p:stCondLst>
                                        </p:cTn>
                                        <p:tgtEl>
                                          <p:spTgt spid="69"/>
                                        </p:tgtEl>
                                        <p:attrNameLst>
                                          <p:attrName>style.visibility</p:attrName>
                                        </p:attrNameLst>
                                      </p:cBhvr>
                                      <p:to>
                                        <p:strVal val="visible"/>
                                      </p:to>
                                    </p:set>
                                    <p:animEffect transition="in" filter="blinds(horizontal)">
                                      <p:cBhvr>
                                        <p:cTn id="137" dur="500"/>
                                        <p:tgtEl>
                                          <p:spTgt spid="69"/>
                                        </p:tgtEl>
                                      </p:cBhvr>
                                    </p:animEffect>
                                  </p:childTnLst>
                                </p:cTn>
                              </p:par>
                            </p:childTnLst>
                          </p:cTn>
                        </p:par>
                      </p:childTnLst>
                    </p:cTn>
                  </p:par>
                  <p:par>
                    <p:cTn id="138" fill="hold">
                      <p:stCondLst>
                        <p:cond delay="indefinite"/>
                      </p:stCondLst>
                      <p:childTnLst>
                        <p:par>
                          <p:cTn id="139" fill="hold">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83"/>
                                        </p:tgtEl>
                                        <p:attrNameLst>
                                          <p:attrName>style.visibility</p:attrName>
                                        </p:attrNameLst>
                                      </p:cBhvr>
                                      <p:to>
                                        <p:strVal val="visible"/>
                                      </p:to>
                                    </p:set>
                                    <p:animEffect transition="in" filter="blinds(horizontal)">
                                      <p:cBhvr>
                                        <p:cTn id="142" dur="500"/>
                                        <p:tgtEl>
                                          <p:spTgt spid="83"/>
                                        </p:tgtEl>
                                      </p:cBhvr>
                                    </p:animEffect>
                                  </p:childTnLst>
                                </p:cTn>
                              </p:par>
                            </p:childTnLst>
                          </p:cTn>
                        </p:par>
                      </p:childTnLst>
                    </p:cTn>
                  </p:par>
                  <p:par>
                    <p:cTn id="143" fill="hold">
                      <p:stCondLst>
                        <p:cond delay="indefinite"/>
                      </p:stCondLst>
                      <p:childTnLst>
                        <p:par>
                          <p:cTn id="144" fill="hold">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84"/>
                                        </p:tgtEl>
                                        <p:attrNameLst>
                                          <p:attrName>style.visibility</p:attrName>
                                        </p:attrNameLst>
                                      </p:cBhvr>
                                      <p:to>
                                        <p:strVal val="visible"/>
                                      </p:to>
                                    </p:set>
                                    <p:animEffect transition="in" filter="blinds(horizontal)">
                                      <p:cBhvr>
                                        <p:cTn id="147" dur="500"/>
                                        <p:tgtEl>
                                          <p:spTgt spid="84"/>
                                        </p:tgtEl>
                                      </p:cBhvr>
                                    </p:animEffect>
                                  </p:childTnLst>
                                </p:cTn>
                              </p:par>
                            </p:childTnLst>
                          </p:cTn>
                        </p:par>
                      </p:childTnLst>
                    </p:cTn>
                  </p:par>
                  <p:par>
                    <p:cTn id="148" fill="hold">
                      <p:stCondLst>
                        <p:cond delay="indefinite"/>
                      </p:stCondLst>
                      <p:childTnLst>
                        <p:par>
                          <p:cTn id="149" fill="hold">
                            <p:stCondLst>
                              <p:cond delay="0"/>
                            </p:stCondLst>
                            <p:childTnLst>
                              <p:par>
                                <p:cTn id="150" presetID="3" presetClass="entr" presetSubtype="10" fill="hold" nodeType="clickEffect">
                                  <p:stCondLst>
                                    <p:cond delay="0"/>
                                  </p:stCondLst>
                                  <p:childTnLst>
                                    <p:set>
                                      <p:cBhvr>
                                        <p:cTn id="151" dur="1" fill="hold">
                                          <p:stCondLst>
                                            <p:cond delay="0"/>
                                          </p:stCondLst>
                                        </p:cTn>
                                        <p:tgtEl>
                                          <p:spTgt spid="70"/>
                                        </p:tgtEl>
                                        <p:attrNameLst>
                                          <p:attrName>style.visibility</p:attrName>
                                        </p:attrNameLst>
                                      </p:cBhvr>
                                      <p:to>
                                        <p:strVal val="visible"/>
                                      </p:to>
                                    </p:set>
                                    <p:animEffect transition="in" filter="blinds(horizontal)">
                                      <p:cBhvr>
                                        <p:cTn id="152" dur="500"/>
                                        <p:tgtEl>
                                          <p:spTgt spid="70"/>
                                        </p:tgtEl>
                                      </p:cBhvr>
                                    </p:animEffect>
                                  </p:childTnLst>
                                </p:cTn>
                              </p:par>
                            </p:childTnLst>
                          </p:cTn>
                        </p:par>
                      </p:childTnLst>
                    </p:cTn>
                  </p:par>
                  <p:par>
                    <p:cTn id="153" fill="hold">
                      <p:stCondLst>
                        <p:cond delay="indefinite"/>
                      </p:stCondLst>
                      <p:childTnLst>
                        <p:par>
                          <p:cTn id="154" fill="hold">
                            <p:stCondLst>
                              <p:cond delay="0"/>
                            </p:stCondLst>
                            <p:childTnLst>
                              <p:par>
                                <p:cTn id="155" presetID="3" presetClass="entr" presetSubtype="10" fill="hold" grpId="0" nodeType="clickEffect">
                                  <p:stCondLst>
                                    <p:cond delay="0"/>
                                  </p:stCondLst>
                                  <p:childTnLst>
                                    <p:set>
                                      <p:cBhvr>
                                        <p:cTn id="156" dur="1" fill="hold">
                                          <p:stCondLst>
                                            <p:cond delay="0"/>
                                          </p:stCondLst>
                                        </p:cTn>
                                        <p:tgtEl>
                                          <p:spTgt spid="85"/>
                                        </p:tgtEl>
                                        <p:attrNameLst>
                                          <p:attrName>style.visibility</p:attrName>
                                        </p:attrNameLst>
                                      </p:cBhvr>
                                      <p:to>
                                        <p:strVal val="visible"/>
                                      </p:to>
                                    </p:set>
                                    <p:animEffect transition="in" filter="blinds(horizontal)">
                                      <p:cBhvr>
                                        <p:cTn id="157" dur="500"/>
                                        <p:tgtEl>
                                          <p:spTgt spid="85"/>
                                        </p:tgtEl>
                                      </p:cBhvr>
                                    </p:animEffect>
                                  </p:childTnLst>
                                </p:cTn>
                              </p:par>
                            </p:childTnLst>
                          </p:cTn>
                        </p:par>
                      </p:childTnLst>
                    </p:cTn>
                  </p:par>
                  <p:par>
                    <p:cTn id="158" fill="hold">
                      <p:stCondLst>
                        <p:cond delay="indefinite"/>
                      </p:stCondLst>
                      <p:childTnLst>
                        <p:par>
                          <p:cTn id="159" fill="hold">
                            <p:stCondLst>
                              <p:cond delay="0"/>
                            </p:stCondLst>
                            <p:childTnLst>
                              <p:par>
                                <p:cTn id="160" presetID="3" presetClass="entr" presetSubtype="10" fill="hold" grpId="0" nodeType="clickEffect">
                                  <p:stCondLst>
                                    <p:cond delay="0"/>
                                  </p:stCondLst>
                                  <p:childTnLst>
                                    <p:set>
                                      <p:cBhvr>
                                        <p:cTn id="161" dur="1" fill="hold">
                                          <p:stCondLst>
                                            <p:cond delay="0"/>
                                          </p:stCondLst>
                                        </p:cTn>
                                        <p:tgtEl>
                                          <p:spTgt spid="86"/>
                                        </p:tgtEl>
                                        <p:attrNameLst>
                                          <p:attrName>style.visibility</p:attrName>
                                        </p:attrNameLst>
                                      </p:cBhvr>
                                      <p:to>
                                        <p:strVal val="visible"/>
                                      </p:to>
                                    </p:set>
                                    <p:animEffect transition="in" filter="blinds(horizontal)">
                                      <p:cBhvr>
                                        <p:cTn id="162" dur="500"/>
                                        <p:tgtEl>
                                          <p:spTgt spid="86"/>
                                        </p:tgtEl>
                                      </p:cBhvr>
                                    </p:animEffect>
                                  </p:childTnLst>
                                </p:cTn>
                              </p:par>
                            </p:childTnLst>
                          </p:cTn>
                        </p:par>
                      </p:childTnLst>
                    </p:cTn>
                  </p:par>
                  <p:par>
                    <p:cTn id="163" fill="hold">
                      <p:stCondLst>
                        <p:cond delay="indefinite"/>
                      </p:stCondLst>
                      <p:childTnLst>
                        <p:par>
                          <p:cTn id="164" fill="hold">
                            <p:stCondLst>
                              <p:cond delay="0"/>
                            </p:stCondLst>
                            <p:childTnLst>
                              <p:par>
                                <p:cTn id="165" presetID="3" presetClass="entr" presetSubtype="10" fill="hold" nodeType="clickEffect">
                                  <p:stCondLst>
                                    <p:cond delay="0"/>
                                  </p:stCondLst>
                                  <p:childTnLst>
                                    <p:set>
                                      <p:cBhvr>
                                        <p:cTn id="166" dur="1" fill="hold">
                                          <p:stCondLst>
                                            <p:cond delay="0"/>
                                          </p:stCondLst>
                                        </p:cTn>
                                        <p:tgtEl>
                                          <p:spTgt spid="73"/>
                                        </p:tgtEl>
                                        <p:attrNameLst>
                                          <p:attrName>style.visibility</p:attrName>
                                        </p:attrNameLst>
                                      </p:cBhvr>
                                      <p:to>
                                        <p:strVal val="visible"/>
                                      </p:to>
                                    </p:set>
                                    <p:animEffect transition="in" filter="blinds(horizontal)">
                                      <p:cBhvr>
                                        <p:cTn id="167" dur="500"/>
                                        <p:tgtEl>
                                          <p:spTgt spid="73"/>
                                        </p:tgtEl>
                                      </p:cBhvr>
                                    </p:animEffect>
                                  </p:childTnLst>
                                </p:cTn>
                              </p:par>
                            </p:childTnLst>
                          </p:cTn>
                        </p:par>
                      </p:childTnLst>
                    </p:cTn>
                  </p:par>
                  <p:par>
                    <p:cTn id="168" fill="hold">
                      <p:stCondLst>
                        <p:cond delay="indefinite"/>
                      </p:stCondLst>
                      <p:childTnLst>
                        <p:par>
                          <p:cTn id="169" fill="hold">
                            <p:stCondLst>
                              <p:cond delay="0"/>
                            </p:stCondLst>
                            <p:childTnLst>
                              <p:par>
                                <p:cTn id="170" presetID="3" presetClass="entr" presetSubtype="10" fill="hold" grpId="0" nodeType="clickEffect">
                                  <p:stCondLst>
                                    <p:cond delay="0"/>
                                  </p:stCondLst>
                                  <p:childTnLst>
                                    <p:set>
                                      <p:cBhvr>
                                        <p:cTn id="171" dur="1" fill="hold">
                                          <p:stCondLst>
                                            <p:cond delay="0"/>
                                          </p:stCondLst>
                                        </p:cTn>
                                        <p:tgtEl>
                                          <p:spTgt spid="88"/>
                                        </p:tgtEl>
                                        <p:attrNameLst>
                                          <p:attrName>style.visibility</p:attrName>
                                        </p:attrNameLst>
                                      </p:cBhvr>
                                      <p:to>
                                        <p:strVal val="visible"/>
                                      </p:to>
                                    </p:set>
                                    <p:animEffect transition="in" filter="blinds(horizontal)">
                                      <p:cBhvr>
                                        <p:cTn id="172" dur="500"/>
                                        <p:tgtEl>
                                          <p:spTgt spid="88"/>
                                        </p:tgtEl>
                                      </p:cBhvr>
                                    </p:animEffect>
                                  </p:childTnLst>
                                </p:cTn>
                              </p:par>
                            </p:childTnLst>
                          </p:cTn>
                        </p:par>
                      </p:childTnLst>
                    </p:cTn>
                  </p:par>
                  <p:par>
                    <p:cTn id="173" fill="hold">
                      <p:stCondLst>
                        <p:cond delay="indefinite"/>
                      </p:stCondLst>
                      <p:childTnLst>
                        <p:par>
                          <p:cTn id="174" fill="hold">
                            <p:stCondLst>
                              <p:cond delay="0"/>
                            </p:stCondLst>
                            <p:childTnLst>
                              <p:par>
                                <p:cTn id="175" presetID="3" presetClass="entr" presetSubtype="10" fill="hold" grpId="0" nodeType="clickEffect">
                                  <p:stCondLst>
                                    <p:cond delay="0"/>
                                  </p:stCondLst>
                                  <p:childTnLst>
                                    <p:set>
                                      <p:cBhvr>
                                        <p:cTn id="176" dur="1" fill="hold">
                                          <p:stCondLst>
                                            <p:cond delay="0"/>
                                          </p:stCondLst>
                                        </p:cTn>
                                        <p:tgtEl>
                                          <p:spTgt spid="89"/>
                                        </p:tgtEl>
                                        <p:attrNameLst>
                                          <p:attrName>style.visibility</p:attrName>
                                        </p:attrNameLst>
                                      </p:cBhvr>
                                      <p:to>
                                        <p:strVal val="visible"/>
                                      </p:to>
                                    </p:set>
                                    <p:animEffect transition="in" filter="blinds(horizontal)">
                                      <p:cBhvr>
                                        <p:cTn id="177" dur="500"/>
                                        <p:tgtEl>
                                          <p:spTgt spid="89"/>
                                        </p:tgtEl>
                                      </p:cBhvr>
                                    </p:animEffect>
                                  </p:childTnLst>
                                </p:cTn>
                              </p:par>
                            </p:childTnLst>
                          </p:cTn>
                        </p:par>
                      </p:childTnLst>
                    </p:cTn>
                  </p:par>
                  <p:par>
                    <p:cTn id="178" fill="hold">
                      <p:stCondLst>
                        <p:cond delay="indefinite"/>
                      </p:stCondLst>
                      <p:childTnLst>
                        <p:par>
                          <p:cTn id="179" fill="hold">
                            <p:stCondLst>
                              <p:cond delay="0"/>
                            </p:stCondLst>
                            <p:childTnLst>
                              <p:par>
                                <p:cTn id="180" presetID="3" presetClass="entr" presetSubtype="10" fill="hold" nodeType="clickEffect">
                                  <p:stCondLst>
                                    <p:cond delay="0"/>
                                  </p:stCondLst>
                                  <p:childTnLst>
                                    <p:set>
                                      <p:cBhvr>
                                        <p:cTn id="181" dur="1" fill="hold">
                                          <p:stCondLst>
                                            <p:cond delay="0"/>
                                          </p:stCondLst>
                                        </p:cTn>
                                        <p:tgtEl>
                                          <p:spTgt spid="87"/>
                                        </p:tgtEl>
                                        <p:attrNameLst>
                                          <p:attrName>style.visibility</p:attrName>
                                        </p:attrNameLst>
                                      </p:cBhvr>
                                      <p:to>
                                        <p:strVal val="visible"/>
                                      </p:to>
                                    </p:set>
                                    <p:animEffect transition="in" filter="blinds(horizontal)">
                                      <p:cBhvr>
                                        <p:cTn id="182" dur="500"/>
                                        <p:tgtEl>
                                          <p:spTgt spid="87"/>
                                        </p:tgtEl>
                                      </p:cBhvr>
                                    </p:animEffect>
                                  </p:childTnLst>
                                </p:cTn>
                              </p:par>
                            </p:childTnLst>
                          </p:cTn>
                        </p:par>
                      </p:childTnLst>
                    </p:cTn>
                  </p:par>
                  <p:par>
                    <p:cTn id="183" fill="hold">
                      <p:stCondLst>
                        <p:cond delay="indefinite"/>
                      </p:stCondLst>
                      <p:childTnLst>
                        <p:par>
                          <p:cTn id="184" fill="hold">
                            <p:stCondLst>
                              <p:cond delay="0"/>
                            </p:stCondLst>
                            <p:childTnLst>
                              <p:par>
                                <p:cTn id="185" presetID="3" presetClass="entr" presetSubtype="10" fill="hold" grpId="0" nodeType="clickEffect">
                                  <p:stCondLst>
                                    <p:cond delay="0"/>
                                  </p:stCondLst>
                                  <p:childTnLst>
                                    <p:set>
                                      <p:cBhvr>
                                        <p:cTn id="186" dur="1" fill="hold">
                                          <p:stCondLst>
                                            <p:cond delay="0"/>
                                          </p:stCondLst>
                                        </p:cTn>
                                        <p:tgtEl>
                                          <p:spTgt spid="90"/>
                                        </p:tgtEl>
                                        <p:attrNameLst>
                                          <p:attrName>style.visibility</p:attrName>
                                        </p:attrNameLst>
                                      </p:cBhvr>
                                      <p:to>
                                        <p:strVal val="visible"/>
                                      </p:to>
                                    </p:set>
                                    <p:animEffect transition="in" filter="blinds(horizontal)">
                                      <p:cBhvr>
                                        <p:cTn id="187" dur="500"/>
                                        <p:tgtEl>
                                          <p:spTgt spid="90"/>
                                        </p:tgtEl>
                                      </p:cBhvr>
                                    </p:animEffect>
                                  </p:childTnLst>
                                </p:cTn>
                              </p:par>
                            </p:childTnLst>
                          </p:cTn>
                        </p:par>
                      </p:childTnLst>
                    </p:cTn>
                  </p:par>
                  <p:par>
                    <p:cTn id="188" fill="hold">
                      <p:stCondLst>
                        <p:cond delay="indefinite"/>
                      </p:stCondLst>
                      <p:childTnLst>
                        <p:par>
                          <p:cTn id="189" fill="hold">
                            <p:stCondLst>
                              <p:cond delay="0"/>
                            </p:stCondLst>
                            <p:childTnLst>
                              <p:par>
                                <p:cTn id="190" presetID="3" presetClass="entr" presetSubtype="10" fill="hold" grpId="0" nodeType="clickEffect">
                                  <p:stCondLst>
                                    <p:cond delay="0"/>
                                  </p:stCondLst>
                                  <p:childTnLst>
                                    <p:set>
                                      <p:cBhvr>
                                        <p:cTn id="191" dur="1" fill="hold">
                                          <p:stCondLst>
                                            <p:cond delay="0"/>
                                          </p:stCondLst>
                                        </p:cTn>
                                        <p:tgtEl>
                                          <p:spTgt spid="91"/>
                                        </p:tgtEl>
                                        <p:attrNameLst>
                                          <p:attrName>style.visibility</p:attrName>
                                        </p:attrNameLst>
                                      </p:cBhvr>
                                      <p:to>
                                        <p:strVal val="visible"/>
                                      </p:to>
                                    </p:set>
                                    <p:animEffect transition="in" filter="blinds(horizontal)">
                                      <p:cBhvr>
                                        <p:cTn id="192" dur="500"/>
                                        <p:tgtEl>
                                          <p:spTgt spid="91"/>
                                        </p:tgtEl>
                                      </p:cBhvr>
                                    </p:animEffect>
                                  </p:childTnLst>
                                </p:cTn>
                              </p:par>
                            </p:childTnLst>
                          </p:cTn>
                        </p:par>
                      </p:childTnLst>
                    </p:cTn>
                  </p:par>
                  <p:par>
                    <p:cTn id="193" fill="hold">
                      <p:stCondLst>
                        <p:cond delay="indefinite"/>
                      </p:stCondLst>
                      <p:childTnLst>
                        <p:par>
                          <p:cTn id="194" fill="hold">
                            <p:stCondLst>
                              <p:cond delay="0"/>
                            </p:stCondLst>
                            <p:childTnLst>
                              <p:par>
                                <p:cTn id="195" presetID="3" presetClass="entr" presetSubtype="10" fill="hold" nodeType="clickEffect">
                                  <p:stCondLst>
                                    <p:cond delay="0"/>
                                  </p:stCondLst>
                                  <p:childTnLst>
                                    <p:set>
                                      <p:cBhvr>
                                        <p:cTn id="196" dur="1" fill="hold">
                                          <p:stCondLst>
                                            <p:cond delay="0"/>
                                          </p:stCondLst>
                                        </p:cTn>
                                        <p:tgtEl>
                                          <p:spTgt spid="16389"/>
                                        </p:tgtEl>
                                        <p:attrNameLst>
                                          <p:attrName>style.visibility</p:attrName>
                                        </p:attrNameLst>
                                      </p:cBhvr>
                                      <p:to>
                                        <p:strVal val="visible"/>
                                      </p:to>
                                    </p:set>
                                    <p:animEffect transition="in" filter="blinds(horizontal)">
                                      <p:cBhvr>
                                        <p:cTn id="197" dur="500"/>
                                        <p:tgtEl>
                                          <p:spTgt spid="16389"/>
                                        </p:tgtEl>
                                      </p:cBhvr>
                                    </p:animEffect>
                                  </p:childTnLst>
                                </p:cTn>
                              </p:par>
                            </p:childTnLst>
                          </p:cTn>
                        </p:par>
                      </p:childTnLst>
                    </p:cTn>
                  </p:par>
                  <p:par>
                    <p:cTn id="198" fill="hold">
                      <p:stCondLst>
                        <p:cond delay="indefinite"/>
                      </p:stCondLst>
                      <p:childTnLst>
                        <p:par>
                          <p:cTn id="199" fill="hold">
                            <p:stCondLst>
                              <p:cond delay="0"/>
                            </p:stCondLst>
                            <p:childTnLst>
                              <p:par>
                                <p:cTn id="200" presetID="3" presetClass="entr" presetSubtype="10" fill="hold" nodeType="clickEffect">
                                  <p:stCondLst>
                                    <p:cond delay="0"/>
                                  </p:stCondLst>
                                  <p:childTnLst>
                                    <p:set>
                                      <p:cBhvr>
                                        <p:cTn id="201" dur="1" fill="hold">
                                          <p:stCondLst>
                                            <p:cond delay="0"/>
                                          </p:stCondLst>
                                        </p:cTn>
                                        <p:tgtEl>
                                          <p:spTgt spid="16390"/>
                                        </p:tgtEl>
                                        <p:attrNameLst>
                                          <p:attrName>style.visibility</p:attrName>
                                        </p:attrNameLst>
                                      </p:cBhvr>
                                      <p:to>
                                        <p:strVal val="visible"/>
                                      </p:to>
                                    </p:set>
                                    <p:animEffect transition="in" filter="blinds(horizontal)">
                                      <p:cBhvr>
                                        <p:cTn id="202" dur="500"/>
                                        <p:tgtEl>
                                          <p:spTgt spid="16390"/>
                                        </p:tgtEl>
                                      </p:cBhvr>
                                    </p:animEffect>
                                  </p:childTnLst>
                                </p:cTn>
                              </p:par>
                            </p:childTnLst>
                          </p:cTn>
                        </p:par>
                      </p:childTnLst>
                    </p:cTn>
                  </p:par>
                  <p:par>
                    <p:cTn id="203" fill="hold">
                      <p:stCondLst>
                        <p:cond delay="indefinite"/>
                      </p:stCondLst>
                      <p:childTnLst>
                        <p:par>
                          <p:cTn id="204" fill="hold">
                            <p:stCondLst>
                              <p:cond delay="0"/>
                            </p:stCondLst>
                            <p:childTnLst>
                              <p:par>
                                <p:cTn id="205" presetID="3" presetClass="entr" presetSubtype="10" fill="hold" nodeType="clickEffect">
                                  <p:stCondLst>
                                    <p:cond delay="0"/>
                                  </p:stCondLst>
                                  <p:childTnLst>
                                    <p:set>
                                      <p:cBhvr>
                                        <p:cTn id="206" dur="1" fill="hold">
                                          <p:stCondLst>
                                            <p:cond delay="0"/>
                                          </p:stCondLst>
                                        </p:cTn>
                                        <p:tgtEl>
                                          <p:spTgt spid="16391"/>
                                        </p:tgtEl>
                                        <p:attrNameLst>
                                          <p:attrName>style.visibility</p:attrName>
                                        </p:attrNameLst>
                                      </p:cBhvr>
                                      <p:to>
                                        <p:strVal val="visible"/>
                                      </p:to>
                                    </p:set>
                                    <p:animEffect transition="in" filter="blinds(horizontal)">
                                      <p:cBhvr>
                                        <p:cTn id="207" dur="500"/>
                                        <p:tgtEl>
                                          <p:spTgt spid="16391"/>
                                        </p:tgtEl>
                                      </p:cBhvr>
                                    </p:animEffect>
                                  </p:childTnLst>
                                </p:cTn>
                              </p:par>
                            </p:childTnLst>
                          </p:cTn>
                        </p:par>
                      </p:childTnLst>
                    </p:cTn>
                  </p:par>
                  <p:par>
                    <p:cTn id="208" fill="hold">
                      <p:stCondLst>
                        <p:cond delay="indefinite"/>
                      </p:stCondLst>
                      <p:childTnLst>
                        <p:par>
                          <p:cTn id="209" fill="hold">
                            <p:stCondLst>
                              <p:cond delay="0"/>
                            </p:stCondLst>
                            <p:childTnLst>
                              <p:par>
                                <p:cTn id="210" presetID="3" presetClass="entr" presetSubtype="10" fill="hold" nodeType="clickEffect">
                                  <p:stCondLst>
                                    <p:cond delay="0"/>
                                  </p:stCondLst>
                                  <p:childTnLst>
                                    <p:set>
                                      <p:cBhvr>
                                        <p:cTn id="211" dur="1" fill="hold">
                                          <p:stCondLst>
                                            <p:cond delay="0"/>
                                          </p:stCondLst>
                                        </p:cTn>
                                        <p:tgtEl>
                                          <p:spTgt spid="16392"/>
                                        </p:tgtEl>
                                        <p:attrNameLst>
                                          <p:attrName>style.visibility</p:attrName>
                                        </p:attrNameLst>
                                      </p:cBhvr>
                                      <p:to>
                                        <p:strVal val="visible"/>
                                      </p:to>
                                    </p:set>
                                    <p:animEffect transition="in" filter="blinds(horizontal)">
                                      <p:cBhvr>
                                        <p:cTn id="212" dur="500"/>
                                        <p:tgtEl>
                                          <p:spTgt spid="16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55" grpId="0"/>
      <p:bldP spid="56" grpId="0"/>
      <p:bldP spid="57" grpId="0"/>
      <p:bldP spid="58" grpId="0"/>
      <p:bldP spid="59" grpId="0" animBg="1"/>
      <p:bldP spid="60" grpId="0" animBg="1"/>
      <p:bldP spid="61" grpId="0" animBg="1"/>
      <p:bldP spid="62" grpId="0" animBg="1"/>
      <p:bldP spid="63" grpId="0"/>
      <p:bldP spid="64" grpId="0"/>
      <p:bldP spid="66" grpId="0"/>
      <p:bldP spid="67" grpId="0"/>
      <p:bldP spid="74" grpId="0"/>
      <p:bldP spid="79" grpId="0" animBg="1"/>
      <p:bldP spid="80" grpId="0"/>
      <p:bldP spid="82" grpId="0" animBg="1"/>
      <p:bldP spid="83" grpId="0"/>
      <p:bldP spid="84" grpId="0"/>
      <p:bldP spid="85" grpId="0"/>
      <p:bldP spid="86" grpId="0"/>
      <p:bldP spid="88" grpId="0"/>
      <p:bldP spid="89" grpId="0"/>
      <p:bldP spid="90" grpId="0"/>
      <p:bldP spid="9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US" sz="4000" b="1" dirty="0"/>
          </a:p>
          <a:p>
            <a:pPr marL="0" indent="0" algn="ctr">
              <a:buNone/>
            </a:pPr>
            <a:endParaRPr lang="en-US" sz="4000" b="1"/>
          </a:p>
          <a:p>
            <a:pPr marL="0" indent="0" algn="ctr">
              <a:buNone/>
            </a:pPr>
            <a:r>
              <a:rPr lang="en-US" sz="4000" b="1"/>
              <a:t>End </a:t>
            </a:r>
            <a:r>
              <a:rPr lang="en-US" sz="4000" b="1" dirty="0"/>
              <a:t>of Session Unit 1.1</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13</a:t>
            </a:fld>
            <a:endParaRPr lang="en-US"/>
          </a:p>
        </p:txBody>
      </p:sp>
    </p:spTree>
    <p:extLst>
      <p:ext uri="{BB962C8B-B14F-4D97-AF65-F5344CB8AC3E}">
        <p14:creationId xmlns:p14="http://schemas.microsoft.com/office/powerpoint/2010/main" val="34189140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Parallel Sorting Algorithm</a:t>
            </a:r>
          </a:p>
        </p:txBody>
      </p:sp>
      <p:sp>
        <p:nvSpPr>
          <p:cNvPr id="3" name="Content Placeholder 2"/>
          <p:cNvSpPr>
            <a:spLocks noGrp="1"/>
          </p:cNvSpPr>
          <p:nvPr>
            <p:ph idx="1"/>
          </p:nvPr>
        </p:nvSpPr>
        <p:spPr>
          <a:xfrm>
            <a:off x="457200" y="1524000"/>
            <a:ext cx="8229600" cy="4525963"/>
          </a:xfrm>
        </p:spPr>
        <p:txBody>
          <a:bodyPr>
            <a:noAutofit/>
          </a:bodyPr>
          <a:lstStyle/>
          <a:p>
            <a:pPr algn="just"/>
            <a:r>
              <a:rPr lang="en-US" sz="2400" dirty="0" err="1"/>
              <a:t>Bitonic</a:t>
            </a:r>
            <a:r>
              <a:rPr lang="en-US" sz="2400" dirty="0"/>
              <a:t> sort</a:t>
            </a:r>
          </a:p>
          <a:p>
            <a:pPr algn="just"/>
            <a:r>
              <a:rPr lang="en-US" sz="2400" dirty="0"/>
              <a:t>Consists of two sequences, one increasing and one decreasing</a:t>
            </a:r>
          </a:p>
          <a:p>
            <a:pPr algn="just"/>
            <a:r>
              <a:rPr lang="en-US" sz="2400" dirty="0" err="1"/>
              <a:t>Eg</a:t>
            </a:r>
            <a:r>
              <a:rPr lang="en-US" sz="2400" dirty="0"/>
              <a:t>:- </a:t>
            </a:r>
            <a:r>
              <a:rPr lang="en-US" sz="2400" b="1" dirty="0">
                <a:solidFill>
                  <a:srgbClr val="002060"/>
                </a:solidFill>
              </a:rPr>
              <a:t>5, 6, 7, 8</a:t>
            </a:r>
            <a:r>
              <a:rPr lang="en-US" sz="2400" dirty="0"/>
              <a:t>, </a:t>
            </a:r>
            <a:r>
              <a:rPr lang="en-US" sz="2400" b="1" dirty="0">
                <a:solidFill>
                  <a:srgbClr val="FF0000"/>
                </a:solidFill>
              </a:rPr>
              <a:t>4, 3, 2, 1</a:t>
            </a:r>
          </a:p>
          <a:p>
            <a:pPr algn="just"/>
            <a:r>
              <a:rPr lang="en-US" sz="2400" dirty="0"/>
              <a:t>It is a sequence of elements &lt;a</a:t>
            </a:r>
            <a:r>
              <a:rPr lang="en-US" sz="2400" baseline="-25000" dirty="0"/>
              <a:t>0</a:t>
            </a:r>
            <a:r>
              <a:rPr lang="en-US" sz="2400" dirty="0"/>
              <a:t>, a</a:t>
            </a:r>
            <a:r>
              <a:rPr lang="en-US" sz="2400" baseline="-25000" dirty="0"/>
              <a:t>1</a:t>
            </a:r>
            <a:r>
              <a:rPr lang="en-US" sz="2400" dirty="0"/>
              <a:t>, ……, a</a:t>
            </a:r>
            <a:r>
              <a:rPr lang="en-US" sz="2400" baseline="-25000" dirty="0"/>
              <a:t>n-1</a:t>
            </a:r>
            <a:r>
              <a:rPr lang="en-US" sz="2400" dirty="0"/>
              <a:t>&gt;, there exists &lt;a</a:t>
            </a:r>
            <a:r>
              <a:rPr lang="en-US" sz="2400" baseline="-25000" dirty="0"/>
              <a:t>0</a:t>
            </a:r>
            <a:r>
              <a:rPr lang="en-US" sz="2400" dirty="0"/>
              <a:t>, a</a:t>
            </a:r>
            <a:r>
              <a:rPr lang="en-US" sz="2400" baseline="-25000" dirty="0"/>
              <a:t>1</a:t>
            </a:r>
            <a:r>
              <a:rPr lang="en-US" sz="2400" dirty="0"/>
              <a:t>, …., </a:t>
            </a:r>
            <a:r>
              <a:rPr lang="en-US" sz="2400" dirty="0" err="1"/>
              <a:t>a</a:t>
            </a:r>
            <a:r>
              <a:rPr lang="en-US" sz="2400" baseline="-25000" dirty="0" err="1"/>
              <a:t>i</a:t>
            </a:r>
            <a:r>
              <a:rPr lang="en-US" sz="2400" dirty="0"/>
              <a:t>&gt; is increasing and &lt;a</a:t>
            </a:r>
            <a:r>
              <a:rPr lang="en-US" sz="2400" baseline="-25000" dirty="0"/>
              <a:t>i+1</a:t>
            </a:r>
            <a:r>
              <a:rPr lang="en-US" sz="2400" dirty="0"/>
              <a:t>, a</a:t>
            </a:r>
            <a:r>
              <a:rPr lang="en-US" sz="2400" baseline="-25000" dirty="0"/>
              <a:t>i+2</a:t>
            </a:r>
            <a:r>
              <a:rPr lang="en-US" sz="2400" dirty="0"/>
              <a:t>, ……., a</a:t>
            </a:r>
            <a:r>
              <a:rPr lang="en-US" sz="2400" baseline="-25000" dirty="0"/>
              <a:t>n-1</a:t>
            </a:r>
            <a:r>
              <a:rPr lang="en-US" sz="2400" dirty="0"/>
              <a:t>&gt; is decreasing</a:t>
            </a:r>
          </a:p>
          <a:p>
            <a:pPr algn="just"/>
            <a:r>
              <a:rPr lang="en-US" sz="2400" dirty="0"/>
              <a:t>If an/2 is the beginning of the decreasing sequence S, then</a:t>
            </a:r>
          </a:p>
          <a:p>
            <a:pPr algn="just">
              <a:buNone/>
            </a:pPr>
            <a:r>
              <a:rPr lang="en-US" sz="2400" dirty="0"/>
              <a:t>	L(S) = {min(a</a:t>
            </a:r>
            <a:r>
              <a:rPr lang="en-US" sz="2400" baseline="-25000" dirty="0"/>
              <a:t>0</a:t>
            </a:r>
            <a:r>
              <a:rPr lang="en-US" sz="2400" dirty="0"/>
              <a:t>, a</a:t>
            </a:r>
            <a:r>
              <a:rPr lang="en-US" sz="2400" baseline="-25000" dirty="0"/>
              <a:t>n/2</a:t>
            </a:r>
            <a:r>
              <a:rPr lang="en-US" sz="2400" dirty="0"/>
              <a:t>), min(a</a:t>
            </a:r>
            <a:r>
              <a:rPr lang="en-US" sz="2400" baseline="-25000" dirty="0"/>
              <a:t>1</a:t>
            </a:r>
            <a:r>
              <a:rPr lang="en-US" sz="2400" dirty="0"/>
              <a:t>, a</a:t>
            </a:r>
            <a:r>
              <a:rPr lang="en-US" sz="2400" baseline="-25000" dirty="0"/>
              <a:t>n/2+1</a:t>
            </a:r>
            <a:r>
              <a:rPr lang="en-US" sz="2400" dirty="0"/>
              <a:t>),…..,min(a</a:t>
            </a:r>
            <a:r>
              <a:rPr lang="en-US" sz="2400" baseline="-25000" dirty="0"/>
              <a:t>n/2-1</a:t>
            </a:r>
            <a:r>
              <a:rPr lang="en-US" sz="2400" dirty="0"/>
              <a:t>, a</a:t>
            </a:r>
            <a:r>
              <a:rPr lang="en-US" sz="2400" baseline="-25000" dirty="0"/>
              <a:t>n-1</a:t>
            </a:r>
            <a:r>
              <a:rPr lang="en-US" sz="2400" dirty="0"/>
              <a:t>}</a:t>
            </a:r>
          </a:p>
          <a:p>
            <a:pPr algn="just">
              <a:buNone/>
            </a:pPr>
            <a:r>
              <a:rPr lang="en-US" sz="2400" dirty="0"/>
              <a:t>	R(S)  = {max(a</a:t>
            </a:r>
            <a:r>
              <a:rPr lang="en-US" sz="2400" baseline="-25000" dirty="0"/>
              <a:t>0</a:t>
            </a:r>
            <a:r>
              <a:rPr lang="en-US" sz="2400" dirty="0"/>
              <a:t>, a</a:t>
            </a:r>
            <a:r>
              <a:rPr lang="en-US" sz="2400" baseline="-25000" dirty="0"/>
              <a:t>n/2</a:t>
            </a:r>
            <a:r>
              <a:rPr lang="en-US" sz="2400" dirty="0"/>
              <a:t>), max(a</a:t>
            </a:r>
            <a:r>
              <a:rPr lang="en-US" sz="2400" baseline="-25000" dirty="0"/>
              <a:t>1</a:t>
            </a:r>
            <a:r>
              <a:rPr lang="en-US" sz="2400" dirty="0"/>
              <a:t>, a</a:t>
            </a:r>
            <a:r>
              <a:rPr lang="en-US" sz="2400" baseline="-25000" dirty="0"/>
              <a:t>n/2+1</a:t>
            </a:r>
            <a:r>
              <a:rPr lang="en-US" sz="2400" dirty="0"/>
              <a:t>),….., max(a</a:t>
            </a:r>
            <a:r>
              <a:rPr lang="en-US" sz="2400" baseline="-25000" dirty="0"/>
              <a:t>n/2-1</a:t>
            </a:r>
            <a:r>
              <a:rPr lang="en-US" sz="2400" dirty="0"/>
              <a:t>, a</a:t>
            </a:r>
            <a:r>
              <a:rPr lang="en-US" sz="2400" baseline="-25000" dirty="0"/>
              <a:t>n-1</a:t>
            </a:r>
            <a:r>
              <a:rPr lang="en-US" sz="2400" dirty="0"/>
              <a:t>}</a:t>
            </a:r>
          </a:p>
          <a:p>
            <a:pPr algn="just">
              <a:buNone/>
            </a:pPr>
            <a:endParaRPr lang="en-US" sz="2400" dirty="0"/>
          </a:p>
          <a:p>
            <a:pPr algn="just">
              <a:buNone/>
            </a:pPr>
            <a:endParaRPr lang="en-US" sz="2400"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130</a:t>
            </a:fld>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Parallel Sorting Algorithm……………</a:t>
            </a:r>
            <a:endParaRPr lang="en-US" dirty="0"/>
          </a:p>
        </p:txBody>
      </p:sp>
      <p:sp>
        <p:nvSpPr>
          <p:cNvPr id="3" name="Content Placeholder 2"/>
          <p:cNvSpPr>
            <a:spLocks noGrp="1"/>
          </p:cNvSpPr>
          <p:nvPr>
            <p:ph idx="1"/>
          </p:nvPr>
        </p:nvSpPr>
        <p:spPr/>
        <p:txBody>
          <a:bodyPr/>
          <a:lstStyle/>
          <a:p>
            <a:r>
              <a:rPr lang="en-US" dirty="0"/>
              <a:t>Algorithm</a:t>
            </a:r>
          </a:p>
          <a:p>
            <a:pPr lvl="1"/>
            <a:r>
              <a:rPr lang="en-US" dirty="0"/>
              <a:t>Input </a:t>
            </a:r>
            <a:r>
              <a:rPr lang="en-US" dirty="0">
                <a:sym typeface="Symbol"/>
              </a:rPr>
              <a:t> a </a:t>
            </a:r>
            <a:r>
              <a:rPr lang="en-US" dirty="0" err="1">
                <a:sym typeface="Symbol"/>
              </a:rPr>
              <a:t>bitonic</a:t>
            </a:r>
            <a:r>
              <a:rPr lang="en-US" dirty="0">
                <a:sym typeface="Symbol"/>
              </a:rPr>
              <a:t> sequence S</a:t>
            </a:r>
          </a:p>
          <a:p>
            <a:pPr lvl="1"/>
            <a:r>
              <a:rPr lang="en-US" dirty="0">
                <a:sym typeface="Symbol"/>
              </a:rPr>
              <a:t>If S is the length of 1 then STOP</a:t>
            </a:r>
          </a:p>
          <a:p>
            <a:pPr lvl="1"/>
            <a:r>
              <a:rPr lang="en-US" dirty="0">
                <a:sym typeface="Symbol"/>
              </a:rPr>
              <a:t>Else</a:t>
            </a:r>
          </a:p>
          <a:p>
            <a:pPr lvl="2"/>
            <a:r>
              <a:rPr lang="en-US" dirty="0">
                <a:sym typeface="Symbol"/>
              </a:rPr>
              <a:t>Form L(S) and R(S)</a:t>
            </a:r>
          </a:p>
          <a:p>
            <a:pPr lvl="2"/>
            <a:r>
              <a:rPr lang="en-US" dirty="0">
                <a:sym typeface="Symbol"/>
              </a:rPr>
              <a:t>Do in parallel</a:t>
            </a:r>
          </a:p>
          <a:p>
            <a:pPr lvl="3"/>
            <a:r>
              <a:rPr lang="en-US" dirty="0">
                <a:sym typeface="Symbol"/>
              </a:rPr>
              <a:t>L(S)  Recursive </a:t>
            </a:r>
            <a:r>
              <a:rPr lang="en-US" dirty="0" err="1">
                <a:sym typeface="Symbol"/>
              </a:rPr>
              <a:t>bitonic</a:t>
            </a:r>
            <a:r>
              <a:rPr lang="en-US" dirty="0">
                <a:sym typeface="Symbol"/>
              </a:rPr>
              <a:t> merge L(S)</a:t>
            </a:r>
          </a:p>
          <a:p>
            <a:pPr lvl="3"/>
            <a:r>
              <a:rPr lang="en-US" dirty="0">
                <a:sym typeface="Symbol"/>
              </a:rPr>
              <a:t>R(S)  Recursive </a:t>
            </a:r>
            <a:r>
              <a:rPr lang="en-US" dirty="0" err="1">
                <a:sym typeface="Symbol"/>
              </a:rPr>
              <a:t>bitonic</a:t>
            </a:r>
            <a:r>
              <a:rPr lang="en-US" dirty="0">
                <a:sym typeface="Symbol"/>
              </a:rPr>
              <a:t> merge R(S)</a:t>
            </a:r>
          </a:p>
          <a:p>
            <a:pPr lvl="3"/>
            <a:r>
              <a:rPr lang="en-US" dirty="0">
                <a:sym typeface="Symbol"/>
              </a:rPr>
              <a:t>Concatenate L(S) and R(S)</a:t>
            </a: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131</a:t>
            </a:fld>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Parallel Sorting Algorithm……………</a:t>
            </a:r>
            <a:endParaRPr lang="en-US" dirty="0"/>
          </a:p>
        </p:txBody>
      </p:sp>
      <p:sp>
        <p:nvSpPr>
          <p:cNvPr id="3" name="Content Placeholder 2"/>
          <p:cNvSpPr>
            <a:spLocks noGrp="1"/>
          </p:cNvSpPr>
          <p:nvPr>
            <p:ph idx="1"/>
          </p:nvPr>
        </p:nvSpPr>
        <p:spPr>
          <a:xfrm>
            <a:off x="838200" y="1600200"/>
            <a:ext cx="8229600" cy="4525963"/>
          </a:xfrm>
        </p:spPr>
        <p:txBody>
          <a:bodyPr>
            <a:normAutofit/>
          </a:bodyPr>
          <a:lstStyle/>
          <a:p>
            <a:r>
              <a:rPr lang="en-US" sz="2400" b="1" u="sng" dirty="0"/>
              <a:t>Illustration</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132</a:t>
            </a:fld>
            <a:endParaRPr lang="en-US" dirty="0"/>
          </a:p>
        </p:txBody>
      </p:sp>
      <p:sp>
        <p:nvSpPr>
          <p:cNvPr id="6" name="TextBox 5"/>
          <p:cNvSpPr txBox="1"/>
          <p:nvPr/>
        </p:nvSpPr>
        <p:spPr>
          <a:xfrm>
            <a:off x="3200400" y="1981200"/>
            <a:ext cx="1895071" cy="369332"/>
          </a:xfrm>
          <a:prstGeom prst="rect">
            <a:avLst/>
          </a:prstGeom>
          <a:noFill/>
        </p:spPr>
        <p:txBody>
          <a:bodyPr wrap="none" rtlCol="0">
            <a:spAutoFit/>
          </a:bodyPr>
          <a:lstStyle/>
          <a:p>
            <a:r>
              <a:rPr lang="en-US" b="1" dirty="0"/>
              <a:t>3, 5, 8, 9, 7, 4, 2, 1</a:t>
            </a:r>
          </a:p>
        </p:txBody>
      </p:sp>
      <p:cxnSp>
        <p:nvCxnSpPr>
          <p:cNvPr id="8" name="Straight Arrow Connector 7"/>
          <p:cNvCxnSpPr/>
          <p:nvPr/>
        </p:nvCxnSpPr>
        <p:spPr>
          <a:xfrm rot="10800000" flipV="1">
            <a:off x="2971800" y="2362200"/>
            <a:ext cx="990600" cy="533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114800" y="2362200"/>
            <a:ext cx="10668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209800" y="2895600"/>
            <a:ext cx="989373" cy="369332"/>
          </a:xfrm>
          <a:prstGeom prst="rect">
            <a:avLst/>
          </a:prstGeom>
          <a:noFill/>
        </p:spPr>
        <p:txBody>
          <a:bodyPr wrap="none" rtlCol="0">
            <a:spAutoFit/>
          </a:bodyPr>
          <a:lstStyle/>
          <a:p>
            <a:r>
              <a:rPr lang="en-US" b="1" dirty="0"/>
              <a:t>3, 4, 2, 1</a:t>
            </a:r>
          </a:p>
        </p:txBody>
      </p:sp>
      <p:sp>
        <p:nvSpPr>
          <p:cNvPr id="14" name="TextBox 13"/>
          <p:cNvSpPr txBox="1"/>
          <p:nvPr/>
        </p:nvSpPr>
        <p:spPr>
          <a:xfrm>
            <a:off x="4724400" y="2971800"/>
            <a:ext cx="989373" cy="369332"/>
          </a:xfrm>
          <a:prstGeom prst="rect">
            <a:avLst/>
          </a:prstGeom>
          <a:noFill/>
        </p:spPr>
        <p:txBody>
          <a:bodyPr wrap="none" rtlCol="0">
            <a:spAutoFit/>
          </a:bodyPr>
          <a:lstStyle/>
          <a:p>
            <a:r>
              <a:rPr lang="en-US" b="1" dirty="0"/>
              <a:t>7, 5, 8, 9</a:t>
            </a:r>
          </a:p>
        </p:txBody>
      </p:sp>
      <p:cxnSp>
        <p:nvCxnSpPr>
          <p:cNvPr id="15" name="Straight Arrow Connector 14"/>
          <p:cNvCxnSpPr/>
          <p:nvPr/>
        </p:nvCxnSpPr>
        <p:spPr>
          <a:xfrm rot="10800000" flipV="1">
            <a:off x="1600200" y="3200400"/>
            <a:ext cx="990600" cy="533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590800" y="3200400"/>
            <a:ext cx="990600" cy="533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66800" y="3810000"/>
            <a:ext cx="530915" cy="369332"/>
          </a:xfrm>
          <a:prstGeom prst="rect">
            <a:avLst/>
          </a:prstGeom>
          <a:noFill/>
        </p:spPr>
        <p:txBody>
          <a:bodyPr wrap="none" rtlCol="0">
            <a:spAutoFit/>
          </a:bodyPr>
          <a:lstStyle/>
          <a:p>
            <a:r>
              <a:rPr lang="en-US" b="1" dirty="0"/>
              <a:t>2, 1</a:t>
            </a:r>
          </a:p>
        </p:txBody>
      </p:sp>
      <p:sp>
        <p:nvSpPr>
          <p:cNvPr id="19" name="TextBox 18"/>
          <p:cNvSpPr txBox="1"/>
          <p:nvPr/>
        </p:nvSpPr>
        <p:spPr>
          <a:xfrm>
            <a:off x="3279085" y="3733800"/>
            <a:ext cx="530915" cy="369332"/>
          </a:xfrm>
          <a:prstGeom prst="rect">
            <a:avLst/>
          </a:prstGeom>
          <a:noFill/>
        </p:spPr>
        <p:txBody>
          <a:bodyPr wrap="none" rtlCol="0">
            <a:spAutoFit/>
          </a:bodyPr>
          <a:lstStyle/>
          <a:p>
            <a:r>
              <a:rPr lang="en-US" b="1" dirty="0"/>
              <a:t>3, 4</a:t>
            </a:r>
          </a:p>
        </p:txBody>
      </p:sp>
      <p:cxnSp>
        <p:nvCxnSpPr>
          <p:cNvPr id="20" name="Straight Arrow Connector 19"/>
          <p:cNvCxnSpPr/>
          <p:nvPr/>
        </p:nvCxnSpPr>
        <p:spPr>
          <a:xfrm rot="10800000" flipV="1">
            <a:off x="4267200" y="3276600"/>
            <a:ext cx="990600" cy="533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257800" y="3276600"/>
            <a:ext cx="10668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191000" y="3810000"/>
            <a:ext cx="530915" cy="369332"/>
          </a:xfrm>
          <a:prstGeom prst="rect">
            <a:avLst/>
          </a:prstGeom>
          <a:noFill/>
        </p:spPr>
        <p:txBody>
          <a:bodyPr wrap="none" rtlCol="0">
            <a:spAutoFit/>
          </a:bodyPr>
          <a:lstStyle/>
          <a:p>
            <a:r>
              <a:rPr lang="en-US" b="1" dirty="0"/>
              <a:t>7, 5</a:t>
            </a:r>
          </a:p>
        </p:txBody>
      </p:sp>
      <p:sp>
        <p:nvSpPr>
          <p:cNvPr id="24" name="TextBox 23"/>
          <p:cNvSpPr txBox="1"/>
          <p:nvPr/>
        </p:nvSpPr>
        <p:spPr>
          <a:xfrm>
            <a:off x="6019800" y="3810000"/>
            <a:ext cx="530915" cy="369332"/>
          </a:xfrm>
          <a:prstGeom prst="rect">
            <a:avLst/>
          </a:prstGeom>
          <a:noFill/>
        </p:spPr>
        <p:txBody>
          <a:bodyPr wrap="none" rtlCol="0">
            <a:spAutoFit/>
          </a:bodyPr>
          <a:lstStyle/>
          <a:p>
            <a:r>
              <a:rPr lang="en-US" b="1" dirty="0"/>
              <a:t>8, 9</a:t>
            </a:r>
          </a:p>
        </p:txBody>
      </p:sp>
      <p:cxnSp>
        <p:nvCxnSpPr>
          <p:cNvPr id="25" name="Straight Arrow Connector 24"/>
          <p:cNvCxnSpPr/>
          <p:nvPr/>
        </p:nvCxnSpPr>
        <p:spPr>
          <a:xfrm rot="10800000" flipV="1">
            <a:off x="304800" y="4114800"/>
            <a:ext cx="990600" cy="533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0800000" flipV="1">
            <a:off x="2590800" y="4114800"/>
            <a:ext cx="990600" cy="533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a:off x="4114800" y="4343400"/>
            <a:ext cx="609600" cy="152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a:off x="5791200" y="4267200"/>
            <a:ext cx="609600" cy="304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295400" y="4114800"/>
            <a:ext cx="990600" cy="533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248400" y="4114800"/>
            <a:ext cx="9906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572000" y="4114800"/>
            <a:ext cx="990600" cy="533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16200000" flipH="1">
            <a:off x="3505200" y="4114800"/>
            <a:ext cx="60960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28600" y="4724400"/>
            <a:ext cx="301686" cy="369332"/>
          </a:xfrm>
          <a:prstGeom prst="rect">
            <a:avLst/>
          </a:prstGeom>
          <a:noFill/>
        </p:spPr>
        <p:txBody>
          <a:bodyPr wrap="none" rtlCol="0">
            <a:spAutoFit/>
          </a:bodyPr>
          <a:lstStyle/>
          <a:p>
            <a:r>
              <a:rPr lang="en-US" b="1" dirty="0"/>
              <a:t>1</a:t>
            </a:r>
          </a:p>
        </p:txBody>
      </p:sp>
      <p:sp>
        <p:nvSpPr>
          <p:cNvPr id="40" name="TextBox 39"/>
          <p:cNvSpPr txBox="1"/>
          <p:nvPr/>
        </p:nvSpPr>
        <p:spPr>
          <a:xfrm>
            <a:off x="1828800" y="4648200"/>
            <a:ext cx="301686" cy="369332"/>
          </a:xfrm>
          <a:prstGeom prst="rect">
            <a:avLst/>
          </a:prstGeom>
          <a:noFill/>
        </p:spPr>
        <p:txBody>
          <a:bodyPr wrap="none" rtlCol="0">
            <a:spAutoFit/>
          </a:bodyPr>
          <a:lstStyle/>
          <a:p>
            <a:r>
              <a:rPr lang="en-US" b="1" dirty="0"/>
              <a:t>2</a:t>
            </a:r>
          </a:p>
        </p:txBody>
      </p:sp>
      <p:sp>
        <p:nvSpPr>
          <p:cNvPr id="41" name="TextBox 40"/>
          <p:cNvSpPr txBox="1"/>
          <p:nvPr/>
        </p:nvSpPr>
        <p:spPr>
          <a:xfrm>
            <a:off x="2590800" y="4648200"/>
            <a:ext cx="301686" cy="369332"/>
          </a:xfrm>
          <a:prstGeom prst="rect">
            <a:avLst/>
          </a:prstGeom>
          <a:noFill/>
        </p:spPr>
        <p:txBody>
          <a:bodyPr wrap="none" rtlCol="0">
            <a:spAutoFit/>
          </a:bodyPr>
          <a:lstStyle/>
          <a:p>
            <a:r>
              <a:rPr lang="en-US" b="1" dirty="0"/>
              <a:t>3</a:t>
            </a:r>
          </a:p>
        </p:txBody>
      </p:sp>
      <p:sp>
        <p:nvSpPr>
          <p:cNvPr id="42" name="TextBox 41"/>
          <p:cNvSpPr txBox="1"/>
          <p:nvPr/>
        </p:nvSpPr>
        <p:spPr>
          <a:xfrm>
            <a:off x="4041714" y="4724400"/>
            <a:ext cx="301686" cy="369332"/>
          </a:xfrm>
          <a:prstGeom prst="rect">
            <a:avLst/>
          </a:prstGeom>
          <a:noFill/>
        </p:spPr>
        <p:txBody>
          <a:bodyPr wrap="none" rtlCol="0">
            <a:spAutoFit/>
          </a:bodyPr>
          <a:lstStyle/>
          <a:p>
            <a:r>
              <a:rPr lang="en-US" b="1" dirty="0"/>
              <a:t>4</a:t>
            </a:r>
          </a:p>
        </p:txBody>
      </p:sp>
      <p:sp>
        <p:nvSpPr>
          <p:cNvPr id="43" name="TextBox 42"/>
          <p:cNvSpPr txBox="1"/>
          <p:nvPr/>
        </p:nvSpPr>
        <p:spPr>
          <a:xfrm>
            <a:off x="4343400" y="4648200"/>
            <a:ext cx="301686" cy="369332"/>
          </a:xfrm>
          <a:prstGeom prst="rect">
            <a:avLst/>
          </a:prstGeom>
          <a:noFill/>
        </p:spPr>
        <p:txBody>
          <a:bodyPr wrap="none" rtlCol="0">
            <a:spAutoFit/>
          </a:bodyPr>
          <a:lstStyle/>
          <a:p>
            <a:r>
              <a:rPr lang="en-US" b="1" dirty="0"/>
              <a:t>5</a:t>
            </a:r>
          </a:p>
        </p:txBody>
      </p:sp>
      <p:sp>
        <p:nvSpPr>
          <p:cNvPr id="44" name="TextBox 43"/>
          <p:cNvSpPr txBox="1"/>
          <p:nvPr/>
        </p:nvSpPr>
        <p:spPr>
          <a:xfrm>
            <a:off x="5257800" y="4724400"/>
            <a:ext cx="301686" cy="369332"/>
          </a:xfrm>
          <a:prstGeom prst="rect">
            <a:avLst/>
          </a:prstGeom>
          <a:noFill/>
        </p:spPr>
        <p:txBody>
          <a:bodyPr wrap="none" rtlCol="0">
            <a:spAutoFit/>
          </a:bodyPr>
          <a:lstStyle/>
          <a:p>
            <a:r>
              <a:rPr lang="en-US" b="1" dirty="0"/>
              <a:t>7</a:t>
            </a:r>
          </a:p>
        </p:txBody>
      </p:sp>
      <p:sp>
        <p:nvSpPr>
          <p:cNvPr id="45" name="TextBox 44"/>
          <p:cNvSpPr txBox="1"/>
          <p:nvPr/>
        </p:nvSpPr>
        <p:spPr>
          <a:xfrm>
            <a:off x="5867400" y="4724400"/>
            <a:ext cx="301686" cy="369332"/>
          </a:xfrm>
          <a:prstGeom prst="rect">
            <a:avLst/>
          </a:prstGeom>
          <a:noFill/>
        </p:spPr>
        <p:txBody>
          <a:bodyPr wrap="none" rtlCol="0">
            <a:spAutoFit/>
          </a:bodyPr>
          <a:lstStyle/>
          <a:p>
            <a:r>
              <a:rPr lang="en-US" b="1" dirty="0"/>
              <a:t>8</a:t>
            </a:r>
          </a:p>
        </p:txBody>
      </p:sp>
      <p:sp>
        <p:nvSpPr>
          <p:cNvPr id="46" name="TextBox 45"/>
          <p:cNvSpPr txBox="1"/>
          <p:nvPr/>
        </p:nvSpPr>
        <p:spPr>
          <a:xfrm>
            <a:off x="7239000" y="4659868"/>
            <a:ext cx="301686" cy="369332"/>
          </a:xfrm>
          <a:prstGeom prst="rect">
            <a:avLst/>
          </a:prstGeom>
          <a:noFill/>
        </p:spPr>
        <p:txBody>
          <a:bodyPr wrap="none" rtlCol="0">
            <a:spAutoFit/>
          </a:bodyPr>
          <a:lstStyle/>
          <a:p>
            <a:r>
              <a:rPr lang="en-US" b="1" dirty="0"/>
              <a:t>9</a:t>
            </a:r>
          </a:p>
        </p:txBody>
      </p:sp>
      <p:sp>
        <p:nvSpPr>
          <p:cNvPr id="47" name="TextBox 46"/>
          <p:cNvSpPr txBox="1"/>
          <p:nvPr/>
        </p:nvSpPr>
        <p:spPr>
          <a:xfrm>
            <a:off x="6705600" y="3962400"/>
            <a:ext cx="567784" cy="369332"/>
          </a:xfrm>
          <a:prstGeom prst="rect">
            <a:avLst/>
          </a:prstGeom>
          <a:noFill/>
        </p:spPr>
        <p:txBody>
          <a:bodyPr wrap="none" rtlCol="0">
            <a:spAutoFit/>
          </a:bodyPr>
          <a:lstStyle/>
          <a:p>
            <a:r>
              <a:rPr lang="en-US" b="1" dirty="0">
                <a:solidFill>
                  <a:srgbClr val="FF0000"/>
                </a:solidFill>
              </a:rPr>
              <a:t>R(S)</a:t>
            </a:r>
          </a:p>
        </p:txBody>
      </p:sp>
      <p:sp>
        <p:nvSpPr>
          <p:cNvPr id="48" name="TextBox 47"/>
          <p:cNvSpPr txBox="1"/>
          <p:nvPr/>
        </p:nvSpPr>
        <p:spPr>
          <a:xfrm>
            <a:off x="4876800" y="2209800"/>
            <a:ext cx="567784" cy="369332"/>
          </a:xfrm>
          <a:prstGeom prst="rect">
            <a:avLst/>
          </a:prstGeom>
          <a:noFill/>
        </p:spPr>
        <p:txBody>
          <a:bodyPr wrap="none" rtlCol="0">
            <a:spAutoFit/>
          </a:bodyPr>
          <a:lstStyle/>
          <a:p>
            <a:r>
              <a:rPr lang="en-US" b="1" dirty="0">
                <a:solidFill>
                  <a:srgbClr val="FF0000"/>
                </a:solidFill>
              </a:rPr>
              <a:t>R(S)</a:t>
            </a:r>
          </a:p>
        </p:txBody>
      </p:sp>
      <p:sp>
        <p:nvSpPr>
          <p:cNvPr id="49" name="TextBox 48"/>
          <p:cNvSpPr txBox="1"/>
          <p:nvPr/>
        </p:nvSpPr>
        <p:spPr>
          <a:xfrm>
            <a:off x="1676400" y="3048000"/>
            <a:ext cx="535724" cy="369332"/>
          </a:xfrm>
          <a:prstGeom prst="rect">
            <a:avLst/>
          </a:prstGeom>
          <a:noFill/>
        </p:spPr>
        <p:txBody>
          <a:bodyPr wrap="none" rtlCol="0">
            <a:spAutoFit/>
          </a:bodyPr>
          <a:lstStyle/>
          <a:p>
            <a:r>
              <a:rPr lang="en-US" b="1" dirty="0">
                <a:solidFill>
                  <a:srgbClr val="FF0000"/>
                </a:solidFill>
              </a:rPr>
              <a:t>L(S)</a:t>
            </a:r>
          </a:p>
        </p:txBody>
      </p:sp>
      <p:sp>
        <p:nvSpPr>
          <p:cNvPr id="50" name="TextBox 49"/>
          <p:cNvSpPr txBox="1"/>
          <p:nvPr/>
        </p:nvSpPr>
        <p:spPr>
          <a:xfrm>
            <a:off x="3124200" y="3124200"/>
            <a:ext cx="567784" cy="369332"/>
          </a:xfrm>
          <a:prstGeom prst="rect">
            <a:avLst/>
          </a:prstGeom>
          <a:noFill/>
        </p:spPr>
        <p:txBody>
          <a:bodyPr wrap="none" rtlCol="0">
            <a:spAutoFit/>
          </a:bodyPr>
          <a:lstStyle/>
          <a:p>
            <a:r>
              <a:rPr lang="en-US" b="1" dirty="0">
                <a:solidFill>
                  <a:srgbClr val="FF0000"/>
                </a:solidFill>
              </a:rPr>
              <a:t>R(S)</a:t>
            </a:r>
          </a:p>
        </p:txBody>
      </p:sp>
      <p:sp>
        <p:nvSpPr>
          <p:cNvPr id="51" name="TextBox 50"/>
          <p:cNvSpPr txBox="1"/>
          <p:nvPr/>
        </p:nvSpPr>
        <p:spPr>
          <a:xfrm>
            <a:off x="304800" y="4038600"/>
            <a:ext cx="535724" cy="369332"/>
          </a:xfrm>
          <a:prstGeom prst="rect">
            <a:avLst/>
          </a:prstGeom>
          <a:noFill/>
        </p:spPr>
        <p:txBody>
          <a:bodyPr wrap="none" rtlCol="0">
            <a:spAutoFit/>
          </a:bodyPr>
          <a:lstStyle/>
          <a:p>
            <a:r>
              <a:rPr lang="en-US" b="1" dirty="0">
                <a:solidFill>
                  <a:srgbClr val="FF0000"/>
                </a:solidFill>
              </a:rPr>
              <a:t>L(S)</a:t>
            </a:r>
          </a:p>
        </p:txBody>
      </p:sp>
      <p:sp>
        <p:nvSpPr>
          <p:cNvPr id="52" name="TextBox 51"/>
          <p:cNvSpPr txBox="1"/>
          <p:nvPr/>
        </p:nvSpPr>
        <p:spPr>
          <a:xfrm>
            <a:off x="1752600" y="4038600"/>
            <a:ext cx="567784" cy="369332"/>
          </a:xfrm>
          <a:prstGeom prst="rect">
            <a:avLst/>
          </a:prstGeom>
          <a:noFill/>
        </p:spPr>
        <p:txBody>
          <a:bodyPr wrap="none" rtlCol="0">
            <a:spAutoFit/>
          </a:bodyPr>
          <a:lstStyle/>
          <a:p>
            <a:r>
              <a:rPr lang="en-US" b="1" dirty="0">
                <a:solidFill>
                  <a:srgbClr val="FF0000"/>
                </a:solidFill>
              </a:rPr>
              <a:t>R(S)</a:t>
            </a:r>
          </a:p>
        </p:txBody>
      </p:sp>
      <p:sp>
        <p:nvSpPr>
          <p:cNvPr id="53" name="TextBox 52"/>
          <p:cNvSpPr txBox="1"/>
          <p:nvPr/>
        </p:nvSpPr>
        <p:spPr>
          <a:xfrm>
            <a:off x="2667000" y="3962400"/>
            <a:ext cx="535724" cy="369332"/>
          </a:xfrm>
          <a:prstGeom prst="rect">
            <a:avLst/>
          </a:prstGeom>
          <a:noFill/>
        </p:spPr>
        <p:txBody>
          <a:bodyPr wrap="none" rtlCol="0">
            <a:spAutoFit/>
          </a:bodyPr>
          <a:lstStyle/>
          <a:p>
            <a:r>
              <a:rPr lang="en-US" b="1" dirty="0">
                <a:solidFill>
                  <a:srgbClr val="FF0000"/>
                </a:solidFill>
              </a:rPr>
              <a:t>L(S)</a:t>
            </a:r>
          </a:p>
        </p:txBody>
      </p:sp>
      <p:sp>
        <p:nvSpPr>
          <p:cNvPr id="54" name="TextBox 53"/>
          <p:cNvSpPr txBox="1"/>
          <p:nvPr/>
        </p:nvSpPr>
        <p:spPr>
          <a:xfrm>
            <a:off x="3851816" y="4038600"/>
            <a:ext cx="567784" cy="369332"/>
          </a:xfrm>
          <a:prstGeom prst="rect">
            <a:avLst/>
          </a:prstGeom>
          <a:noFill/>
        </p:spPr>
        <p:txBody>
          <a:bodyPr wrap="none" rtlCol="0">
            <a:spAutoFit/>
          </a:bodyPr>
          <a:lstStyle/>
          <a:p>
            <a:r>
              <a:rPr lang="en-US" b="1" dirty="0">
                <a:solidFill>
                  <a:srgbClr val="FF0000"/>
                </a:solidFill>
              </a:rPr>
              <a:t>R(S)</a:t>
            </a:r>
          </a:p>
        </p:txBody>
      </p:sp>
      <p:sp>
        <p:nvSpPr>
          <p:cNvPr id="55" name="TextBox 54"/>
          <p:cNvSpPr txBox="1"/>
          <p:nvPr/>
        </p:nvSpPr>
        <p:spPr>
          <a:xfrm>
            <a:off x="4191000" y="3200400"/>
            <a:ext cx="535724" cy="369332"/>
          </a:xfrm>
          <a:prstGeom prst="rect">
            <a:avLst/>
          </a:prstGeom>
          <a:noFill/>
        </p:spPr>
        <p:txBody>
          <a:bodyPr wrap="none" rtlCol="0">
            <a:spAutoFit/>
          </a:bodyPr>
          <a:lstStyle/>
          <a:p>
            <a:r>
              <a:rPr lang="en-US" b="1" dirty="0">
                <a:solidFill>
                  <a:srgbClr val="FF0000"/>
                </a:solidFill>
              </a:rPr>
              <a:t>L(S)</a:t>
            </a:r>
          </a:p>
        </p:txBody>
      </p:sp>
      <p:sp>
        <p:nvSpPr>
          <p:cNvPr id="56" name="TextBox 55"/>
          <p:cNvSpPr txBox="1"/>
          <p:nvPr/>
        </p:nvSpPr>
        <p:spPr>
          <a:xfrm>
            <a:off x="5791200" y="3124200"/>
            <a:ext cx="567784" cy="369332"/>
          </a:xfrm>
          <a:prstGeom prst="rect">
            <a:avLst/>
          </a:prstGeom>
          <a:noFill/>
        </p:spPr>
        <p:txBody>
          <a:bodyPr wrap="none" rtlCol="0">
            <a:spAutoFit/>
          </a:bodyPr>
          <a:lstStyle/>
          <a:p>
            <a:r>
              <a:rPr lang="en-US" b="1" dirty="0">
                <a:solidFill>
                  <a:srgbClr val="FF0000"/>
                </a:solidFill>
              </a:rPr>
              <a:t>R(S)</a:t>
            </a:r>
          </a:p>
        </p:txBody>
      </p:sp>
      <p:sp>
        <p:nvSpPr>
          <p:cNvPr id="57" name="TextBox 56"/>
          <p:cNvSpPr txBox="1"/>
          <p:nvPr/>
        </p:nvSpPr>
        <p:spPr>
          <a:xfrm>
            <a:off x="4267200" y="4267200"/>
            <a:ext cx="535724" cy="369332"/>
          </a:xfrm>
          <a:prstGeom prst="rect">
            <a:avLst/>
          </a:prstGeom>
          <a:noFill/>
        </p:spPr>
        <p:txBody>
          <a:bodyPr wrap="none" rtlCol="0">
            <a:spAutoFit/>
          </a:bodyPr>
          <a:lstStyle/>
          <a:p>
            <a:r>
              <a:rPr lang="en-US" b="1" dirty="0">
                <a:solidFill>
                  <a:srgbClr val="FF0000"/>
                </a:solidFill>
              </a:rPr>
              <a:t>L(S)</a:t>
            </a:r>
          </a:p>
        </p:txBody>
      </p:sp>
      <p:sp>
        <p:nvSpPr>
          <p:cNvPr id="58" name="TextBox 57"/>
          <p:cNvSpPr txBox="1"/>
          <p:nvPr/>
        </p:nvSpPr>
        <p:spPr>
          <a:xfrm>
            <a:off x="5715000" y="4114800"/>
            <a:ext cx="535724" cy="369332"/>
          </a:xfrm>
          <a:prstGeom prst="rect">
            <a:avLst/>
          </a:prstGeom>
          <a:noFill/>
        </p:spPr>
        <p:txBody>
          <a:bodyPr wrap="none" rtlCol="0">
            <a:spAutoFit/>
          </a:bodyPr>
          <a:lstStyle/>
          <a:p>
            <a:r>
              <a:rPr lang="en-US" b="1" dirty="0">
                <a:solidFill>
                  <a:srgbClr val="FF0000"/>
                </a:solidFill>
              </a:rPr>
              <a:t>L(S)</a:t>
            </a:r>
          </a:p>
        </p:txBody>
      </p:sp>
      <p:sp>
        <p:nvSpPr>
          <p:cNvPr id="59" name="TextBox 58"/>
          <p:cNvSpPr txBox="1"/>
          <p:nvPr/>
        </p:nvSpPr>
        <p:spPr>
          <a:xfrm>
            <a:off x="4876800" y="4038600"/>
            <a:ext cx="567784" cy="369332"/>
          </a:xfrm>
          <a:prstGeom prst="rect">
            <a:avLst/>
          </a:prstGeom>
          <a:noFill/>
        </p:spPr>
        <p:txBody>
          <a:bodyPr wrap="none" rtlCol="0">
            <a:spAutoFit/>
          </a:bodyPr>
          <a:lstStyle/>
          <a:p>
            <a:r>
              <a:rPr lang="en-US" b="1" dirty="0">
                <a:solidFill>
                  <a:srgbClr val="FF0000"/>
                </a:solidFill>
              </a:rPr>
              <a:t>R(S)</a:t>
            </a:r>
          </a:p>
        </p:txBody>
      </p:sp>
      <p:sp>
        <p:nvSpPr>
          <p:cNvPr id="60" name="TextBox 59"/>
          <p:cNvSpPr txBox="1"/>
          <p:nvPr/>
        </p:nvSpPr>
        <p:spPr>
          <a:xfrm>
            <a:off x="2895600" y="2438400"/>
            <a:ext cx="535724" cy="369332"/>
          </a:xfrm>
          <a:prstGeom prst="rect">
            <a:avLst/>
          </a:prstGeom>
          <a:noFill/>
        </p:spPr>
        <p:txBody>
          <a:bodyPr wrap="none" rtlCol="0">
            <a:spAutoFit/>
          </a:bodyPr>
          <a:lstStyle/>
          <a:p>
            <a:r>
              <a:rPr lang="en-US" b="1" dirty="0">
                <a:solidFill>
                  <a:srgbClr val="FF0000"/>
                </a:solidFill>
              </a:rPr>
              <a:t>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linds(horizontal)">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blinds(horizontal)">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blinds(horizontal)">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linds(horizontal)">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blinds(horizontal)">
                                      <p:cBhvr>
                                        <p:cTn id="57" dur="500"/>
                                        <p:tgtEl>
                                          <p:spTgt spid="5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blinds(horizontal)">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blinds(horizontal)">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blinds(horizontal)">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blinds(horizontal)">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blinds(horizontal)">
                                      <p:cBhvr>
                                        <p:cTn id="87" dur="500"/>
                                        <p:tgtEl>
                                          <p:spTgt spid="56"/>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blinds(horizontal)">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blinds(horizontal)">
                                      <p:cBhvr>
                                        <p:cTn id="97" dur="500"/>
                                        <p:tgtEl>
                                          <p:spTgt spid="25"/>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blinds(horizontal)">
                                      <p:cBhvr>
                                        <p:cTn id="102" dur="500"/>
                                        <p:tgtEl>
                                          <p:spTgt spid="51"/>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blinds(horizontal)">
                                      <p:cBhvr>
                                        <p:cTn id="107" dur="500"/>
                                        <p:tgtEl>
                                          <p:spTgt spid="39"/>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nodeType="click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blinds(horizontal)">
                                      <p:cBhvr>
                                        <p:cTn id="112" dur="500"/>
                                        <p:tgtEl>
                                          <p:spTgt spid="30"/>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52"/>
                                        </p:tgtEl>
                                        <p:attrNameLst>
                                          <p:attrName>style.visibility</p:attrName>
                                        </p:attrNameLst>
                                      </p:cBhvr>
                                      <p:to>
                                        <p:strVal val="visible"/>
                                      </p:to>
                                    </p:set>
                                    <p:animEffect transition="in" filter="blinds(horizontal)">
                                      <p:cBhvr>
                                        <p:cTn id="117" dur="500"/>
                                        <p:tgtEl>
                                          <p:spTgt spid="52"/>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blinds(horizontal)">
                                      <p:cBhvr>
                                        <p:cTn id="122" dur="500"/>
                                        <p:tgtEl>
                                          <p:spTgt spid="40"/>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nodeType="click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blinds(horizontal)">
                                      <p:cBhvr>
                                        <p:cTn id="127" dur="500"/>
                                        <p:tgtEl>
                                          <p:spTgt spid="26"/>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53"/>
                                        </p:tgtEl>
                                        <p:attrNameLst>
                                          <p:attrName>style.visibility</p:attrName>
                                        </p:attrNameLst>
                                      </p:cBhvr>
                                      <p:to>
                                        <p:strVal val="visible"/>
                                      </p:to>
                                    </p:set>
                                    <p:animEffect transition="in" filter="blinds(horizontal)">
                                      <p:cBhvr>
                                        <p:cTn id="132" dur="500"/>
                                        <p:tgtEl>
                                          <p:spTgt spid="53"/>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grpId="0" nodeType="clickEffect">
                                  <p:stCondLst>
                                    <p:cond delay="0"/>
                                  </p:stCondLst>
                                  <p:childTnLst>
                                    <p:set>
                                      <p:cBhvr>
                                        <p:cTn id="136" dur="1" fill="hold">
                                          <p:stCondLst>
                                            <p:cond delay="0"/>
                                          </p:stCondLst>
                                        </p:cTn>
                                        <p:tgtEl>
                                          <p:spTgt spid="41"/>
                                        </p:tgtEl>
                                        <p:attrNameLst>
                                          <p:attrName>style.visibility</p:attrName>
                                        </p:attrNameLst>
                                      </p:cBhvr>
                                      <p:to>
                                        <p:strVal val="visible"/>
                                      </p:to>
                                    </p:set>
                                    <p:animEffect transition="in" filter="blinds(horizontal)">
                                      <p:cBhvr>
                                        <p:cTn id="137" dur="500"/>
                                        <p:tgtEl>
                                          <p:spTgt spid="41"/>
                                        </p:tgtEl>
                                      </p:cBhvr>
                                    </p:animEffect>
                                  </p:childTnLst>
                                </p:cTn>
                              </p:par>
                            </p:childTnLst>
                          </p:cTn>
                        </p:par>
                      </p:childTnLst>
                    </p:cTn>
                  </p:par>
                  <p:par>
                    <p:cTn id="138" fill="hold">
                      <p:stCondLst>
                        <p:cond delay="indefinite"/>
                      </p:stCondLst>
                      <p:childTnLst>
                        <p:par>
                          <p:cTn id="139" fill="hold">
                            <p:stCondLst>
                              <p:cond delay="0"/>
                            </p:stCondLst>
                            <p:childTnLst>
                              <p:par>
                                <p:cTn id="140" presetID="3" presetClass="entr" presetSubtype="10" fill="hold" nodeType="clickEffect">
                                  <p:stCondLst>
                                    <p:cond delay="0"/>
                                  </p:stCondLst>
                                  <p:childTnLst>
                                    <p:set>
                                      <p:cBhvr>
                                        <p:cTn id="141" dur="1" fill="hold">
                                          <p:stCondLst>
                                            <p:cond delay="0"/>
                                          </p:stCondLst>
                                        </p:cTn>
                                        <p:tgtEl>
                                          <p:spTgt spid="36"/>
                                        </p:tgtEl>
                                        <p:attrNameLst>
                                          <p:attrName>style.visibility</p:attrName>
                                        </p:attrNameLst>
                                      </p:cBhvr>
                                      <p:to>
                                        <p:strVal val="visible"/>
                                      </p:to>
                                    </p:set>
                                    <p:animEffect transition="in" filter="blinds(horizontal)">
                                      <p:cBhvr>
                                        <p:cTn id="142" dur="500"/>
                                        <p:tgtEl>
                                          <p:spTgt spid="36"/>
                                        </p:tgtEl>
                                      </p:cBhvr>
                                    </p:animEffect>
                                  </p:childTnLst>
                                </p:cTn>
                              </p:par>
                            </p:childTnLst>
                          </p:cTn>
                        </p:par>
                      </p:childTnLst>
                    </p:cTn>
                  </p:par>
                  <p:par>
                    <p:cTn id="143" fill="hold">
                      <p:stCondLst>
                        <p:cond delay="indefinite"/>
                      </p:stCondLst>
                      <p:childTnLst>
                        <p:par>
                          <p:cTn id="144" fill="hold">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54"/>
                                        </p:tgtEl>
                                        <p:attrNameLst>
                                          <p:attrName>style.visibility</p:attrName>
                                        </p:attrNameLst>
                                      </p:cBhvr>
                                      <p:to>
                                        <p:strVal val="visible"/>
                                      </p:to>
                                    </p:set>
                                    <p:animEffect transition="in" filter="blinds(horizontal)">
                                      <p:cBhvr>
                                        <p:cTn id="147" dur="500"/>
                                        <p:tgtEl>
                                          <p:spTgt spid="54"/>
                                        </p:tgtEl>
                                      </p:cBhvr>
                                    </p:animEffect>
                                  </p:childTnLst>
                                </p:cTn>
                              </p:par>
                            </p:childTnLst>
                          </p:cTn>
                        </p:par>
                      </p:childTnLst>
                    </p:cTn>
                  </p:par>
                  <p:par>
                    <p:cTn id="148" fill="hold">
                      <p:stCondLst>
                        <p:cond delay="indefinite"/>
                      </p:stCondLst>
                      <p:childTnLst>
                        <p:par>
                          <p:cTn id="149" fill="hold">
                            <p:stCondLst>
                              <p:cond delay="0"/>
                            </p:stCondLst>
                            <p:childTnLst>
                              <p:par>
                                <p:cTn id="150" presetID="3" presetClass="entr" presetSubtype="10" fill="hold" grpId="0" nodeType="clickEffect">
                                  <p:stCondLst>
                                    <p:cond delay="0"/>
                                  </p:stCondLst>
                                  <p:childTnLst>
                                    <p:set>
                                      <p:cBhvr>
                                        <p:cTn id="151" dur="1" fill="hold">
                                          <p:stCondLst>
                                            <p:cond delay="0"/>
                                          </p:stCondLst>
                                        </p:cTn>
                                        <p:tgtEl>
                                          <p:spTgt spid="42"/>
                                        </p:tgtEl>
                                        <p:attrNameLst>
                                          <p:attrName>style.visibility</p:attrName>
                                        </p:attrNameLst>
                                      </p:cBhvr>
                                      <p:to>
                                        <p:strVal val="visible"/>
                                      </p:to>
                                    </p:set>
                                    <p:animEffect transition="in" filter="blinds(horizontal)">
                                      <p:cBhvr>
                                        <p:cTn id="152" dur="500"/>
                                        <p:tgtEl>
                                          <p:spTgt spid="42"/>
                                        </p:tgtEl>
                                      </p:cBhvr>
                                    </p:animEffect>
                                  </p:childTnLst>
                                </p:cTn>
                              </p:par>
                            </p:childTnLst>
                          </p:cTn>
                        </p:par>
                      </p:childTnLst>
                    </p:cTn>
                  </p:par>
                  <p:par>
                    <p:cTn id="153" fill="hold">
                      <p:stCondLst>
                        <p:cond delay="indefinite"/>
                      </p:stCondLst>
                      <p:childTnLst>
                        <p:par>
                          <p:cTn id="154" fill="hold">
                            <p:stCondLst>
                              <p:cond delay="0"/>
                            </p:stCondLst>
                            <p:childTnLst>
                              <p:par>
                                <p:cTn id="155" presetID="3" presetClass="entr" presetSubtype="10" fill="hold" nodeType="clickEffect">
                                  <p:stCondLst>
                                    <p:cond delay="0"/>
                                  </p:stCondLst>
                                  <p:childTnLst>
                                    <p:set>
                                      <p:cBhvr>
                                        <p:cTn id="156" dur="1" fill="hold">
                                          <p:stCondLst>
                                            <p:cond delay="0"/>
                                          </p:stCondLst>
                                        </p:cTn>
                                        <p:tgtEl>
                                          <p:spTgt spid="27"/>
                                        </p:tgtEl>
                                        <p:attrNameLst>
                                          <p:attrName>style.visibility</p:attrName>
                                        </p:attrNameLst>
                                      </p:cBhvr>
                                      <p:to>
                                        <p:strVal val="visible"/>
                                      </p:to>
                                    </p:set>
                                    <p:animEffect transition="in" filter="blinds(horizontal)">
                                      <p:cBhvr>
                                        <p:cTn id="157" dur="500"/>
                                        <p:tgtEl>
                                          <p:spTgt spid="27"/>
                                        </p:tgtEl>
                                      </p:cBhvr>
                                    </p:animEffect>
                                  </p:childTnLst>
                                </p:cTn>
                              </p:par>
                            </p:childTnLst>
                          </p:cTn>
                        </p:par>
                      </p:childTnLst>
                    </p:cTn>
                  </p:par>
                  <p:par>
                    <p:cTn id="158" fill="hold">
                      <p:stCondLst>
                        <p:cond delay="indefinite"/>
                      </p:stCondLst>
                      <p:childTnLst>
                        <p:par>
                          <p:cTn id="159" fill="hold">
                            <p:stCondLst>
                              <p:cond delay="0"/>
                            </p:stCondLst>
                            <p:childTnLst>
                              <p:par>
                                <p:cTn id="160" presetID="3" presetClass="entr" presetSubtype="10" fill="hold" grpId="0" nodeType="clickEffect">
                                  <p:stCondLst>
                                    <p:cond delay="0"/>
                                  </p:stCondLst>
                                  <p:childTnLst>
                                    <p:set>
                                      <p:cBhvr>
                                        <p:cTn id="161" dur="1" fill="hold">
                                          <p:stCondLst>
                                            <p:cond delay="0"/>
                                          </p:stCondLst>
                                        </p:cTn>
                                        <p:tgtEl>
                                          <p:spTgt spid="57"/>
                                        </p:tgtEl>
                                        <p:attrNameLst>
                                          <p:attrName>style.visibility</p:attrName>
                                        </p:attrNameLst>
                                      </p:cBhvr>
                                      <p:to>
                                        <p:strVal val="visible"/>
                                      </p:to>
                                    </p:set>
                                    <p:animEffect transition="in" filter="blinds(horizontal)">
                                      <p:cBhvr>
                                        <p:cTn id="162" dur="500"/>
                                        <p:tgtEl>
                                          <p:spTgt spid="57"/>
                                        </p:tgtEl>
                                      </p:cBhvr>
                                    </p:animEffect>
                                  </p:childTnLst>
                                </p:cTn>
                              </p:par>
                            </p:childTnLst>
                          </p:cTn>
                        </p:par>
                      </p:childTnLst>
                    </p:cTn>
                  </p:par>
                  <p:par>
                    <p:cTn id="163" fill="hold">
                      <p:stCondLst>
                        <p:cond delay="indefinite"/>
                      </p:stCondLst>
                      <p:childTnLst>
                        <p:par>
                          <p:cTn id="164" fill="hold">
                            <p:stCondLst>
                              <p:cond delay="0"/>
                            </p:stCondLst>
                            <p:childTnLst>
                              <p:par>
                                <p:cTn id="165" presetID="3" presetClass="entr" presetSubtype="10" fill="hold" grpId="0" nodeType="clickEffect">
                                  <p:stCondLst>
                                    <p:cond delay="0"/>
                                  </p:stCondLst>
                                  <p:childTnLst>
                                    <p:set>
                                      <p:cBhvr>
                                        <p:cTn id="166" dur="1" fill="hold">
                                          <p:stCondLst>
                                            <p:cond delay="0"/>
                                          </p:stCondLst>
                                        </p:cTn>
                                        <p:tgtEl>
                                          <p:spTgt spid="43"/>
                                        </p:tgtEl>
                                        <p:attrNameLst>
                                          <p:attrName>style.visibility</p:attrName>
                                        </p:attrNameLst>
                                      </p:cBhvr>
                                      <p:to>
                                        <p:strVal val="visible"/>
                                      </p:to>
                                    </p:set>
                                    <p:animEffect transition="in" filter="blinds(horizontal)">
                                      <p:cBhvr>
                                        <p:cTn id="167" dur="500"/>
                                        <p:tgtEl>
                                          <p:spTgt spid="43"/>
                                        </p:tgtEl>
                                      </p:cBhvr>
                                    </p:animEffect>
                                  </p:childTnLst>
                                </p:cTn>
                              </p:par>
                            </p:childTnLst>
                          </p:cTn>
                        </p:par>
                      </p:childTnLst>
                    </p:cTn>
                  </p:par>
                  <p:par>
                    <p:cTn id="168" fill="hold">
                      <p:stCondLst>
                        <p:cond delay="indefinite"/>
                      </p:stCondLst>
                      <p:childTnLst>
                        <p:par>
                          <p:cTn id="169" fill="hold">
                            <p:stCondLst>
                              <p:cond delay="0"/>
                            </p:stCondLst>
                            <p:childTnLst>
                              <p:par>
                                <p:cTn id="170" presetID="3" presetClass="entr" presetSubtype="10" fill="hold" nodeType="clickEffect">
                                  <p:stCondLst>
                                    <p:cond delay="0"/>
                                  </p:stCondLst>
                                  <p:childTnLst>
                                    <p:set>
                                      <p:cBhvr>
                                        <p:cTn id="171" dur="1" fill="hold">
                                          <p:stCondLst>
                                            <p:cond delay="0"/>
                                          </p:stCondLst>
                                        </p:cTn>
                                        <p:tgtEl>
                                          <p:spTgt spid="34"/>
                                        </p:tgtEl>
                                        <p:attrNameLst>
                                          <p:attrName>style.visibility</p:attrName>
                                        </p:attrNameLst>
                                      </p:cBhvr>
                                      <p:to>
                                        <p:strVal val="visible"/>
                                      </p:to>
                                    </p:set>
                                    <p:animEffect transition="in" filter="blinds(horizontal)">
                                      <p:cBhvr>
                                        <p:cTn id="172" dur="500"/>
                                        <p:tgtEl>
                                          <p:spTgt spid="34"/>
                                        </p:tgtEl>
                                      </p:cBhvr>
                                    </p:animEffect>
                                  </p:childTnLst>
                                </p:cTn>
                              </p:par>
                            </p:childTnLst>
                          </p:cTn>
                        </p:par>
                      </p:childTnLst>
                    </p:cTn>
                  </p:par>
                  <p:par>
                    <p:cTn id="173" fill="hold">
                      <p:stCondLst>
                        <p:cond delay="indefinite"/>
                      </p:stCondLst>
                      <p:childTnLst>
                        <p:par>
                          <p:cTn id="174" fill="hold">
                            <p:stCondLst>
                              <p:cond delay="0"/>
                            </p:stCondLst>
                            <p:childTnLst>
                              <p:par>
                                <p:cTn id="175" presetID="3" presetClass="entr" presetSubtype="10" fill="hold" grpId="0" nodeType="clickEffect">
                                  <p:stCondLst>
                                    <p:cond delay="0"/>
                                  </p:stCondLst>
                                  <p:childTnLst>
                                    <p:set>
                                      <p:cBhvr>
                                        <p:cTn id="176" dur="1" fill="hold">
                                          <p:stCondLst>
                                            <p:cond delay="0"/>
                                          </p:stCondLst>
                                        </p:cTn>
                                        <p:tgtEl>
                                          <p:spTgt spid="59"/>
                                        </p:tgtEl>
                                        <p:attrNameLst>
                                          <p:attrName>style.visibility</p:attrName>
                                        </p:attrNameLst>
                                      </p:cBhvr>
                                      <p:to>
                                        <p:strVal val="visible"/>
                                      </p:to>
                                    </p:set>
                                    <p:animEffect transition="in" filter="blinds(horizontal)">
                                      <p:cBhvr>
                                        <p:cTn id="177" dur="500"/>
                                        <p:tgtEl>
                                          <p:spTgt spid="59"/>
                                        </p:tgtEl>
                                      </p:cBhvr>
                                    </p:animEffect>
                                  </p:childTnLst>
                                </p:cTn>
                              </p:par>
                            </p:childTnLst>
                          </p:cTn>
                        </p:par>
                      </p:childTnLst>
                    </p:cTn>
                  </p:par>
                  <p:par>
                    <p:cTn id="178" fill="hold">
                      <p:stCondLst>
                        <p:cond delay="indefinite"/>
                      </p:stCondLst>
                      <p:childTnLst>
                        <p:par>
                          <p:cTn id="179" fill="hold">
                            <p:stCondLst>
                              <p:cond delay="0"/>
                            </p:stCondLst>
                            <p:childTnLst>
                              <p:par>
                                <p:cTn id="180" presetID="3" presetClass="entr" presetSubtype="10" fill="hold" grpId="0" nodeType="clickEffect">
                                  <p:stCondLst>
                                    <p:cond delay="0"/>
                                  </p:stCondLst>
                                  <p:childTnLst>
                                    <p:set>
                                      <p:cBhvr>
                                        <p:cTn id="181" dur="1" fill="hold">
                                          <p:stCondLst>
                                            <p:cond delay="0"/>
                                          </p:stCondLst>
                                        </p:cTn>
                                        <p:tgtEl>
                                          <p:spTgt spid="44"/>
                                        </p:tgtEl>
                                        <p:attrNameLst>
                                          <p:attrName>style.visibility</p:attrName>
                                        </p:attrNameLst>
                                      </p:cBhvr>
                                      <p:to>
                                        <p:strVal val="visible"/>
                                      </p:to>
                                    </p:set>
                                    <p:animEffect transition="in" filter="blinds(horizontal)">
                                      <p:cBhvr>
                                        <p:cTn id="182" dur="500"/>
                                        <p:tgtEl>
                                          <p:spTgt spid="44"/>
                                        </p:tgtEl>
                                      </p:cBhvr>
                                    </p:animEffect>
                                  </p:childTnLst>
                                </p:cTn>
                              </p:par>
                            </p:childTnLst>
                          </p:cTn>
                        </p:par>
                      </p:childTnLst>
                    </p:cTn>
                  </p:par>
                  <p:par>
                    <p:cTn id="183" fill="hold">
                      <p:stCondLst>
                        <p:cond delay="indefinite"/>
                      </p:stCondLst>
                      <p:childTnLst>
                        <p:par>
                          <p:cTn id="184" fill="hold">
                            <p:stCondLst>
                              <p:cond delay="0"/>
                            </p:stCondLst>
                            <p:childTnLst>
                              <p:par>
                                <p:cTn id="185" presetID="3" presetClass="entr" presetSubtype="10" fill="hold" nodeType="clickEffect">
                                  <p:stCondLst>
                                    <p:cond delay="0"/>
                                  </p:stCondLst>
                                  <p:childTnLst>
                                    <p:set>
                                      <p:cBhvr>
                                        <p:cTn id="186" dur="1" fill="hold">
                                          <p:stCondLst>
                                            <p:cond delay="0"/>
                                          </p:stCondLst>
                                        </p:cTn>
                                        <p:tgtEl>
                                          <p:spTgt spid="28"/>
                                        </p:tgtEl>
                                        <p:attrNameLst>
                                          <p:attrName>style.visibility</p:attrName>
                                        </p:attrNameLst>
                                      </p:cBhvr>
                                      <p:to>
                                        <p:strVal val="visible"/>
                                      </p:to>
                                    </p:set>
                                    <p:animEffect transition="in" filter="blinds(horizontal)">
                                      <p:cBhvr>
                                        <p:cTn id="187" dur="500"/>
                                        <p:tgtEl>
                                          <p:spTgt spid="28"/>
                                        </p:tgtEl>
                                      </p:cBhvr>
                                    </p:animEffect>
                                  </p:childTnLst>
                                </p:cTn>
                              </p:par>
                            </p:childTnLst>
                          </p:cTn>
                        </p:par>
                      </p:childTnLst>
                    </p:cTn>
                  </p:par>
                  <p:par>
                    <p:cTn id="188" fill="hold">
                      <p:stCondLst>
                        <p:cond delay="indefinite"/>
                      </p:stCondLst>
                      <p:childTnLst>
                        <p:par>
                          <p:cTn id="189" fill="hold">
                            <p:stCondLst>
                              <p:cond delay="0"/>
                            </p:stCondLst>
                            <p:childTnLst>
                              <p:par>
                                <p:cTn id="190" presetID="3" presetClass="entr" presetSubtype="10" fill="hold" grpId="0" nodeType="clickEffect">
                                  <p:stCondLst>
                                    <p:cond delay="0"/>
                                  </p:stCondLst>
                                  <p:childTnLst>
                                    <p:set>
                                      <p:cBhvr>
                                        <p:cTn id="191" dur="1" fill="hold">
                                          <p:stCondLst>
                                            <p:cond delay="0"/>
                                          </p:stCondLst>
                                        </p:cTn>
                                        <p:tgtEl>
                                          <p:spTgt spid="58"/>
                                        </p:tgtEl>
                                        <p:attrNameLst>
                                          <p:attrName>style.visibility</p:attrName>
                                        </p:attrNameLst>
                                      </p:cBhvr>
                                      <p:to>
                                        <p:strVal val="visible"/>
                                      </p:to>
                                    </p:set>
                                    <p:animEffect transition="in" filter="blinds(horizontal)">
                                      <p:cBhvr>
                                        <p:cTn id="192" dur="500"/>
                                        <p:tgtEl>
                                          <p:spTgt spid="58"/>
                                        </p:tgtEl>
                                      </p:cBhvr>
                                    </p:animEffect>
                                  </p:childTnLst>
                                </p:cTn>
                              </p:par>
                            </p:childTnLst>
                          </p:cTn>
                        </p:par>
                      </p:childTnLst>
                    </p:cTn>
                  </p:par>
                  <p:par>
                    <p:cTn id="193" fill="hold">
                      <p:stCondLst>
                        <p:cond delay="indefinite"/>
                      </p:stCondLst>
                      <p:childTnLst>
                        <p:par>
                          <p:cTn id="194" fill="hold">
                            <p:stCondLst>
                              <p:cond delay="0"/>
                            </p:stCondLst>
                            <p:childTnLst>
                              <p:par>
                                <p:cTn id="195" presetID="3" presetClass="entr" presetSubtype="10" fill="hold" grpId="0" nodeType="clickEffect">
                                  <p:stCondLst>
                                    <p:cond delay="0"/>
                                  </p:stCondLst>
                                  <p:childTnLst>
                                    <p:set>
                                      <p:cBhvr>
                                        <p:cTn id="196" dur="1" fill="hold">
                                          <p:stCondLst>
                                            <p:cond delay="0"/>
                                          </p:stCondLst>
                                        </p:cTn>
                                        <p:tgtEl>
                                          <p:spTgt spid="45"/>
                                        </p:tgtEl>
                                        <p:attrNameLst>
                                          <p:attrName>style.visibility</p:attrName>
                                        </p:attrNameLst>
                                      </p:cBhvr>
                                      <p:to>
                                        <p:strVal val="visible"/>
                                      </p:to>
                                    </p:set>
                                    <p:animEffect transition="in" filter="blinds(horizontal)">
                                      <p:cBhvr>
                                        <p:cTn id="197" dur="500"/>
                                        <p:tgtEl>
                                          <p:spTgt spid="45"/>
                                        </p:tgtEl>
                                      </p:cBhvr>
                                    </p:animEffect>
                                  </p:childTnLst>
                                </p:cTn>
                              </p:par>
                            </p:childTnLst>
                          </p:cTn>
                        </p:par>
                      </p:childTnLst>
                    </p:cTn>
                  </p:par>
                  <p:par>
                    <p:cTn id="198" fill="hold">
                      <p:stCondLst>
                        <p:cond delay="indefinite"/>
                      </p:stCondLst>
                      <p:childTnLst>
                        <p:par>
                          <p:cTn id="199" fill="hold">
                            <p:stCondLst>
                              <p:cond delay="0"/>
                            </p:stCondLst>
                            <p:childTnLst>
                              <p:par>
                                <p:cTn id="200" presetID="3" presetClass="entr" presetSubtype="10" fill="hold" nodeType="clickEffect">
                                  <p:stCondLst>
                                    <p:cond delay="0"/>
                                  </p:stCondLst>
                                  <p:childTnLst>
                                    <p:set>
                                      <p:cBhvr>
                                        <p:cTn id="201" dur="1" fill="hold">
                                          <p:stCondLst>
                                            <p:cond delay="0"/>
                                          </p:stCondLst>
                                        </p:cTn>
                                        <p:tgtEl>
                                          <p:spTgt spid="28"/>
                                        </p:tgtEl>
                                        <p:attrNameLst>
                                          <p:attrName>style.visibility</p:attrName>
                                        </p:attrNameLst>
                                      </p:cBhvr>
                                      <p:to>
                                        <p:strVal val="visible"/>
                                      </p:to>
                                    </p:set>
                                    <p:animEffect transition="in" filter="blinds(horizontal)">
                                      <p:cBhvr>
                                        <p:cTn id="202" dur="500"/>
                                        <p:tgtEl>
                                          <p:spTgt spid="28"/>
                                        </p:tgtEl>
                                      </p:cBhvr>
                                    </p:animEffect>
                                  </p:childTnLst>
                                </p:cTn>
                              </p:par>
                            </p:childTnLst>
                          </p:cTn>
                        </p:par>
                      </p:childTnLst>
                    </p:cTn>
                  </p:par>
                  <p:par>
                    <p:cTn id="203" fill="hold">
                      <p:stCondLst>
                        <p:cond delay="indefinite"/>
                      </p:stCondLst>
                      <p:childTnLst>
                        <p:par>
                          <p:cTn id="204" fill="hold">
                            <p:stCondLst>
                              <p:cond delay="0"/>
                            </p:stCondLst>
                            <p:childTnLst>
                              <p:par>
                                <p:cTn id="205" presetID="3" presetClass="entr" presetSubtype="10" fill="hold" grpId="1" nodeType="clickEffect">
                                  <p:stCondLst>
                                    <p:cond delay="0"/>
                                  </p:stCondLst>
                                  <p:childTnLst>
                                    <p:set>
                                      <p:cBhvr>
                                        <p:cTn id="206" dur="1" fill="hold">
                                          <p:stCondLst>
                                            <p:cond delay="0"/>
                                          </p:stCondLst>
                                        </p:cTn>
                                        <p:tgtEl>
                                          <p:spTgt spid="58"/>
                                        </p:tgtEl>
                                        <p:attrNameLst>
                                          <p:attrName>style.visibility</p:attrName>
                                        </p:attrNameLst>
                                      </p:cBhvr>
                                      <p:to>
                                        <p:strVal val="visible"/>
                                      </p:to>
                                    </p:set>
                                    <p:animEffect transition="in" filter="blinds(horizontal)">
                                      <p:cBhvr>
                                        <p:cTn id="207" dur="500"/>
                                        <p:tgtEl>
                                          <p:spTgt spid="58"/>
                                        </p:tgtEl>
                                      </p:cBhvr>
                                    </p:animEffect>
                                  </p:childTnLst>
                                </p:cTn>
                              </p:par>
                            </p:childTnLst>
                          </p:cTn>
                        </p:par>
                      </p:childTnLst>
                    </p:cTn>
                  </p:par>
                  <p:par>
                    <p:cTn id="208" fill="hold">
                      <p:stCondLst>
                        <p:cond delay="indefinite"/>
                      </p:stCondLst>
                      <p:childTnLst>
                        <p:par>
                          <p:cTn id="209" fill="hold">
                            <p:stCondLst>
                              <p:cond delay="0"/>
                            </p:stCondLst>
                            <p:childTnLst>
                              <p:par>
                                <p:cTn id="210" presetID="3" presetClass="entr" presetSubtype="10" fill="hold" grpId="1" nodeType="clickEffect">
                                  <p:stCondLst>
                                    <p:cond delay="0"/>
                                  </p:stCondLst>
                                  <p:childTnLst>
                                    <p:set>
                                      <p:cBhvr>
                                        <p:cTn id="211" dur="1" fill="hold">
                                          <p:stCondLst>
                                            <p:cond delay="0"/>
                                          </p:stCondLst>
                                        </p:cTn>
                                        <p:tgtEl>
                                          <p:spTgt spid="45"/>
                                        </p:tgtEl>
                                        <p:attrNameLst>
                                          <p:attrName>style.visibility</p:attrName>
                                        </p:attrNameLst>
                                      </p:cBhvr>
                                      <p:to>
                                        <p:strVal val="visible"/>
                                      </p:to>
                                    </p:set>
                                    <p:animEffect transition="in" filter="blinds(horizontal)">
                                      <p:cBhvr>
                                        <p:cTn id="212" dur="500"/>
                                        <p:tgtEl>
                                          <p:spTgt spid="45"/>
                                        </p:tgtEl>
                                      </p:cBhvr>
                                    </p:animEffect>
                                  </p:childTnLst>
                                </p:cTn>
                              </p:par>
                            </p:childTnLst>
                          </p:cTn>
                        </p:par>
                      </p:childTnLst>
                    </p:cTn>
                  </p:par>
                  <p:par>
                    <p:cTn id="213" fill="hold">
                      <p:stCondLst>
                        <p:cond delay="indefinite"/>
                      </p:stCondLst>
                      <p:childTnLst>
                        <p:par>
                          <p:cTn id="214" fill="hold">
                            <p:stCondLst>
                              <p:cond delay="0"/>
                            </p:stCondLst>
                            <p:childTnLst>
                              <p:par>
                                <p:cTn id="215" presetID="3" presetClass="entr" presetSubtype="10" fill="hold" nodeType="clickEffect">
                                  <p:stCondLst>
                                    <p:cond delay="0"/>
                                  </p:stCondLst>
                                  <p:childTnLst>
                                    <p:set>
                                      <p:cBhvr>
                                        <p:cTn id="216" dur="1" fill="hold">
                                          <p:stCondLst>
                                            <p:cond delay="0"/>
                                          </p:stCondLst>
                                        </p:cTn>
                                        <p:tgtEl>
                                          <p:spTgt spid="31"/>
                                        </p:tgtEl>
                                        <p:attrNameLst>
                                          <p:attrName>style.visibility</p:attrName>
                                        </p:attrNameLst>
                                      </p:cBhvr>
                                      <p:to>
                                        <p:strVal val="visible"/>
                                      </p:to>
                                    </p:set>
                                    <p:animEffect transition="in" filter="blinds(horizontal)">
                                      <p:cBhvr>
                                        <p:cTn id="217" dur="500"/>
                                        <p:tgtEl>
                                          <p:spTgt spid="31"/>
                                        </p:tgtEl>
                                      </p:cBhvr>
                                    </p:animEffect>
                                  </p:childTnLst>
                                </p:cTn>
                              </p:par>
                            </p:childTnLst>
                          </p:cTn>
                        </p:par>
                      </p:childTnLst>
                    </p:cTn>
                  </p:par>
                  <p:par>
                    <p:cTn id="218" fill="hold">
                      <p:stCondLst>
                        <p:cond delay="indefinite"/>
                      </p:stCondLst>
                      <p:childTnLst>
                        <p:par>
                          <p:cTn id="219" fill="hold">
                            <p:stCondLst>
                              <p:cond delay="0"/>
                            </p:stCondLst>
                            <p:childTnLst>
                              <p:par>
                                <p:cTn id="220" presetID="3" presetClass="entr" presetSubtype="10" fill="hold" grpId="0" nodeType="clickEffect">
                                  <p:stCondLst>
                                    <p:cond delay="0"/>
                                  </p:stCondLst>
                                  <p:childTnLst>
                                    <p:set>
                                      <p:cBhvr>
                                        <p:cTn id="221" dur="1" fill="hold">
                                          <p:stCondLst>
                                            <p:cond delay="0"/>
                                          </p:stCondLst>
                                        </p:cTn>
                                        <p:tgtEl>
                                          <p:spTgt spid="47"/>
                                        </p:tgtEl>
                                        <p:attrNameLst>
                                          <p:attrName>style.visibility</p:attrName>
                                        </p:attrNameLst>
                                      </p:cBhvr>
                                      <p:to>
                                        <p:strVal val="visible"/>
                                      </p:to>
                                    </p:set>
                                    <p:animEffect transition="in" filter="blinds(horizontal)">
                                      <p:cBhvr>
                                        <p:cTn id="222" dur="500"/>
                                        <p:tgtEl>
                                          <p:spTgt spid="47"/>
                                        </p:tgtEl>
                                      </p:cBhvr>
                                    </p:animEffect>
                                  </p:childTnLst>
                                </p:cTn>
                              </p:par>
                            </p:childTnLst>
                          </p:cTn>
                        </p:par>
                      </p:childTnLst>
                    </p:cTn>
                  </p:par>
                  <p:par>
                    <p:cTn id="223" fill="hold">
                      <p:stCondLst>
                        <p:cond delay="indefinite"/>
                      </p:stCondLst>
                      <p:childTnLst>
                        <p:par>
                          <p:cTn id="224" fill="hold">
                            <p:stCondLst>
                              <p:cond delay="0"/>
                            </p:stCondLst>
                            <p:childTnLst>
                              <p:par>
                                <p:cTn id="225" presetID="3" presetClass="entr" presetSubtype="10" fill="hold" grpId="0" nodeType="clickEffect">
                                  <p:stCondLst>
                                    <p:cond delay="0"/>
                                  </p:stCondLst>
                                  <p:childTnLst>
                                    <p:set>
                                      <p:cBhvr>
                                        <p:cTn id="226" dur="1" fill="hold">
                                          <p:stCondLst>
                                            <p:cond delay="0"/>
                                          </p:stCondLst>
                                        </p:cTn>
                                        <p:tgtEl>
                                          <p:spTgt spid="46"/>
                                        </p:tgtEl>
                                        <p:attrNameLst>
                                          <p:attrName>style.visibility</p:attrName>
                                        </p:attrNameLst>
                                      </p:cBhvr>
                                      <p:to>
                                        <p:strVal val="visible"/>
                                      </p:to>
                                    </p:set>
                                    <p:animEffect transition="in" filter="blinds(horizontal)">
                                      <p:cBhvr>
                                        <p:cTn id="2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8" grpId="0"/>
      <p:bldP spid="19" grpId="0"/>
      <p:bldP spid="23" grpId="0"/>
      <p:bldP spid="24" grpId="0"/>
      <p:bldP spid="39" grpId="0"/>
      <p:bldP spid="40" grpId="0"/>
      <p:bldP spid="41" grpId="0"/>
      <p:bldP spid="42" grpId="0"/>
      <p:bldP spid="43" grpId="0"/>
      <p:bldP spid="44" grpId="0"/>
      <p:bldP spid="45" grpId="0"/>
      <p:bldP spid="45" grpId="1"/>
      <p:bldP spid="46" grpId="0"/>
      <p:bldP spid="47" grpId="0"/>
      <p:bldP spid="48" grpId="0"/>
      <p:bldP spid="49" grpId="0"/>
      <p:bldP spid="50" grpId="0"/>
      <p:bldP spid="51" grpId="0"/>
      <p:bldP spid="52" grpId="0"/>
      <p:bldP spid="53" grpId="0"/>
      <p:bldP spid="54" grpId="0"/>
      <p:bldP spid="55" grpId="0"/>
      <p:bldP spid="56" grpId="0"/>
      <p:bldP spid="57" grpId="0"/>
      <p:bldP spid="58" grpId="0"/>
      <p:bldP spid="58" grpId="1"/>
      <p:bldP spid="59" grpId="0"/>
      <p:bldP spid="60"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dirty="0"/>
              <a:t>Is the algorithm where execution is controlled at one or more points by randomly made choices</a:t>
            </a:r>
          </a:p>
          <a:p>
            <a:pPr algn="just"/>
            <a:r>
              <a:rPr lang="en-US" dirty="0" err="1"/>
              <a:t>Primality</a:t>
            </a:r>
            <a:r>
              <a:rPr lang="en-US" dirty="0"/>
              <a:t> Testing</a:t>
            </a:r>
          </a:p>
          <a:p>
            <a:pPr lvl="1" algn="just"/>
            <a:r>
              <a:rPr lang="en-US" dirty="0"/>
              <a:t>Fermat’s Little Theorem</a:t>
            </a:r>
          </a:p>
          <a:p>
            <a:pPr lvl="1" algn="just">
              <a:buNone/>
            </a:pPr>
            <a:r>
              <a:rPr lang="en-US" dirty="0"/>
              <a:t>	</a:t>
            </a:r>
          </a:p>
          <a:p>
            <a:pPr lvl="1" algn="just"/>
            <a:r>
              <a:rPr lang="en-US" dirty="0"/>
              <a:t>Where b </a:t>
            </a:r>
            <a:r>
              <a:rPr lang="en-US" dirty="0">
                <a:sym typeface="Symbol"/>
              </a:rPr>
              <a:t> </a:t>
            </a:r>
            <a:r>
              <a:rPr lang="en-US" dirty="0" err="1">
                <a:sym typeface="Symbol"/>
              </a:rPr>
              <a:t>Z</a:t>
            </a:r>
            <a:r>
              <a:rPr lang="en-US" baseline="-25000" dirty="0" err="1">
                <a:sym typeface="Symbol"/>
              </a:rPr>
              <a:t>p</a:t>
            </a:r>
            <a:endParaRPr lang="en-US" baseline="-25000"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133</a:t>
            </a:fld>
            <a:endParaRPr lang="en-US"/>
          </a:p>
        </p:txBody>
      </p:sp>
      <p:sp>
        <p:nvSpPr>
          <p:cNvPr id="6" name="Title 5"/>
          <p:cNvSpPr>
            <a:spLocks noGrp="1"/>
          </p:cNvSpPr>
          <p:nvPr>
            <p:ph type="title"/>
          </p:nvPr>
        </p:nvSpPr>
        <p:spPr/>
        <p:txBody>
          <a:bodyPr/>
          <a:lstStyle/>
          <a:p>
            <a:pPr algn="l"/>
            <a:r>
              <a:rPr lang="en-US" b="1" dirty="0"/>
              <a:t>Randomized Algorithm</a:t>
            </a:r>
          </a:p>
        </p:txBody>
      </p:sp>
      <p:sp>
        <p:nvSpPr>
          <p:cNvPr id="1741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740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295400" y="4343400"/>
            <a:ext cx="1981200" cy="412750"/>
          </a:xfrm>
          <a:prstGeom prst="rect">
            <a:avLst/>
          </a:prstGeom>
          <a:noFill/>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Deficiencies of PRAM algorithm</a:t>
            </a:r>
          </a:p>
        </p:txBody>
      </p:sp>
      <p:sp>
        <p:nvSpPr>
          <p:cNvPr id="3" name="Content Placeholder 2"/>
          <p:cNvSpPr>
            <a:spLocks noGrp="1"/>
          </p:cNvSpPr>
          <p:nvPr>
            <p:ph idx="1"/>
          </p:nvPr>
        </p:nvSpPr>
        <p:spPr/>
        <p:txBody>
          <a:bodyPr/>
          <a:lstStyle/>
          <a:p>
            <a:pPr algn="just"/>
            <a:r>
              <a:rPr lang="en-US" dirty="0"/>
              <a:t>No mechanisms for representing communication between the processors</a:t>
            </a:r>
          </a:p>
          <a:p>
            <a:pPr algn="just"/>
            <a:r>
              <a:rPr lang="en-US" dirty="0"/>
              <a:t>Storage management and communication issues are hidden from the algorithm designer</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134</a:t>
            </a:fld>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752600" y="2819400"/>
            <a:ext cx="6553200" cy="1447800"/>
          </a:xfrm>
        </p:spPr>
        <p:txBody>
          <a:bodyPr>
            <a:normAutofit fontScale="70000" lnSpcReduction="20000"/>
          </a:bodyPr>
          <a:lstStyle/>
          <a:p>
            <a:pPr marL="0" indent="0">
              <a:buNone/>
            </a:pPr>
            <a:r>
              <a:rPr lang="en-US" sz="7200" b="1" dirty="0"/>
              <a:t>End of Session Unit 2.1</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135</a:t>
            </a:fld>
            <a:endParaRPr lang="en-US"/>
          </a:p>
        </p:txBody>
      </p:sp>
    </p:spTree>
    <p:extLst>
      <p:ext uri="{BB962C8B-B14F-4D97-AF65-F5344CB8AC3E}">
        <p14:creationId xmlns:p14="http://schemas.microsoft.com/office/powerpoint/2010/main" val="15557474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Unit 2.2 :-  BSR (Broadcasting with Selective Reduction)</a:t>
            </a:r>
          </a:p>
        </p:txBody>
      </p:sp>
      <p:sp>
        <p:nvSpPr>
          <p:cNvPr id="4" name="Footer Placeholder 3"/>
          <p:cNvSpPr>
            <a:spLocks noGrp="1"/>
          </p:cNvSpPr>
          <p:nvPr>
            <p:ph type="ftr" sz="quarter" idx="11"/>
          </p:nvPr>
        </p:nvSpPr>
        <p:spPr>
          <a:xfrm>
            <a:off x="3124200" y="6356350"/>
            <a:ext cx="3810000" cy="365125"/>
          </a:xfrm>
        </p:spPr>
        <p:txBody>
          <a:bodyPr/>
          <a:lstStyle/>
          <a:p>
            <a:pPr>
              <a:spcBef>
                <a:spcPct val="20000"/>
              </a:spcBef>
            </a:pPr>
            <a:r>
              <a:rPr lang="en-US" sz="1400" b="1">
                <a:solidFill>
                  <a:schemeClr val="tx1"/>
                </a:solidFill>
                <a:latin typeface="+mj-lt"/>
                <a:ea typeface="+mj-ea"/>
                <a:cs typeface="+mj-cs"/>
              </a:rPr>
              <a:t>Parallel and Distributed Computing</a:t>
            </a:r>
            <a:endParaRPr lang="en-US" sz="1400" b="1" dirty="0">
              <a:solidFill>
                <a:schemeClr val="tx1"/>
              </a:solidFill>
              <a:latin typeface="+mj-lt"/>
              <a:ea typeface="+mj-ea"/>
              <a:cs typeface="+mj-cs"/>
            </a:endParaRPr>
          </a:p>
        </p:txBody>
      </p:sp>
      <p:sp>
        <p:nvSpPr>
          <p:cNvPr id="5" name="Slide Number Placeholder 4"/>
          <p:cNvSpPr>
            <a:spLocks noGrp="1"/>
          </p:cNvSpPr>
          <p:nvPr>
            <p:ph type="sldNum" sz="quarter" idx="12"/>
          </p:nvPr>
        </p:nvSpPr>
        <p:spPr/>
        <p:txBody>
          <a:bodyPr/>
          <a:lstStyle/>
          <a:p>
            <a:fld id="{464F0463-9ADA-46C2-917D-8AEF7708C576}" type="slidenum">
              <a:rPr lang="en-US" smtClean="0"/>
              <a:pPr/>
              <a:t>136</a:t>
            </a:fld>
            <a:endParaRPr lang="en-US"/>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37731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BSR</a:t>
            </a:r>
          </a:p>
        </p:txBody>
      </p:sp>
      <p:sp>
        <p:nvSpPr>
          <p:cNvPr id="3" name="Content Placeholder 2"/>
          <p:cNvSpPr>
            <a:spLocks noGrp="1"/>
          </p:cNvSpPr>
          <p:nvPr>
            <p:ph idx="1"/>
          </p:nvPr>
        </p:nvSpPr>
        <p:spPr/>
        <p:txBody>
          <a:bodyPr>
            <a:normAutofit lnSpcReduction="10000"/>
          </a:bodyPr>
          <a:lstStyle/>
          <a:p>
            <a:pPr algn="just"/>
            <a:r>
              <a:rPr lang="en-US" dirty="0"/>
              <a:t>Broadcast instruction consists of three phases</a:t>
            </a:r>
          </a:p>
          <a:p>
            <a:pPr marL="1371600" lvl="2" indent="-514350" algn="just">
              <a:buFont typeface="+mj-lt"/>
              <a:buAutoNum type="arabicPeriod"/>
            </a:pPr>
            <a:r>
              <a:rPr lang="en-US" dirty="0"/>
              <a:t>Broadcast Phase</a:t>
            </a:r>
          </a:p>
          <a:p>
            <a:pPr marL="1371600" lvl="2" indent="-514350" algn="just">
              <a:buFont typeface="+mj-lt"/>
              <a:buAutoNum type="arabicPeriod"/>
            </a:pPr>
            <a:r>
              <a:rPr lang="en-US" dirty="0"/>
              <a:t>Selection Phase</a:t>
            </a:r>
          </a:p>
          <a:p>
            <a:pPr marL="1371600" lvl="2" indent="-514350" algn="just">
              <a:buFont typeface="+mj-lt"/>
              <a:buAutoNum type="arabicPeriod"/>
            </a:pPr>
            <a:r>
              <a:rPr lang="en-US" dirty="0"/>
              <a:t>Reduction Phase</a:t>
            </a:r>
          </a:p>
          <a:p>
            <a:pPr algn="just"/>
            <a:r>
              <a:rPr lang="en-US" b="1" u="sng" dirty="0"/>
              <a:t>Broadcast Phase</a:t>
            </a:r>
          </a:p>
          <a:p>
            <a:pPr lvl="1" algn="just"/>
            <a:r>
              <a:rPr lang="en-US" dirty="0"/>
              <a:t>Allows all of the </a:t>
            </a:r>
            <a:r>
              <a:rPr lang="en-US" b="1" i="1" dirty="0"/>
              <a:t>N</a:t>
            </a:r>
            <a:r>
              <a:rPr lang="en-US" dirty="0"/>
              <a:t> processors to write concurrently to all of the </a:t>
            </a:r>
            <a:r>
              <a:rPr lang="en-US" b="1" i="1" dirty="0"/>
              <a:t>M</a:t>
            </a:r>
            <a:r>
              <a:rPr lang="en-US" dirty="0"/>
              <a:t> memory locations</a:t>
            </a:r>
          </a:p>
          <a:p>
            <a:pPr lvl="1" algn="just"/>
            <a:r>
              <a:rPr lang="en-US" dirty="0"/>
              <a:t>Each processor </a:t>
            </a:r>
            <a:r>
              <a:rPr lang="en-US" b="1" i="1" dirty="0"/>
              <a:t>P</a:t>
            </a:r>
            <a:r>
              <a:rPr lang="en-US" b="1" i="1" baseline="-25000" dirty="0"/>
              <a:t>i</a:t>
            </a:r>
            <a:r>
              <a:rPr lang="en-US" dirty="0"/>
              <a:t>, 1</a:t>
            </a:r>
            <a:r>
              <a:rPr lang="en-US" dirty="0">
                <a:sym typeface="Symbol"/>
              </a:rPr>
              <a:t>iN, produced a record containing two fields, a tag </a:t>
            </a:r>
            <a:r>
              <a:rPr lang="en-US" b="1" i="1" dirty="0" err="1">
                <a:sym typeface="Symbol"/>
              </a:rPr>
              <a:t>t</a:t>
            </a:r>
            <a:r>
              <a:rPr lang="en-US" b="1" i="1" baseline="-25000" dirty="0" err="1"/>
              <a:t>i</a:t>
            </a:r>
            <a:r>
              <a:rPr lang="en-US" dirty="0">
                <a:sym typeface="Symbol"/>
              </a:rPr>
              <a:t> and a datum </a:t>
            </a:r>
            <a:r>
              <a:rPr lang="en-US" b="1" i="1" dirty="0">
                <a:sym typeface="Symbol"/>
              </a:rPr>
              <a:t>d</a:t>
            </a:r>
            <a:r>
              <a:rPr lang="en-US" b="1" i="1" baseline="-25000" dirty="0"/>
              <a:t>i</a:t>
            </a:r>
            <a:r>
              <a:rPr lang="en-US" dirty="0">
                <a:sym typeface="Symbol"/>
              </a:rPr>
              <a:t>, to be stored</a:t>
            </a: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137</a:t>
            </a:fld>
            <a:endParaRPr lang="en-US"/>
          </a:p>
        </p:txBody>
      </p:sp>
    </p:spTree>
    <p:extLst>
      <p:ext uri="{BB962C8B-B14F-4D97-AF65-F5344CB8AC3E}">
        <p14:creationId xmlns:p14="http://schemas.microsoft.com/office/powerpoint/2010/main" val="19521158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BSR…………………………………………….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gn="just"/>
                <a:r>
                  <a:rPr lang="en-US" b="1" u="sng" dirty="0"/>
                  <a:t>Selection Phase</a:t>
                </a:r>
              </a:p>
              <a:p>
                <a:pPr lvl="1" algn="just"/>
                <a:r>
                  <a:rPr lang="en-US" dirty="0"/>
                  <a:t>After the data are received at each memory locations </a:t>
                </a:r>
                <a:r>
                  <a:rPr lang="en-US" dirty="0" err="1"/>
                  <a:t>Uj</a:t>
                </a:r>
                <a:r>
                  <a:rPr lang="en-US" dirty="0"/>
                  <a:t>, 1</a:t>
                </a:r>
                <a:r>
                  <a:rPr lang="en-US" dirty="0">
                    <a:sym typeface="Symbol"/>
                  </a:rPr>
                  <a:t>jM, a switch </a:t>
                </a:r>
                <a:r>
                  <a:rPr lang="en-US" dirty="0" err="1">
                    <a:sym typeface="Symbol"/>
                  </a:rPr>
                  <a:t>Sj</a:t>
                </a:r>
                <a:r>
                  <a:rPr lang="en-US" dirty="0">
                    <a:sym typeface="Symbol"/>
                  </a:rPr>
                  <a:t> will select the receiving data di by comparing tag value </a:t>
                </a:r>
                <a:r>
                  <a:rPr lang="en-US" dirty="0" err="1">
                    <a:sym typeface="Symbol"/>
                  </a:rPr>
                  <a:t>ti</a:t>
                </a:r>
                <a:r>
                  <a:rPr lang="en-US" dirty="0">
                    <a:sym typeface="Symbol"/>
                  </a:rPr>
                  <a:t> by using a selection rule,  [&lt;, , =, &gt;, , ]</a:t>
                </a:r>
                <a:endParaRPr lang="en-US" dirty="0"/>
              </a:p>
              <a:p>
                <a:pPr algn="just"/>
                <a:r>
                  <a:rPr lang="en-US" b="1" u="sng" dirty="0"/>
                  <a:t>Reduction Phase</a:t>
                </a:r>
              </a:p>
              <a:p>
                <a:pPr lvl="1" algn="just"/>
                <a:r>
                  <a:rPr lang="en-US" dirty="0"/>
                  <a:t>Selected data are reduces to a single value using reduction rule, R {</a:t>
                </a:r>
                <a:r>
                  <a:rPr lang="en-US" dirty="0">
                    <a:sym typeface="Symbol"/>
                  </a:rPr>
                  <a:t>, , , , ,</a:t>
                </a:r>
                <a14:m>
                  <m:oMath xmlns:m="http://schemas.openxmlformats.org/officeDocument/2006/math">
                    <m:m>
                      <m:mPr>
                        <m:mcs>
                          <m:mc>
                            <m:mcPr>
                              <m:count m:val="1"/>
                              <m:mcJc m:val="center"/>
                            </m:mcPr>
                          </m:mc>
                        </m:mcs>
                        <m:ctrlPr>
                          <a:rPr lang="en-US" i="1" smtClean="0">
                            <a:latin typeface="Cambria Math" panose="02040503050406030204" pitchFamily="18" charset="0"/>
                            <a:sym typeface="Symbol"/>
                          </a:rPr>
                        </m:ctrlPr>
                      </m:mPr>
                      <m:mr>
                        <m:e>
                          <m:r>
                            <m:rPr>
                              <m:brk m:alnAt="7"/>
                            </m:rPr>
                            <a:rPr lang="en-US" b="0" i="1" smtClean="0">
                              <a:latin typeface="Cambria Math"/>
                              <a:sym typeface="Symbol"/>
                            </a:rPr>
                            <m:t>𝑚</m:t>
                          </m:r>
                          <m:r>
                            <a:rPr lang="en-US" b="0" i="1" smtClean="0">
                              <a:latin typeface="Cambria Math"/>
                              <a:sym typeface="Symbol"/>
                            </a:rPr>
                            <m:t>𝑎𝑥</m:t>
                          </m:r>
                        </m:e>
                      </m:mr>
                      <m:mr>
                        <m:e>
                          <m:r>
                            <a:rPr lang="en-US" i="1" smtClean="0">
                              <a:latin typeface="Cambria Math"/>
                              <a:ea typeface="Cambria Math"/>
                              <a:sym typeface="Symbol"/>
                            </a:rPr>
                            <m:t>∩</m:t>
                          </m:r>
                        </m:e>
                      </m:mr>
                    </m:m>
                    <m:r>
                      <a:rPr lang="en-US" b="0" i="1" smtClean="0">
                        <a:latin typeface="Cambria Math"/>
                        <a:sym typeface="Symbol"/>
                      </a:rPr>
                      <m:t>,</m:t>
                    </m:r>
                    <m:m>
                      <m:mPr>
                        <m:mcs>
                          <m:mc>
                            <m:mcPr>
                              <m:count m:val="1"/>
                              <m:mcJc m:val="center"/>
                            </m:mcPr>
                          </m:mc>
                        </m:mcs>
                        <m:ctrlPr>
                          <a:rPr lang="en-US" b="0" i="1" smtClean="0">
                            <a:latin typeface="Cambria Math" panose="02040503050406030204" pitchFamily="18" charset="0"/>
                            <a:sym typeface="Symbol"/>
                          </a:rPr>
                        </m:ctrlPr>
                      </m:mPr>
                      <m:mr>
                        <m:e>
                          <m:r>
                            <m:rPr>
                              <m:brk m:alnAt="7"/>
                            </m:rPr>
                            <a:rPr lang="en-US" b="0" i="1" smtClean="0">
                              <a:latin typeface="Cambria Math"/>
                              <a:sym typeface="Symbol"/>
                            </a:rPr>
                            <m:t>𝑚</m:t>
                          </m:r>
                          <m:r>
                            <a:rPr lang="en-US" b="0" i="1" smtClean="0">
                              <a:latin typeface="Cambria Math"/>
                              <a:sym typeface="Symbol"/>
                            </a:rPr>
                            <m:t>𝑖𝑛</m:t>
                          </m:r>
                        </m:e>
                      </m:mr>
                      <m:mr>
                        <m:e>
                          <m:r>
                            <a:rPr lang="en-US" b="0" i="1" smtClean="0">
                              <a:latin typeface="Cambria Math"/>
                              <a:ea typeface="Cambria Math"/>
                              <a:sym typeface="Symbol"/>
                            </a:rPr>
                            <m:t>∪</m:t>
                          </m:r>
                        </m:e>
                      </m:mr>
                    </m:m>
                  </m:oMath>
                </a14:m>
                <a:r>
                  <a:rPr lang="en-US" dirty="0"/>
                  <a:t>}</a:t>
                </a:r>
              </a:p>
              <a:p>
                <a:pPr lvl="1" algn="just"/>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630" t="-1752" r="-2519" b="-727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138</a:t>
            </a:fld>
            <a:endParaRPr lang="en-US"/>
          </a:p>
        </p:txBody>
      </p:sp>
    </p:spTree>
    <p:extLst>
      <p:ext uri="{BB962C8B-B14F-4D97-AF65-F5344CB8AC3E}">
        <p14:creationId xmlns:p14="http://schemas.microsoft.com/office/powerpoint/2010/main" val="31268232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BSR…………………………………………….</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139</a:t>
            </a:fld>
            <a:endParaRPr lang="en-US"/>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447800"/>
            <a:ext cx="6705600" cy="5371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6227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Unit 1.2 :-  Semantics of Concurrent Programming</a:t>
            </a:r>
          </a:p>
        </p:txBody>
      </p:sp>
      <p:sp>
        <p:nvSpPr>
          <p:cNvPr id="4" name="Footer Placeholder 3"/>
          <p:cNvSpPr>
            <a:spLocks noGrp="1"/>
          </p:cNvSpPr>
          <p:nvPr>
            <p:ph type="ftr" sz="quarter" idx="11"/>
          </p:nvPr>
        </p:nvSpPr>
        <p:spPr>
          <a:xfrm>
            <a:off x="3124200" y="6356350"/>
            <a:ext cx="3810000" cy="365125"/>
          </a:xfrm>
        </p:spPr>
        <p:txBody>
          <a:bodyPr/>
          <a:lstStyle/>
          <a:p>
            <a:pPr>
              <a:spcBef>
                <a:spcPct val="20000"/>
              </a:spcBef>
            </a:pPr>
            <a:r>
              <a:rPr lang="en-US" sz="1400" b="1">
                <a:solidFill>
                  <a:schemeClr val="tx1"/>
                </a:solidFill>
                <a:latin typeface="+mj-lt"/>
                <a:ea typeface="+mj-ea"/>
                <a:cs typeface="+mj-cs"/>
              </a:rPr>
              <a:t>Parallel and Distributed Computing</a:t>
            </a:r>
            <a:endParaRPr lang="en-US" sz="1400" b="1" dirty="0">
              <a:solidFill>
                <a:schemeClr val="tx1"/>
              </a:solidFill>
              <a:latin typeface="+mj-lt"/>
              <a:ea typeface="+mj-ea"/>
              <a:cs typeface="+mj-cs"/>
            </a:endParaRPr>
          </a:p>
        </p:txBody>
      </p:sp>
      <p:sp>
        <p:nvSpPr>
          <p:cNvPr id="5" name="Slide Number Placeholder 4"/>
          <p:cNvSpPr>
            <a:spLocks noGrp="1"/>
          </p:cNvSpPr>
          <p:nvPr>
            <p:ph type="sldNum" sz="quarter" idx="12"/>
          </p:nvPr>
        </p:nvSpPr>
        <p:spPr/>
        <p:txBody>
          <a:bodyPr/>
          <a:lstStyle/>
          <a:p>
            <a:fld id="{464F0463-9ADA-46C2-917D-8AEF7708C576}" type="slidenum">
              <a:rPr lang="en-US" smtClean="0"/>
              <a:pPr/>
              <a:t>14</a:t>
            </a:fld>
            <a:endParaRPr lang="en-US"/>
          </a:p>
        </p:txBody>
      </p:sp>
    </p:spTree>
    <p:extLst>
      <p:ext uri="{BB962C8B-B14F-4D97-AF65-F5344CB8AC3E}">
        <p14:creationId xmlns:p14="http://schemas.microsoft.com/office/powerpoint/2010/main" val="178377312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BSR…………………………………………….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r>
                  <a:rPr lang="en-US" b="1" u="sng" dirty="0"/>
                  <a:t>A generalized BSR model</a:t>
                </a:r>
              </a:p>
              <a:p>
                <a:pPr lvl="1"/>
                <a:r>
                  <a:rPr lang="en-US" dirty="0"/>
                  <a:t>Mathematically, it can be expressed as</a:t>
                </a:r>
              </a:p>
              <a:p>
                <a:pPr marL="457200" lvl="1" indent="0">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𝑈</m:t>
                        </m:r>
                      </m:e>
                      <m:sub>
                        <m:r>
                          <a:rPr lang="en-US" b="0" i="1" smtClean="0">
                            <a:latin typeface="Cambria Math"/>
                          </a:rPr>
                          <m:t>𝑗</m:t>
                        </m:r>
                      </m:sub>
                    </m:sSub>
                    <m:r>
                      <a:rPr lang="en-US" i="1" smtClean="0">
                        <a:latin typeface="Cambria Math"/>
                        <a:ea typeface="Cambria Math"/>
                      </a:rPr>
                      <m:t>←</m:t>
                    </m:r>
                    <m:sSub>
                      <m:sSubPr>
                        <m:ctrlPr>
                          <a:rPr lang="en-US" i="1" smtClean="0">
                            <a:latin typeface="Cambria Math" panose="02040503050406030204" pitchFamily="18" charset="0"/>
                            <a:ea typeface="Cambria Math"/>
                          </a:rPr>
                        </m:ctrlPr>
                      </m:sSubPr>
                      <m:e>
                        <m:r>
                          <a:rPr lang="en-US" b="0" i="1" smtClean="0">
                            <a:latin typeface="Cambria Math"/>
                            <a:ea typeface="Cambria Math"/>
                          </a:rPr>
                          <m:t>𝑅𝑑</m:t>
                        </m:r>
                      </m:e>
                      <m:sub>
                        <m:r>
                          <a:rPr lang="en-US" b="0" i="1" smtClean="0">
                            <a:latin typeface="Cambria Math"/>
                            <a:ea typeface="Cambria Math"/>
                          </a:rPr>
                          <m:t>𝑖</m:t>
                        </m:r>
                      </m:sub>
                    </m:sSub>
                    <m:r>
                      <a:rPr lang="en-US" b="0" i="1" smtClean="0">
                        <a:latin typeface="Cambria Math"/>
                        <a:ea typeface="Cambria Math"/>
                      </a:rPr>
                      <m:t>|</m:t>
                    </m:r>
                  </m:oMath>
                </a14:m>
                <a:r>
                  <a:rPr lang="en-US" dirty="0">
                    <a:sym typeface="Symbol"/>
                  </a:rPr>
                  <a:t> t(i, h) </a:t>
                </a:r>
                <a:r>
                  <a:rPr lang="en-US" baseline="-25000" dirty="0">
                    <a:sym typeface="Symbol"/>
                  </a:rPr>
                  <a:t>h</a:t>
                </a:r>
                <a:r>
                  <a:rPr lang="en-US" dirty="0">
                    <a:sym typeface="Symbol"/>
                  </a:rPr>
                  <a:t> l(j, h)</a:t>
                </a:r>
              </a:p>
              <a:p>
                <a:pPr marL="457200" lvl="1" indent="0">
                  <a:buNone/>
                </a:pPr>
                <a:r>
                  <a:rPr lang="en-US" sz="1800" dirty="0">
                    <a:sym typeface="Symbol"/>
                  </a:rPr>
                  <a:t>   1jM 	1iN	  1hk	      1jM</a:t>
                </a:r>
                <a:endParaRPr lang="en-US" sz="1800" dirty="0"/>
              </a:p>
              <a:p>
                <a:pPr lvl="1"/>
                <a:r>
                  <a:rPr lang="en-US" dirty="0"/>
                  <a:t>Where</a:t>
                </a:r>
              </a:p>
              <a:p>
                <a:pPr lvl="2"/>
                <a:r>
                  <a:rPr lang="en-US" dirty="0"/>
                  <a:t>N </a:t>
                </a:r>
                <a:r>
                  <a:rPr lang="en-US" dirty="0">
                    <a:sym typeface="Symbol"/>
                  </a:rPr>
                  <a:t> no. of processors</a:t>
                </a:r>
              </a:p>
              <a:p>
                <a:pPr lvl="2"/>
                <a:r>
                  <a:rPr lang="en-US" dirty="0">
                    <a:sym typeface="Symbol"/>
                  </a:rPr>
                  <a:t>d</a:t>
                </a:r>
                <a:r>
                  <a:rPr lang="en-US" baseline="-25000" dirty="0">
                    <a:sym typeface="Symbol"/>
                  </a:rPr>
                  <a:t>i</a:t>
                </a:r>
                <a:r>
                  <a:rPr lang="en-US" dirty="0">
                    <a:sym typeface="Symbol"/>
                  </a:rPr>
                  <a:t>  datum broadcast by the processor P</a:t>
                </a:r>
                <a:r>
                  <a:rPr lang="en-US" baseline="-25000" dirty="0">
                    <a:sym typeface="Symbol"/>
                  </a:rPr>
                  <a:t>i</a:t>
                </a:r>
                <a:endParaRPr lang="en-US" dirty="0">
                  <a:sym typeface="Symbol"/>
                </a:endParaRPr>
              </a:p>
              <a:p>
                <a:pPr lvl="2"/>
                <a:r>
                  <a:rPr lang="en-US" dirty="0">
                    <a:sym typeface="Symbol"/>
                  </a:rPr>
                  <a:t></a:t>
                </a:r>
                <a:r>
                  <a:rPr lang="en-US" baseline="-25000" dirty="0">
                    <a:sym typeface="Symbol"/>
                  </a:rPr>
                  <a:t>h</a:t>
                </a:r>
                <a:r>
                  <a:rPr lang="en-US" dirty="0">
                    <a:sym typeface="Symbol"/>
                  </a:rPr>
                  <a:t>  selection operation, 1hk, where </a:t>
                </a:r>
                <a:r>
                  <a:rPr lang="en-US" b="1" i="1" dirty="0">
                    <a:sym typeface="Symbol"/>
                  </a:rPr>
                  <a:t>k</a:t>
                </a:r>
                <a:r>
                  <a:rPr lang="en-US" dirty="0">
                    <a:sym typeface="Symbol"/>
                  </a:rPr>
                  <a:t> is the number of criteria</a:t>
                </a:r>
              </a:p>
              <a:p>
                <a:pPr lvl="2"/>
                <a:r>
                  <a:rPr lang="en-US" dirty="0">
                    <a:sym typeface="Symbol"/>
                  </a:rPr>
                  <a:t>t(i, h)  tag broadcast by processor i for criteria h</a:t>
                </a:r>
              </a:p>
              <a:p>
                <a:pPr lvl="2"/>
                <a:r>
                  <a:rPr lang="en-US" dirty="0">
                    <a:sym typeface="Symbol"/>
                  </a:rPr>
                  <a:t>l(i, h)  limit value j for criteria </a:t>
                </a:r>
                <a:r>
                  <a:rPr lang="en-US" baseline="-25000" dirty="0">
                    <a:sym typeface="Symbol"/>
                  </a:rPr>
                  <a:t>h</a:t>
                </a:r>
                <a:endParaRPr lang="en-US" dirty="0">
                  <a:sym typeface="Symbol"/>
                </a:endParaRPr>
              </a:p>
              <a:p>
                <a:pPr lvl="2"/>
                <a:r>
                  <a:rPr lang="en-US" dirty="0">
                    <a:sym typeface="Symbol"/>
                  </a:rPr>
                  <a:t>R  reduction operation, R  {, , , , , , }</a:t>
                </a:r>
              </a:p>
              <a:p>
                <a:pPr lvl="2"/>
                <a:r>
                  <a:rPr lang="en-US" dirty="0" err="1">
                    <a:sym typeface="Symbol"/>
                  </a:rPr>
                  <a:t>U</a:t>
                </a:r>
                <a:r>
                  <a:rPr lang="en-US" baseline="-25000" dirty="0" err="1">
                    <a:sym typeface="Symbol"/>
                  </a:rPr>
                  <a:t>i</a:t>
                </a:r>
                <a:r>
                  <a:rPr lang="en-US" dirty="0">
                    <a:sym typeface="Symbol"/>
                  </a:rPr>
                  <a:t>  memory location to be stored for the single reduced value</a:t>
                </a: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185" t="-2022" r="-1481" b="-4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140</a:t>
            </a:fld>
            <a:endParaRPr lang="en-US"/>
          </a:p>
        </p:txBody>
      </p:sp>
    </p:spTree>
    <p:extLst>
      <p:ext uri="{BB962C8B-B14F-4D97-AF65-F5344CB8AC3E}">
        <p14:creationId xmlns:p14="http://schemas.microsoft.com/office/powerpoint/2010/main" val="378434459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BSR…………………………………………….</a:t>
            </a:r>
            <a:endParaRPr lang="en-US" dirty="0"/>
          </a:p>
        </p:txBody>
      </p:sp>
      <p:sp>
        <p:nvSpPr>
          <p:cNvPr id="3" name="Content Placeholder 2"/>
          <p:cNvSpPr>
            <a:spLocks noGrp="1"/>
          </p:cNvSpPr>
          <p:nvPr>
            <p:ph idx="1"/>
          </p:nvPr>
        </p:nvSpPr>
        <p:spPr/>
        <p:txBody>
          <a:bodyPr/>
          <a:lstStyle/>
          <a:p>
            <a:r>
              <a:rPr lang="en-US" b="1" u="sng" dirty="0"/>
              <a:t>Types</a:t>
            </a:r>
          </a:p>
          <a:p>
            <a:pPr marL="1314450" lvl="2" indent="-514350">
              <a:buFont typeface="+mj-lt"/>
              <a:buAutoNum type="arabicPeriod"/>
            </a:pPr>
            <a:r>
              <a:rPr lang="en-US" dirty="0"/>
              <a:t>One criterion BSR algorithm</a:t>
            </a:r>
          </a:p>
          <a:p>
            <a:pPr marL="1314450" lvl="2" indent="-514350">
              <a:buFont typeface="+mj-lt"/>
              <a:buAutoNum type="arabicPeriod"/>
            </a:pPr>
            <a:r>
              <a:rPr lang="en-US" dirty="0"/>
              <a:t>Two criterion BSR algorithm</a:t>
            </a:r>
          </a:p>
          <a:p>
            <a:pPr marL="1314450" lvl="2" indent="-514350">
              <a:buFont typeface="+mj-lt"/>
              <a:buAutoNum type="arabicPeriod"/>
            </a:pPr>
            <a:r>
              <a:rPr lang="en-US" dirty="0"/>
              <a:t>Three criterion BSR algorithm</a:t>
            </a:r>
          </a:p>
          <a:p>
            <a:pPr marL="1314450" lvl="2" indent="-514350">
              <a:buFont typeface="+mj-lt"/>
              <a:buAutoNum type="arabicPeriod"/>
            </a:pPr>
            <a:r>
              <a:rPr lang="en-US" dirty="0"/>
              <a:t>Multiple criterion BSR algorithm</a:t>
            </a:r>
          </a:p>
          <a:p>
            <a:pPr marL="1314450" lvl="2" indent="-514350">
              <a:buFont typeface="+mj-lt"/>
              <a:buAutoNum type="arabicPeriod"/>
            </a:pPr>
            <a:endParaRPr lang="en-US" dirty="0"/>
          </a:p>
          <a:p>
            <a:pPr marL="1314450" lvl="2" indent="-514350">
              <a:buFont typeface="+mj-lt"/>
              <a:buAutoNum type="arabicPeriod"/>
            </a:pPr>
            <a:endParaRPr lang="en-US" dirty="0"/>
          </a:p>
          <a:p>
            <a:pPr marL="1314450" lvl="2"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141</a:t>
            </a:fld>
            <a:endParaRPr lang="en-US"/>
          </a:p>
        </p:txBody>
      </p:sp>
    </p:spTree>
    <p:extLst>
      <p:ext uri="{BB962C8B-B14F-4D97-AF65-F5344CB8AC3E}">
        <p14:creationId xmlns:p14="http://schemas.microsoft.com/office/powerpoint/2010/main" val="35340703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One Criterion BSR</a:t>
            </a:r>
          </a:p>
        </p:txBody>
      </p:sp>
      <p:sp>
        <p:nvSpPr>
          <p:cNvPr id="3" name="Content Placeholder 2"/>
          <p:cNvSpPr>
            <a:spLocks noGrp="1"/>
          </p:cNvSpPr>
          <p:nvPr>
            <p:ph idx="1"/>
          </p:nvPr>
        </p:nvSpPr>
        <p:spPr/>
        <p:txBody>
          <a:bodyPr/>
          <a:lstStyle/>
          <a:p>
            <a:pPr algn="just"/>
            <a:r>
              <a:rPr lang="en-US" dirty="0"/>
              <a:t>Each broadcast datum has to pass a single test being allowed to participate in the reduction process</a:t>
            </a:r>
          </a:p>
          <a:p>
            <a:pPr algn="just"/>
            <a:r>
              <a:rPr lang="en-US" b="1" u="sng" dirty="0"/>
              <a:t>Example</a:t>
            </a:r>
          </a:p>
          <a:p>
            <a:pPr lvl="1" algn="just"/>
            <a:r>
              <a:rPr lang="en-US" dirty="0"/>
              <a:t>Sorting</a:t>
            </a:r>
          </a:p>
          <a:p>
            <a:pPr lvl="1" algn="just"/>
            <a:r>
              <a:rPr lang="en-US" dirty="0"/>
              <a:t>Parenthesis Matching</a:t>
            </a:r>
          </a:p>
          <a:p>
            <a:pPr lvl="1" algn="just"/>
            <a:r>
              <a:rPr lang="en-US" dirty="0"/>
              <a:t>Optimal Sum </a:t>
            </a:r>
            <a:r>
              <a:rPr lang="en-US" dirty="0" err="1"/>
              <a:t>Subsegment</a:t>
            </a: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142</a:t>
            </a:fld>
            <a:endParaRPr lang="en-US"/>
          </a:p>
        </p:txBody>
      </p:sp>
    </p:spTree>
    <p:extLst>
      <p:ext uri="{BB962C8B-B14F-4D97-AF65-F5344CB8AC3E}">
        <p14:creationId xmlns:p14="http://schemas.microsoft.com/office/powerpoint/2010/main" val="17384052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One Criterion BSR……………………….</a:t>
            </a:r>
            <a:endParaRPr lang="en-US" dirty="0"/>
          </a:p>
        </p:txBody>
      </p:sp>
      <p:sp>
        <p:nvSpPr>
          <p:cNvPr id="3" name="Content Placeholder 2"/>
          <p:cNvSpPr>
            <a:spLocks noGrp="1"/>
          </p:cNvSpPr>
          <p:nvPr>
            <p:ph idx="1"/>
          </p:nvPr>
        </p:nvSpPr>
        <p:spPr/>
        <p:txBody>
          <a:bodyPr/>
          <a:lstStyle/>
          <a:p>
            <a:pPr algn="just"/>
            <a:r>
              <a:rPr lang="en-US" b="1" u="sng" dirty="0"/>
              <a:t>Sorting</a:t>
            </a:r>
          </a:p>
          <a:p>
            <a:pPr lvl="1" algn="just"/>
            <a:r>
              <a:rPr lang="en-US" dirty="0"/>
              <a:t>Number of processors needed = N (number of elements in array is N)</a:t>
            </a:r>
          </a:p>
          <a:p>
            <a:pPr lvl="1" algn="just"/>
            <a:r>
              <a:rPr lang="en-US" dirty="0"/>
              <a:t>Rank of element </a:t>
            </a:r>
            <a:r>
              <a:rPr lang="en-US" dirty="0" err="1"/>
              <a:t>xj</a:t>
            </a:r>
            <a:r>
              <a:rPr lang="en-US" dirty="0"/>
              <a:t> can be expressed as</a:t>
            </a:r>
          </a:p>
          <a:p>
            <a:pPr marL="457200" lvl="1" indent="0" algn="just">
              <a:buNone/>
            </a:pPr>
            <a:r>
              <a:rPr lang="en-US" dirty="0"/>
              <a:t>	</a:t>
            </a:r>
            <a:r>
              <a:rPr lang="en-US" b="1" dirty="0" err="1">
                <a:solidFill>
                  <a:srgbClr val="FF0000"/>
                </a:solidFill>
              </a:rPr>
              <a:t>r</a:t>
            </a:r>
            <a:r>
              <a:rPr lang="en-US" b="1" baseline="-25000" dirty="0" err="1">
                <a:solidFill>
                  <a:srgbClr val="FF0000"/>
                </a:solidFill>
              </a:rPr>
              <a:t>j</a:t>
            </a:r>
            <a:r>
              <a:rPr lang="en-US" b="1" dirty="0">
                <a:solidFill>
                  <a:srgbClr val="FF0000"/>
                </a:solidFill>
              </a:rPr>
              <a:t> = </a:t>
            </a:r>
            <a:r>
              <a:rPr lang="en-US" b="1" dirty="0">
                <a:solidFill>
                  <a:srgbClr val="FF0000"/>
                </a:solidFill>
                <a:sym typeface="Symbol"/>
              </a:rPr>
              <a:t>1 | x</a:t>
            </a:r>
            <a:r>
              <a:rPr lang="en-US" b="1" baseline="-25000" dirty="0">
                <a:solidFill>
                  <a:srgbClr val="FF0000"/>
                </a:solidFill>
                <a:sym typeface="Symbol"/>
              </a:rPr>
              <a:t>i</a:t>
            </a:r>
            <a:r>
              <a:rPr lang="en-US" b="1" dirty="0">
                <a:solidFill>
                  <a:srgbClr val="FF0000"/>
                </a:solidFill>
                <a:sym typeface="Symbol"/>
              </a:rPr>
              <a:t>  </a:t>
            </a:r>
            <a:r>
              <a:rPr lang="en-US" b="1" dirty="0" err="1">
                <a:solidFill>
                  <a:srgbClr val="FF0000"/>
                </a:solidFill>
                <a:sym typeface="Symbol"/>
              </a:rPr>
              <a:t>x</a:t>
            </a:r>
            <a:r>
              <a:rPr lang="en-US" b="1" baseline="-25000" dirty="0" err="1">
                <a:solidFill>
                  <a:srgbClr val="FF0000"/>
                </a:solidFill>
              </a:rPr>
              <a:t>j</a:t>
            </a:r>
            <a:endParaRPr lang="en-US" b="1" dirty="0">
              <a:solidFill>
                <a:srgbClr val="FF0000"/>
              </a:solidFill>
            </a:endParaRPr>
          </a:p>
          <a:p>
            <a:pPr lvl="1" algn="just"/>
            <a:r>
              <a:rPr lang="en-US" dirty="0"/>
              <a:t>When all the elements in the array are distinct, every datum </a:t>
            </a:r>
            <a:r>
              <a:rPr lang="en-US" dirty="0" err="1"/>
              <a:t>x</a:t>
            </a:r>
            <a:r>
              <a:rPr lang="en-US" baseline="-25000" dirty="0" err="1"/>
              <a:t>j</a:t>
            </a:r>
            <a:r>
              <a:rPr lang="en-US" dirty="0"/>
              <a:t> in its position </a:t>
            </a:r>
            <a:r>
              <a:rPr lang="en-US" dirty="0" err="1"/>
              <a:t>r</a:t>
            </a:r>
            <a:r>
              <a:rPr lang="en-US" baseline="-25000" dirty="0" err="1"/>
              <a:t>j</a:t>
            </a:r>
            <a:r>
              <a:rPr lang="en-US" dirty="0"/>
              <a:t> are in the sorted array</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143</a:t>
            </a:fld>
            <a:endParaRPr lang="en-US"/>
          </a:p>
        </p:txBody>
      </p:sp>
    </p:spTree>
    <p:extLst>
      <p:ext uri="{BB962C8B-B14F-4D97-AF65-F5344CB8AC3E}">
        <p14:creationId xmlns:p14="http://schemas.microsoft.com/office/powerpoint/2010/main" val="23787271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One Criterion BSR……………………….</a:t>
            </a:r>
            <a:endParaRPr lang="en-US" dirty="0"/>
          </a:p>
        </p:txBody>
      </p:sp>
      <p:sp>
        <p:nvSpPr>
          <p:cNvPr id="3" name="Content Placeholder 2"/>
          <p:cNvSpPr>
            <a:spLocks noGrp="1"/>
          </p:cNvSpPr>
          <p:nvPr>
            <p:ph idx="1"/>
          </p:nvPr>
        </p:nvSpPr>
        <p:spPr/>
        <p:txBody>
          <a:bodyPr>
            <a:normAutofit lnSpcReduction="10000"/>
          </a:bodyPr>
          <a:lstStyle/>
          <a:p>
            <a:r>
              <a:rPr lang="en-US" b="1" u="sng" dirty="0"/>
              <a:t>Sorting</a:t>
            </a:r>
          </a:p>
          <a:p>
            <a:pPr lvl="1"/>
            <a:r>
              <a:rPr lang="en-US" dirty="0"/>
              <a:t>Illustration</a:t>
            </a:r>
          </a:p>
          <a:p>
            <a:pPr marL="457200" lvl="1" indent="0">
              <a:buNone/>
            </a:pPr>
            <a:r>
              <a:rPr lang="en-US" dirty="0"/>
              <a:t>A = {3,   2,    6,    5}</a:t>
            </a:r>
          </a:p>
          <a:p>
            <a:pPr marL="457200" lvl="1" indent="0">
              <a:buNone/>
            </a:pPr>
            <a:r>
              <a:rPr lang="en-US" dirty="0"/>
              <a:t>        P1  P2  P3  P4</a:t>
            </a:r>
          </a:p>
          <a:p>
            <a:pPr marL="457200" lvl="1" indent="0">
              <a:buNone/>
            </a:pPr>
            <a:r>
              <a:rPr lang="en-US" dirty="0"/>
              <a:t>	</a:t>
            </a:r>
            <a:r>
              <a:rPr lang="en-US" b="1" dirty="0"/>
              <a:t>for 3 </a:t>
            </a:r>
            <a:r>
              <a:rPr lang="en-US" b="1" dirty="0">
                <a:sym typeface="Symbol"/>
              </a:rPr>
              <a:t> 3  3, 2  3, rank = 2</a:t>
            </a:r>
          </a:p>
          <a:p>
            <a:pPr marL="457200" lvl="1" indent="0">
              <a:buNone/>
            </a:pPr>
            <a:r>
              <a:rPr lang="en-US" dirty="0">
                <a:sym typeface="Symbol"/>
              </a:rPr>
              <a:t>	</a:t>
            </a:r>
            <a:r>
              <a:rPr lang="en-US" b="1" dirty="0">
                <a:sym typeface="Symbol"/>
              </a:rPr>
              <a:t>for 2  2  2,  rank =1</a:t>
            </a:r>
          </a:p>
          <a:p>
            <a:pPr marL="457200" lvl="1" indent="0">
              <a:buNone/>
            </a:pPr>
            <a:r>
              <a:rPr lang="en-US" dirty="0">
                <a:sym typeface="Symbol"/>
              </a:rPr>
              <a:t>	</a:t>
            </a:r>
            <a:r>
              <a:rPr lang="en-US" b="1" dirty="0">
                <a:sym typeface="Symbol"/>
              </a:rPr>
              <a:t>for 6  3  6, 2  6, 6  6, 5  6, rank = 4</a:t>
            </a:r>
          </a:p>
          <a:p>
            <a:pPr marL="457200" lvl="1" indent="0">
              <a:buNone/>
            </a:pPr>
            <a:r>
              <a:rPr lang="en-US" dirty="0">
                <a:sym typeface="Symbol"/>
              </a:rPr>
              <a:t>	</a:t>
            </a:r>
            <a:r>
              <a:rPr lang="en-US" b="1" dirty="0">
                <a:sym typeface="Symbol"/>
              </a:rPr>
              <a:t>for 5  3  5, 2  5, 5  5, rank = 3</a:t>
            </a:r>
          </a:p>
          <a:p>
            <a:pPr marL="457200" lvl="1" indent="0">
              <a:buNone/>
            </a:pPr>
            <a:r>
              <a:rPr lang="en-US" b="1" dirty="0">
                <a:solidFill>
                  <a:srgbClr val="FF0000"/>
                </a:solidFill>
                <a:sym typeface="Symbol"/>
              </a:rPr>
              <a:t>Hence the sorted array is {2, 3, 5, 6}</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144</a:t>
            </a:fld>
            <a:endParaRPr lang="en-US"/>
          </a:p>
        </p:txBody>
      </p:sp>
    </p:spTree>
    <p:extLst>
      <p:ext uri="{BB962C8B-B14F-4D97-AF65-F5344CB8AC3E}">
        <p14:creationId xmlns:p14="http://schemas.microsoft.com/office/powerpoint/2010/main" val="226526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One Criterion BSR……………………….</a:t>
            </a:r>
            <a:endParaRPr lang="en-US" dirty="0"/>
          </a:p>
        </p:txBody>
      </p:sp>
      <p:sp>
        <p:nvSpPr>
          <p:cNvPr id="3" name="Content Placeholder 2"/>
          <p:cNvSpPr>
            <a:spLocks noGrp="1"/>
          </p:cNvSpPr>
          <p:nvPr>
            <p:ph idx="1"/>
          </p:nvPr>
        </p:nvSpPr>
        <p:spPr/>
        <p:txBody>
          <a:bodyPr/>
          <a:lstStyle/>
          <a:p>
            <a:r>
              <a:rPr lang="en-US" b="1" u="sng" dirty="0"/>
              <a:t>Sorting</a:t>
            </a:r>
          </a:p>
          <a:p>
            <a:pPr lvl="1"/>
            <a:r>
              <a:rPr lang="en-US" dirty="0"/>
              <a:t>What happens if some of the elements are duplicate</a:t>
            </a:r>
          </a:p>
          <a:p>
            <a:pPr lvl="1"/>
            <a:r>
              <a:rPr lang="en-US" dirty="0"/>
              <a:t>A = {3, 4, 3}</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145</a:t>
            </a:fld>
            <a:endParaRPr lang="en-US"/>
          </a:p>
        </p:txBody>
      </p:sp>
    </p:spTree>
    <p:extLst>
      <p:ext uri="{BB962C8B-B14F-4D97-AF65-F5344CB8AC3E}">
        <p14:creationId xmlns:p14="http://schemas.microsoft.com/office/powerpoint/2010/main" val="40303768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One Criterion BSR……………………….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u="sng" dirty="0"/>
                  <a:t>Sorting (in case of duplicate)</a:t>
                </a:r>
              </a:p>
              <a:p>
                <a:pPr lvl="1"/>
                <a:r>
                  <a:rPr lang="en-US" dirty="0" err="1"/>
                  <a:t>S</a:t>
                </a:r>
                <a:r>
                  <a:rPr lang="en-US" baseline="-25000" dirty="0" err="1"/>
                  <a:t>j</a:t>
                </a:r>
                <a:r>
                  <a:rPr lang="en-US" dirty="0"/>
                  <a:t> = </a:t>
                </a:r>
                <a:r>
                  <a:rPr lang="en-US" dirty="0">
                    <a:sym typeface="Symbol"/>
                  </a:rPr>
                  <a:t>1 | </a:t>
                </a:r>
                <a:r>
                  <a:rPr lang="en-US" dirty="0" err="1">
                    <a:sym typeface="Symbol"/>
                  </a:rPr>
                  <a:t>t</a:t>
                </a:r>
                <a:r>
                  <a:rPr lang="en-US" baseline="-25000" dirty="0" err="1">
                    <a:sym typeface="Symbol"/>
                  </a:rPr>
                  <a:t>i</a:t>
                </a:r>
                <a:r>
                  <a:rPr lang="en-US" dirty="0">
                    <a:sym typeface="Symbol"/>
                  </a:rPr>
                  <a:t>  </a:t>
                </a:r>
                <a:r>
                  <a:rPr lang="en-US" dirty="0" err="1">
                    <a:sym typeface="Symbol"/>
                  </a:rPr>
                  <a:t>l</a:t>
                </a:r>
                <a:r>
                  <a:rPr lang="en-US" baseline="-25000" dirty="0" err="1"/>
                  <a:t>j</a:t>
                </a:r>
                <a:r>
                  <a:rPr lang="en-US" dirty="0">
                    <a:sym typeface="Symbol"/>
                  </a:rPr>
                  <a:t> where </a:t>
                </a:r>
                <a14:m>
                  <m:oMath xmlns:m="http://schemas.openxmlformats.org/officeDocument/2006/math">
                    <m:sSub>
                      <m:sSubPr>
                        <m:ctrlPr>
                          <a:rPr lang="en-US" i="1" smtClean="0">
                            <a:latin typeface="Cambria Math" panose="02040503050406030204" pitchFamily="18" charset="0"/>
                            <a:sym typeface="Symbol"/>
                          </a:rPr>
                        </m:ctrlPr>
                      </m:sSubPr>
                      <m:e>
                        <m:r>
                          <a:rPr lang="en-US" b="0" i="1" smtClean="0">
                            <a:latin typeface="Cambria Math"/>
                            <a:sym typeface="Symbol"/>
                          </a:rPr>
                          <m:t>𝑡</m:t>
                        </m:r>
                      </m:e>
                      <m:sub>
                        <m:r>
                          <a:rPr lang="en-US" b="0" i="1" smtClean="0">
                            <a:latin typeface="Cambria Math"/>
                            <a:sym typeface="Symbol"/>
                          </a:rPr>
                          <m:t>𝑖</m:t>
                        </m:r>
                      </m:sub>
                    </m:sSub>
                    <m:r>
                      <a:rPr lang="en-US" b="0" i="1" smtClean="0">
                        <a:latin typeface="Cambria Math"/>
                        <a:sym typeface="Symbol"/>
                      </a:rPr>
                      <m:t>=</m:t>
                    </m:r>
                    <m:sSub>
                      <m:sSubPr>
                        <m:ctrlPr>
                          <a:rPr lang="en-US" b="0" i="1" smtClean="0">
                            <a:latin typeface="Cambria Math" panose="02040503050406030204" pitchFamily="18" charset="0"/>
                            <a:sym typeface="Symbol"/>
                          </a:rPr>
                        </m:ctrlPr>
                      </m:sSubPr>
                      <m:e>
                        <m:r>
                          <a:rPr lang="en-US" b="0" i="1" smtClean="0">
                            <a:latin typeface="Cambria Math"/>
                            <a:sym typeface="Symbol"/>
                          </a:rPr>
                          <m:t>𝑟</m:t>
                        </m:r>
                      </m:e>
                      <m:sub>
                        <m:r>
                          <a:rPr lang="en-US" b="0" i="1" smtClean="0">
                            <a:latin typeface="Cambria Math"/>
                            <a:sym typeface="Symbol"/>
                          </a:rPr>
                          <m:t>𝑖</m:t>
                        </m:r>
                      </m:sub>
                    </m:sSub>
                    <m:r>
                      <a:rPr lang="en-US" b="0" i="1" smtClean="0">
                        <a:latin typeface="Cambria Math"/>
                        <a:sym typeface="Symbol"/>
                      </a:rPr>
                      <m:t>−</m:t>
                    </m:r>
                    <m:f>
                      <m:fPr>
                        <m:ctrlPr>
                          <a:rPr lang="en-US" b="0" i="1" smtClean="0">
                            <a:latin typeface="Cambria Math" panose="02040503050406030204" pitchFamily="18" charset="0"/>
                            <a:sym typeface="Symbol"/>
                          </a:rPr>
                        </m:ctrlPr>
                      </m:fPr>
                      <m:num>
                        <m:r>
                          <a:rPr lang="en-US" b="0" i="1" smtClean="0">
                            <a:latin typeface="Cambria Math"/>
                            <a:sym typeface="Symbol"/>
                          </a:rPr>
                          <m:t>1</m:t>
                        </m:r>
                      </m:num>
                      <m:den>
                        <m:r>
                          <a:rPr lang="en-US" b="0" i="1" smtClean="0">
                            <a:latin typeface="Cambria Math"/>
                            <a:sym typeface="Symbol"/>
                          </a:rPr>
                          <m:t>𝑖</m:t>
                        </m:r>
                      </m:den>
                    </m:f>
                    <m:r>
                      <a:rPr lang="en-US" b="0" i="1" smtClean="0">
                        <a:latin typeface="Cambria Math"/>
                        <a:sym typeface="Symbol"/>
                      </a:rPr>
                      <m:t>,</m:t>
                    </m:r>
                    <m:sSub>
                      <m:sSubPr>
                        <m:ctrlPr>
                          <a:rPr lang="en-US" b="0" i="1" smtClean="0">
                            <a:latin typeface="Cambria Math" panose="02040503050406030204" pitchFamily="18" charset="0"/>
                            <a:sym typeface="Symbol"/>
                          </a:rPr>
                        </m:ctrlPr>
                      </m:sSubPr>
                      <m:e>
                        <m:r>
                          <a:rPr lang="en-US" b="0" i="1" smtClean="0">
                            <a:latin typeface="Cambria Math"/>
                            <a:sym typeface="Symbol"/>
                          </a:rPr>
                          <m:t>𝑙</m:t>
                        </m:r>
                      </m:e>
                      <m:sub>
                        <m:r>
                          <a:rPr lang="en-US" b="0" i="1" smtClean="0">
                            <a:latin typeface="Cambria Math"/>
                            <a:sym typeface="Symbol"/>
                          </a:rPr>
                          <m:t>𝑗</m:t>
                        </m:r>
                      </m:sub>
                    </m:sSub>
                    <m:r>
                      <a:rPr lang="en-US" b="0" i="1" smtClean="0">
                        <a:latin typeface="Cambria Math"/>
                        <a:sym typeface="Symbol"/>
                      </a:rPr>
                      <m:t>=</m:t>
                    </m:r>
                    <m:sSub>
                      <m:sSubPr>
                        <m:ctrlPr>
                          <a:rPr lang="en-US" b="0" i="1" smtClean="0">
                            <a:latin typeface="Cambria Math" panose="02040503050406030204" pitchFamily="18" charset="0"/>
                            <a:sym typeface="Symbol"/>
                          </a:rPr>
                        </m:ctrlPr>
                      </m:sSubPr>
                      <m:e>
                        <m:r>
                          <a:rPr lang="en-US" b="0" i="1" smtClean="0">
                            <a:latin typeface="Cambria Math"/>
                            <a:sym typeface="Symbol"/>
                          </a:rPr>
                          <m:t>𝑟</m:t>
                        </m:r>
                      </m:e>
                      <m:sub>
                        <m:r>
                          <a:rPr lang="en-US" b="0" i="1" smtClean="0">
                            <a:latin typeface="Cambria Math"/>
                            <a:sym typeface="Symbol"/>
                          </a:rPr>
                          <m:t>𝑗</m:t>
                        </m:r>
                      </m:sub>
                    </m:sSub>
                    <m:r>
                      <a:rPr lang="en-US" b="0" i="1" smtClean="0">
                        <a:latin typeface="Cambria Math"/>
                        <a:sym typeface="Symbol"/>
                      </a:rPr>
                      <m:t>−</m:t>
                    </m:r>
                    <m:f>
                      <m:fPr>
                        <m:ctrlPr>
                          <a:rPr lang="en-US" b="0" i="1" smtClean="0">
                            <a:latin typeface="Cambria Math" panose="02040503050406030204" pitchFamily="18" charset="0"/>
                            <a:sym typeface="Symbol"/>
                          </a:rPr>
                        </m:ctrlPr>
                      </m:fPr>
                      <m:num>
                        <m:r>
                          <a:rPr lang="en-US" b="0" i="1" smtClean="0">
                            <a:latin typeface="Cambria Math"/>
                            <a:sym typeface="Symbol"/>
                          </a:rPr>
                          <m:t>1</m:t>
                        </m:r>
                      </m:num>
                      <m:den>
                        <m:r>
                          <a:rPr lang="en-US" b="0" i="1" smtClean="0">
                            <a:latin typeface="Cambria Math"/>
                            <a:sym typeface="Symbol"/>
                          </a:rPr>
                          <m:t>𝑗</m:t>
                        </m:r>
                      </m:den>
                    </m:f>
                  </m:oMath>
                </a14:m>
                <a:endParaRPr lang="en-US" dirty="0"/>
              </a:p>
              <a:p>
                <a:pPr lvl="1"/>
                <a:r>
                  <a:rPr lang="en-US" dirty="0"/>
                  <a:t>Illustration </a:t>
                </a:r>
                <a:r>
                  <a:rPr lang="en-US" dirty="0">
                    <a:sym typeface="Symbol"/>
                  </a:rPr>
                  <a:t> A = {3, 4, 3}</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630" t="-175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146</a:t>
            </a:fld>
            <a:endParaRPr lang="en-US"/>
          </a:p>
        </p:txBody>
      </p:sp>
    </p:spTree>
    <p:extLst>
      <p:ext uri="{BB962C8B-B14F-4D97-AF65-F5344CB8AC3E}">
        <p14:creationId xmlns:p14="http://schemas.microsoft.com/office/powerpoint/2010/main" val="28870590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Parenthesis Matching</a:t>
            </a:r>
          </a:p>
        </p:txBody>
      </p:sp>
      <p:sp>
        <p:nvSpPr>
          <p:cNvPr id="3" name="Content Placeholder 2"/>
          <p:cNvSpPr>
            <a:spLocks noGrp="1"/>
          </p:cNvSpPr>
          <p:nvPr>
            <p:ph idx="1"/>
          </p:nvPr>
        </p:nvSpPr>
        <p:spPr/>
        <p:txBody>
          <a:bodyPr>
            <a:normAutofit fontScale="70000" lnSpcReduction="20000"/>
          </a:bodyPr>
          <a:lstStyle/>
          <a:p>
            <a:pPr algn="just"/>
            <a:r>
              <a:rPr lang="en-US" dirty="0"/>
              <a:t>One criterion BSR algorithm</a:t>
            </a:r>
          </a:p>
          <a:p>
            <a:pPr algn="just"/>
            <a:r>
              <a:rPr lang="en-US" dirty="0"/>
              <a:t>The problem is to find the pairs of matching parenthesis in a given legal sequences l</a:t>
            </a:r>
            <a:r>
              <a:rPr lang="en-US" baseline="-25000" dirty="0"/>
              <a:t>1</a:t>
            </a:r>
            <a:r>
              <a:rPr lang="en-US" dirty="0"/>
              <a:t>, l</a:t>
            </a:r>
            <a:r>
              <a:rPr lang="en-US" baseline="-25000" dirty="0"/>
              <a:t>2</a:t>
            </a:r>
            <a:r>
              <a:rPr lang="en-US" dirty="0"/>
              <a:t>, ……., </a:t>
            </a:r>
            <a:r>
              <a:rPr lang="en-US" dirty="0" err="1"/>
              <a:t>l</a:t>
            </a:r>
            <a:r>
              <a:rPr lang="en-US" baseline="-25000" dirty="0" err="1"/>
              <a:t>n</a:t>
            </a:r>
            <a:r>
              <a:rPr lang="en-US" dirty="0"/>
              <a:t> of parenthesis</a:t>
            </a:r>
          </a:p>
          <a:p>
            <a:pPr algn="just"/>
            <a:r>
              <a:rPr lang="en-US" dirty="0"/>
              <a:t>By legal means that every parenthesis has its matching parenthesis in a sequence</a:t>
            </a:r>
          </a:p>
          <a:p>
            <a:pPr algn="just"/>
            <a:r>
              <a:rPr lang="en-US" dirty="0"/>
              <a:t>Example</a:t>
            </a:r>
          </a:p>
          <a:p>
            <a:pPr marL="457200" lvl="1" indent="0" algn="just">
              <a:buNone/>
            </a:pPr>
            <a:r>
              <a:rPr lang="en-US" dirty="0"/>
              <a:t>	Output for the input sequence,</a:t>
            </a:r>
          </a:p>
          <a:p>
            <a:pPr marL="457200" lvl="1" indent="0" algn="just">
              <a:buNone/>
            </a:pPr>
            <a:r>
              <a:rPr lang="en-US" dirty="0"/>
              <a:t>	( ) ( ( ( ) ) ) ( ( ) ) is, </a:t>
            </a:r>
          </a:p>
          <a:p>
            <a:pPr marL="457200" lvl="1" indent="0" algn="just">
              <a:buNone/>
            </a:pPr>
            <a:endParaRPr lang="en-US" dirty="0"/>
          </a:p>
          <a:p>
            <a:pPr marL="457200" lvl="1" indent="0" algn="just">
              <a:buNone/>
            </a:pPr>
            <a:endParaRPr lang="en-US" dirty="0"/>
          </a:p>
          <a:p>
            <a:pPr marL="457200" lvl="1" indent="0" algn="just">
              <a:buNone/>
            </a:pPr>
            <a:r>
              <a:rPr lang="en-US" dirty="0"/>
              <a:t>	</a:t>
            </a:r>
          </a:p>
          <a:p>
            <a:pPr algn="just"/>
            <a:r>
              <a:rPr lang="en-US" dirty="0"/>
              <a:t>Can be </a:t>
            </a:r>
          </a:p>
          <a:p>
            <a:pPr algn="just"/>
            <a:endParaRPr lang="en-US" dirty="0"/>
          </a:p>
          <a:p>
            <a:pPr algn="just"/>
            <a:r>
              <a:rPr lang="en-US" dirty="0"/>
              <a:t>Can be solved by N processors</a:t>
            </a:r>
          </a:p>
          <a:p>
            <a:pPr algn="just"/>
            <a:endParaRPr lang="en-US" dirty="0"/>
          </a:p>
          <a:p>
            <a:pPr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147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743811371"/>
              </p:ext>
            </p:extLst>
          </p:nvPr>
        </p:nvGraphicFramePr>
        <p:xfrm>
          <a:off x="914400" y="4267200"/>
          <a:ext cx="6096000" cy="111252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508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gridCol w="508000">
                  <a:extLst>
                    <a:ext uri="{9D8B030D-6E8A-4147-A177-3AD203B41FA5}">
                      <a16:colId xmlns:a16="http://schemas.microsoft.com/office/drawing/2014/main" val="20011"/>
                    </a:ext>
                  </a:extLst>
                </a:gridCol>
              </a:tblGrid>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r>
                        <a:rPr lang="en-US" dirty="0"/>
                        <a:t>12</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1</a:t>
                      </a:r>
                    </a:p>
                  </a:txBody>
                  <a:tcPr/>
                </a:tc>
                <a:tc>
                  <a:txBody>
                    <a:bodyPr/>
                    <a:lstStyle/>
                    <a:p>
                      <a:r>
                        <a:rPr lang="en-US" dirty="0"/>
                        <a:t>8</a:t>
                      </a:r>
                    </a:p>
                  </a:txBody>
                  <a:tcPr/>
                </a:tc>
                <a:tc>
                  <a:txBody>
                    <a:bodyPr/>
                    <a:lstStyle/>
                    <a:p>
                      <a:r>
                        <a:rPr lang="en-US" dirty="0"/>
                        <a:t>7</a:t>
                      </a:r>
                    </a:p>
                  </a:txBody>
                  <a:tcPr/>
                </a:tc>
                <a:tc>
                  <a:txBody>
                    <a:bodyPr/>
                    <a:lstStyle/>
                    <a:p>
                      <a:r>
                        <a:rPr lang="en-US" dirty="0"/>
                        <a:t>6</a:t>
                      </a:r>
                    </a:p>
                  </a:txBody>
                  <a:tcPr/>
                </a:tc>
                <a:tc>
                  <a:txBody>
                    <a:bodyPr/>
                    <a:lstStyle/>
                    <a:p>
                      <a:r>
                        <a:rPr lang="en-US" dirty="0"/>
                        <a:t>5</a:t>
                      </a:r>
                    </a:p>
                  </a:txBody>
                  <a:tcPr/>
                </a:tc>
                <a:tc>
                  <a:txBody>
                    <a:bodyPr/>
                    <a:lstStyle/>
                    <a:p>
                      <a:r>
                        <a:rPr lang="en-US" dirty="0"/>
                        <a:t>4</a:t>
                      </a:r>
                    </a:p>
                  </a:txBody>
                  <a:tcPr/>
                </a:tc>
                <a:tc>
                  <a:txBody>
                    <a:bodyPr/>
                    <a:lstStyle/>
                    <a:p>
                      <a:r>
                        <a:rPr lang="en-US" dirty="0"/>
                        <a:t>3</a:t>
                      </a:r>
                    </a:p>
                  </a:txBody>
                  <a:tcPr/>
                </a:tc>
                <a:tc>
                  <a:txBody>
                    <a:bodyPr/>
                    <a:lstStyle/>
                    <a:p>
                      <a:r>
                        <a:rPr lang="en-US" dirty="0"/>
                        <a:t>12</a:t>
                      </a:r>
                    </a:p>
                  </a:txBody>
                  <a:tcPr/>
                </a:tc>
                <a:tc>
                  <a:txBody>
                    <a:bodyPr/>
                    <a:lstStyle/>
                    <a:p>
                      <a:r>
                        <a:rPr lang="en-US" dirty="0"/>
                        <a:t>11</a:t>
                      </a:r>
                    </a:p>
                  </a:txBody>
                  <a:tcPr/>
                </a:tc>
                <a:tc>
                  <a:txBody>
                    <a:bodyPr/>
                    <a:lstStyle/>
                    <a:p>
                      <a:r>
                        <a:rPr lang="en-US" dirty="0"/>
                        <a:t>10</a:t>
                      </a:r>
                    </a:p>
                  </a:txBody>
                  <a:tcPr/>
                </a:tc>
                <a:tc>
                  <a:txBody>
                    <a:bodyPr/>
                    <a:lstStyle/>
                    <a:p>
                      <a:r>
                        <a:rPr lang="en-US" dirty="0"/>
                        <a:t>9</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073137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Parenthesis Matching………………….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b="1" u="sng" dirty="0"/>
                  <a:t>Algorithm</a:t>
                </a:r>
              </a:p>
              <a:p>
                <a:pPr lvl="1"/>
                <a:r>
                  <a:rPr lang="en-US" dirty="0"/>
                  <a:t>For each processor j do in parallel</a:t>
                </a:r>
              </a:p>
              <a:p>
                <a:pPr lvl="1"/>
                <a:r>
                  <a:rPr lang="en-US" dirty="0"/>
                  <a:t>If </a:t>
                </a:r>
                <a:r>
                  <a:rPr lang="en-US" dirty="0" err="1"/>
                  <a:t>l</a:t>
                </a:r>
                <a:r>
                  <a:rPr lang="en-US" baseline="-25000" dirty="0" err="1"/>
                  <a:t>j</a:t>
                </a:r>
                <a:r>
                  <a:rPr lang="en-US" dirty="0"/>
                  <a:t> == ‘(‘ then </a:t>
                </a:r>
                <a:r>
                  <a:rPr lang="en-US" dirty="0" err="1"/>
                  <a:t>b</a:t>
                </a:r>
                <a:r>
                  <a:rPr lang="en-US" baseline="-25000" dirty="0" err="1"/>
                  <a:t>j</a:t>
                </a:r>
                <a:r>
                  <a:rPr lang="en-US" dirty="0"/>
                  <a:t> = 1 else </a:t>
                </a:r>
                <a:r>
                  <a:rPr lang="en-US" dirty="0" err="1"/>
                  <a:t>b</a:t>
                </a:r>
                <a:r>
                  <a:rPr lang="en-US" baseline="-25000" dirty="0" err="1"/>
                  <a:t>j</a:t>
                </a:r>
                <a:r>
                  <a:rPr lang="en-US" dirty="0"/>
                  <a:t> = -1</a:t>
                </a:r>
              </a:p>
              <a:p>
                <a:pPr lvl="1"/>
                <a:r>
                  <a:rPr lang="en-US" dirty="0" err="1"/>
                  <a:t>P</a:t>
                </a:r>
                <a:r>
                  <a:rPr lang="en-US" baseline="-25000" dirty="0" err="1"/>
                  <a:t>j</a:t>
                </a:r>
                <a:r>
                  <a:rPr lang="en-US" dirty="0"/>
                  <a:t> = </a:t>
                </a:r>
                <a:r>
                  <a:rPr lang="en-US" dirty="0">
                    <a:sym typeface="Symbol"/>
                  </a:rPr>
                  <a:t></a:t>
                </a:r>
                <a:r>
                  <a:rPr lang="en-US" dirty="0" err="1">
                    <a:sym typeface="Symbol"/>
                  </a:rPr>
                  <a:t>b</a:t>
                </a:r>
                <a:r>
                  <a:rPr lang="en-US" baseline="-25000" dirty="0" err="1"/>
                  <a:t>j</a:t>
                </a:r>
                <a:r>
                  <a:rPr lang="en-US" dirty="0">
                    <a:sym typeface="Symbol"/>
                  </a:rPr>
                  <a:t> | i  j</a:t>
                </a:r>
              </a:p>
              <a:p>
                <a:pPr lvl="1"/>
                <a:r>
                  <a:rPr lang="en-US" dirty="0">
                    <a:sym typeface="Symbol"/>
                  </a:rPr>
                  <a:t>If </a:t>
                </a:r>
                <a:r>
                  <a:rPr lang="en-US" dirty="0" err="1">
                    <a:sym typeface="Symbol"/>
                  </a:rPr>
                  <a:t>b</a:t>
                </a:r>
                <a:r>
                  <a:rPr lang="en-US" baseline="-25000" dirty="0" err="1"/>
                  <a:t>j</a:t>
                </a:r>
                <a:r>
                  <a:rPr lang="en-US" dirty="0">
                    <a:sym typeface="Symbol"/>
                  </a:rPr>
                  <a:t> == -1 then </a:t>
                </a:r>
                <a:r>
                  <a:rPr lang="en-US" dirty="0" err="1">
                    <a:sym typeface="Symbol"/>
                  </a:rPr>
                  <a:t>P</a:t>
                </a:r>
                <a:r>
                  <a:rPr lang="en-US" baseline="-25000" dirty="0" err="1"/>
                  <a:t>j</a:t>
                </a:r>
                <a:r>
                  <a:rPr lang="en-US" dirty="0">
                    <a:sym typeface="Symbol"/>
                  </a:rPr>
                  <a:t> = </a:t>
                </a:r>
                <a:r>
                  <a:rPr lang="en-US" dirty="0" err="1">
                    <a:sym typeface="Symbol"/>
                  </a:rPr>
                  <a:t>P</a:t>
                </a:r>
                <a:r>
                  <a:rPr lang="en-US" baseline="-25000" dirty="0" err="1"/>
                  <a:t>j</a:t>
                </a:r>
                <a:r>
                  <a:rPr lang="en-US" dirty="0">
                    <a:sym typeface="Symbol"/>
                  </a:rPr>
                  <a:t> + 1</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𝑃</m:t>
                        </m:r>
                        <m:r>
                          <a:rPr lang="en-US" b="0" i="1" smtClean="0">
                            <a:latin typeface="Cambria Math"/>
                          </a:rPr>
                          <m:t>′</m:t>
                        </m:r>
                      </m:e>
                      <m:sub>
                        <m:r>
                          <a:rPr lang="en-US" b="0" i="1" smtClean="0">
                            <a:latin typeface="Cambria Math"/>
                          </a:rPr>
                          <m:t>𝑗</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𝑗</m:t>
                        </m:r>
                      </m:sub>
                    </m:sSub>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𝑗</m:t>
                        </m:r>
                      </m:den>
                    </m:f>
                  </m:oMath>
                </a14:m>
                <a:endParaRPr lang="en-US" b="0" dirty="0"/>
              </a:p>
              <a:p>
                <a:pPr lvl="1"/>
                <a:r>
                  <a:rPr lang="en-US" dirty="0" err="1"/>
                  <a:t>q</a:t>
                </a:r>
                <a:r>
                  <a:rPr lang="en-US" baseline="-25000" dirty="0" err="1"/>
                  <a:t>j</a:t>
                </a:r>
                <a:r>
                  <a:rPr lang="en-US" dirty="0"/>
                  <a:t> = -1, </a:t>
                </a:r>
                <a:r>
                  <a:rPr lang="en-US" dirty="0" err="1"/>
                  <a:t>t</a:t>
                </a:r>
                <a:r>
                  <a:rPr lang="en-US" baseline="-25000" dirty="0" err="1"/>
                  <a:t>j</a:t>
                </a:r>
                <a:r>
                  <a:rPr lang="en-US" dirty="0"/>
                  <a:t> = 0, </a:t>
                </a:r>
                <a:r>
                  <a:rPr lang="en-US" dirty="0" err="1"/>
                  <a:t>r</a:t>
                </a:r>
                <a:r>
                  <a:rPr lang="en-US" baseline="-25000" dirty="0" err="1"/>
                  <a:t>j</a:t>
                </a:r>
                <a:r>
                  <a:rPr lang="en-US" dirty="0"/>
                  <a:t> = 0</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𝑞</m:t>
                        </m:r>
                      </m:e>
                      <m:sub>
                        <m:r>
                          <a:rPr lang="en-US" b="0" i="1" smtClean="0">
                            <a:latin typeface="Cambria Math"/>
                          </a:rPr>
                          <m:t>𝑗</m:t>
                        </m:r>
                      </m:sub>
                    </m:sSub>
                    <m:r>
                      <a:rPr lang="en-US" b="0" i="1" smtClean="0">
                        <a:latin typeface="Cambria Math"/>
                      </a:rPr>
                      <m:t>=</m:t>
                    </m:r>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sSup>
                          <m:sSupPr>
                            <m:ctrlPr>
                              <a:rPr lang="en-US" b="0" i="1" smtClean="0">
                                <a:latin typeface="Cambria Math" panose="02040503050406030204" pitchFamily="18" charset="0"/>
                                <a:ea typeface="Cambria Math"/>
                              </a:rPr>
                            </m:ctrlPr>
                          </m:sSupPr>
                          <m:e>
                            <m:r>
                              <a:rPr lang="en-US" b="0" i="1" smtClean="0">
                                <a:latin typeface="Cambria Math"/>
                                <a:ea typeface="Cambria Math"/>
                              </a:rPr>
                              <m:t>𝑃</m:t>
                            </m:r>
                          </m:e>
                          <m:sup>
                            <m:r>
                              <a:rPr lang="en-US" b="0" i="1" smtClean="0">
                                <a:latin typeface="Cambria Math"/>
                                <a:ea typeface="Cambria Math"/>
                              </a:rPr>
                              <m:t>′</m:t>
                            </m:r>
                          </m:sup>
                        </m:sSup>
                      </m:e>
                      <m:sub>
                        <m:r>
                          <a:rPr lang="en-US" b="0" i="1" smtClean="0">
                            <a:latin typeface="Cambria Math"/>
                            <a:ea typeface="Cambria Math"/>
                          </a:rPr>
                          <m:t>𝑖</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sSup>
                          <m:sSupPr>
                            <m:ctrlPr>
                              <a:rPr lang="en-US" b="0" i="1" smtClean="0">
                                <a:latin typeface="Cambria Math" panose="02040503050406030204" pitchFamily="18" charset="0"/>
                                <a:ea typeface="Cambria Math"/>
                              </a:rPr>
                            </m:ctrlPr>
                          </m:sSupPr>
                          <m:e>
                            <m:r>
                              <a:rPr lang="en-US" b="0" i="1" smtClean="0">
                                <a:latin typeface="Cambria Math"/>
                                <a:ea typeface="Cambria Math"/>
                              </a:rPr>
                              <m:t>𝑃</m:t>
                            </m:r>
                          </m:e>
                          <m:sup>
                            <m:r>
                              <a:rPr lang="en-US" b="0" i="1" smtClean="0">
                                <a:latin typeface="Cambria Math"/>
                                <a:ea typeface="Cambria Math"/>
                              </a:rPr>
                              <m:t>′</m:t>
                            </m:r>
                          </m:sup>
                        </m:sSup>
                      </m:e>
                      <m:sub>
                        <m:r>
                          <a:rPr lang="en-US" b="0" i="1" smtClean="0">
                            <a:latin typeface="Cambria Math"/>
                            <a:ea typeface="Cambria Math"/>
                          </a:rPr>
                          <m:t>𝑖</m:t>
                        </m:r>
                      </m:sub>
                    </m:sSub>
                    <m:r>
                      <a:rPr lang="en-US" b="0" i="1" smtClean="0">
                        <a:latin typeface="Cambria Math"/>
                        <a:ea typeface="Cambria Math"/>
                      </a:rPr>
                      <m:t>&lt;</m:t>
                    </m:r>
                    <m:sSub>
                      <m:sSubPr>
                        <m:ctrlPr>
                          <a:rPr lang="en-US" b="0" i="1" smtClean="0">
                            <a:latin typeface="Cambria Math" panose="02040503050406030204" pitchFamily="18" charset="0"/>
                            <a:ea typeface="Cambria Math"/>
                          </a:rPr>
                        </m:ctrlPr>
                      </m:sSubPr>
                      <m:e>
                        <m:sSup>
                          <m:sSupPr>
                            <m:ctrlPr>
                              <a:rPr lang="en-US" b="0" i="1" smtClean="0">
                                <a:latin typeface="Cambria Math" panose="02040503050406030204" pitchFamily="18" charset="0"/>
                                <a:ea typeface="Cambria Math"/>
                              </a:rPr>
                            </m:ctrlPr>
                          </m:sSupPr>
                          <m:e>
                            <m:r>
                              <a:rPr lang="en-US" b="0" i="1" smtClean="0">
                                <a:latin typeface="Cambria Math"/>
                                <a:ea typeface="Cambria Math"/>
                              </a:rPr>
                              <m:t>𝑃</m:t>
                            </m:r>
                          </m:e>
                          <m:sup>
                            <m:r>
                              <a:rPr lang="en-US" b="0" i="1" smtClean="0">
                                <a:latin typeface="Cambria Math"/>
                                <a:ea typeface="Cambria Math"/>
                              </a:rPr>
                              <m:t>′</m:t>
                            </m:r>
                          </m:sup>
                        </m:sSup>
                      </m:e>
                      <m:sub>
                        <m:r>
                          <a:rPr lang="en-US" b="0" i="1" smtClean="0">
                            <a:latin typeface="Cambria Math"/>
                            <a:ea typeface="Cambria Math"/>
                          </a:rPr>
                          <m:t>𝑗</m:t>
                        </m:r>
                      </m:sub>
                    </m:sSub>
                  </m:oMath>
                </a14:m>
                <a:endParaRPr lang="en-US" b="0" dirty="0">
                  <a:ea typeface="Cambria Math"/>
                </a:endParaRP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𝑗</m:t>
                        </m:r>
                      </m:sub>
                    </m:sSub>
                    <m:r>
                      <a:rPr lang="en-US" b="0" i="1" smtClean="0">
                        <a:latin typeface="Cambria Math"/>
                      </a:rPr>
                      <m:t>=</m:t>
                    </m:r>
                    <m:r>
                      <a:rPr lang="en-US" b="0" i="1" smtClean="0">
                        <a:latin typeface="Cambria Math"/>
                        <a:ea typeface="Cambria Math"/>
                      </a:rPr>
                      <m:t>∩</m:t>
                    </m:r>
                    <m:r>
                      <a:rPr lang="en-US" b="0" i="1" smtClean="0">
                        <a:latin typeface="Cambria Math"/>
                        <a:ea typeface="Cambria Math"/>
                      </a:rPr>
                      <m:t>𝑖</m:t>
                    </m:r>
                    <m:r>
                      <a:rPr lang="en-US" b="0" i="1" smtClean="0">
                        <a:latin typeface="Cambria Math"/>
                        <a:ea typeface="Cambria Math"/>
                      </a:rPr>
                      <m:t> | </m:t>
                    </m:r>
                    <m:sSub>
                      <m:sSubPr>
                        <m:ctrlPr>
                          <a:rPr lang="en-US" b="0" i="1" smtClean="0">
                            <a:latin typeface="Cambria Math" panose="02040503050406030204" pitchFamily="18" charset="0"/>
                            <a:ea typeface="Cambria Math"/>
                          </a:rPr>
                        </m:ctrlPr>
                      </m:sSubPr>
                      <m:e>
                        <m:sSup>
                          <m:sSupPr>
                            <m:ctrlPr>
                              <a:rPr lang="en-US" b="0" i="1" smtClean="0">
                                <a:latin typeface="Cambria Math" panose="02040503050406030204" pitchFamily="18" charset="0"/>
                                <a:ea typeface="Cambria Math"/>
                              </a:rPr>
                            </m:ctrlPr>
                          </m:sSupPr>
                          <m:e>
                            <m:r>
                              <a:rPr lang="en-US" b="0" i="1" smtClean="0">
                                <a:latin typeface="Cambria Math"/>
                                <a:ea typeface="Cambria Math"/>
                              </a:rPr>
                              <m:t>𝑃</m:t>
                            </m:r>
                          </m:e>
                          <m:sup>
                            <m:r>
                              <a:rPr lang="en-US" b="0" i="1" smtClean="0">
                                <a:latin typeface="Cambria Math"/>
                                <a:ea typeface="Cambria Math"/>
                              </a:rPr>
                              <m:t>′</m:t>
                            </m:r>
                          </m:sup>
                        </m:sSup>
                      </m:e>
                      <m:sub>
                        <m:r>
                          <a:rPr lang="en-US" b="0" i="1" smtClean="0">
                            <a:latin typeface="Cambria Math"/>
                            <a:ea typeface="Cambria Math"/>
                          </a:rPr>
                          <m:t>𝑖</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𝑞</m:t>
                        </m:r>
                      </m:e>
                      <m:sub>
                        <m:r>
                          <a:rPr lang="en-US" b="0" i="1" smtClean="0">
                            <a:latin typeface="Cambria Math"/>
                            <a:ea typeface="Cambria Math"/>
                          </a:rPr>
                          <m:t>𝑗</m:t>
                        </m:r>
                      </m:sub>
                    </m:sSub>
                  </m:oMath>
                </a14:m>
                <a:endParaRPr lang="en-US" b="0" dirty="0">
                  <a:ea typeface="Cambria Math"/>
                </a:endParaRP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𝑟</m:t>
                        </m:r>
                      </m:e>
                      <m:sub>
                        <m:r>
                          <a:rPr lang="en-US" b="0" i="1" smtClean="0">
                            <a:latin typeface="Cambria Math"/>
                          </a:rPr>
                          <m:t>𝑗</m:t>
                        </m:r>
                      </m:sub>
                    </m:sSub>
                    <m:r>
                      <a:rPr lang="en-US" b="0" i="1" smtClean="0">
                        <a:latin typeface="Cambria Math"/>
                      </a:rPr>
                      <m:t>=</m:t>
                    </m:r>
                    <m:r>
                      <a:rPr lang="en-US" b="0" i="1" smtClean="0">
                        <a:latin typeface="Cambria Math"/>
                        <a:ea typeface="Cambria Math"/>
                      </a:rPr>
                      <m:t>∪</m:t>
                    </m:r>
                    <m:r>
                      <a:rPr lang="en-US" b="0" i="1" smtClean="0">
                        <a:latin typeface="Cambria Math"/>
                        <a:ea typeface="Cambria Math"/>
                      </a:rPr>
                      <m:t>𝑖</m:t>
                    </m:r>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𝑡</m:t>
                        </m:r>
                      </m:e>
                      <m:sub>
                        <m:r>
                          <a:rPr lang="en-US" b="0" i="1" smtClean="0">
                            <a:latin typeface="Cambria Math"/>
                            <a:ea typeface="Cambria Math"/>
                          </a:rPr>
                          <m:t>𝑖</m:t>
                        </m:r>
                      </m:sub>
                    </m:sSub>
                    <m:r>
                      <a:rPr lang="en-US" b="0" i="1" smtClean="0">
                        <a:latin typeface="Cambria Math"/>
                        <a:ea typeface="Cambria Math"/>
                      </a:rPr>
                      <m:t>=</m:t>
                    </m:r>
                    <m:r>
                      <a:rPr lang="en-US" b="0" i="1" smtClean="0">
                        <a:latin typeface="Cambria Math"/>
                        <a:ea typeface="Cambria Math"/>
                      </a:rPr>
                      <m:t>𝑗</m:t>
                    </m:r>
                  </m:oMath>
                </a14:m>
                <a:endParaRPr lang="en-US" b="0" dirty="0">
                  <a:ea typeface="Cambria Math"/>
                </a:endParaRPr>
              </a:p>
              <a:p>
                <a:pPr lvl="1"/>
                <a:r>
                  <a:rPr lang="en-US" dirty="0"/>
                  <a:t>If </a:t>
                </a:r>
                <a:r>
                  <a:rPr lang="en-US" dirty="0" err="1"/>
                  <a:t>l</a:t>
                </a:r>
                <a:r>
                  <a:rPr lang="en-US" baseline="-25000" dirty="0" err="1"/>
                  <a:t>j</a:t>
                </a:r>
                <a:r>
                  <a:rPr lang="en-US" dirty="0"/>
                  <a:t> = ‘)’ then </a:t>
                </a:r>
                <a:r>
                  <a:rPr lang="en-US" dirty="0" err="1"/>
                  <a:t>m</a:t>
                </a:r>
                <a:r>
                  <a:rPr lang="en-US" baseline="-25000" dirty="0" err="1"/>
                  <a:t>j</a:t>
                </a:r>
                <a:r>
                  <a:rPr lang="en-US" dirty="0"/>
                  <a:t> = </a:t>
                </a:r>
                <a:r>
                  <a:rPr lang="en-US" dirty="0" err="1"/>
                  <a:t>t</a:t>
                </a:r>
                <a:r>
                  <a:rPr lang="en-US" baseline="-25000" dirty="0" err="1"/>
                  <a:t>j</a:t>
                </a:r>
                <a:r>
                  <a:rPr lang="en-US" dirty="0"/>
                  <a:t> else </a:t>
                </a:r>
                <a:r>
                  <a:rPr lang="en-US" dirty="0" err="1"/>
                  <a:t>m</a:t>
                </a:r>
                <a:r>
                  <a:rPr lang="en-US" baseline="-25000" dirty="0" err="1"/>
                  <a:t>j</a:t>
                </a:r>
                <a:r>
                  <a:rPr lang="en-US" dirty="0"/>
                  <a:t> = </a:t>
                </a:r>
                <a:r>
                  <a:rPr lang="en-US" dirty="0" err="1"/>
                  <a:t>r</a:t>
                </a:r>
                <a:r>
                  <a:rPr lang="en-US" baseline="-25000" dirty="0" err="1"/>
                  <a:t>j</a:t>
                </a: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037" t="-2426" b="-579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148</a:t>
            </a:fld>
            <a:endParaRPr lang="en-US"/>
          </a:p>
        </p:txBody>
      </p:sp>
    </p:spTree>
    <p:extLst>
      <p:ext uri="{BB962C8B-B14F-4D97-AF65-F5344CB8AC3E}">
        <p14:creationId xmlns:p14="http://schemas.microsoft.com/office/powerpoint/2010/main" val="2354439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Parenthesis Matching</a:t>
            </a:r>
          </a:p>
        </p:txBody>
      </p:sp>
      <p:sp>
        <p:nvSpPr>
          <p:cNvPr id="3" name="Content Placeholder 2"/>
          <p:cNvSpPr>
            <a:spLocks noGrp="1"/>
          </p:cNvSpPr>
          <p:nvPr>
            <p:ph idx="1"/>
          </p:nvPr>
        </p:nvSpPr>
        <p:spPr/>
        <p:txBody>
          <a:bodyPr>
            <a:normAutofit fontScale="70000" lnSpcReduction="20000"/>
          </a:bodyPr>
          <a:lstStyle/>
          <a:p>
            <a:pPr algn="just"/>
            <a:r>
              <a:rPr lang="en-US" dirty="0"/>
              <a:t>One criterion BSR algorithm</a:t>
            </a:r>
          </a:p>
          <a:p>
            <a:pPr algn="just"/>
            <a:r>
              <a:rPr lang="en-US" dirty="0"/>
              <a:t>The problem is to find the pairs of matching parenthesis in a given legal sequences l</a:t>
            </a:r>
            <a:r>
              <a:rPr lang="en-US" baseline="-25000" dirty="0"/>
              <a:t>1</a:t>
            </a:r>
            <a:r>
              <a:rPr lang="en-US" dirty="0"/>
              <a:t>, l</a:t>
            </a:r>
            <a:r>
              <a:rPr lang="en-US" baseline="-25000" dirty="0"/>
              <a:t>2</a:t>
            </a:r>
            <a:r>
              <a:rPr lang="en-US" dirty="0"/>
              <a:t>, ……., </a:t>
            </a:r>
            <a:r>
              <a:rPr lang="en-US" dirty="0" err="1"/>
              <a:t>l</a:t>
            </a:r>
            <a:r>
              <a:rPr lang="en-US" baseline="-25000" dirty="0" err="1"/>
              <a:t>n</a:t>
            </a:r>
            <a:r>
              <a:rPr lang="en-US" dirty="0"/>
              <a:t> of parenthesis</a:t>
            </a:r>
          </a:p>
          <a:p>
            <a:pPr algn="just"/>
            <a:r>
              <a:rPr lang="en-US" dirty="0"/>
              <a:t>By legal means that every parenthesis has its matching parenthesis in a sequence</a:t>
            </a:r>
          </a:p>
          <a:p>
            <a:pPr algn="just"/>
            <a:r>
              <a:rPr lang="en-US" dirty="0"/>
              <a:t>Example</a:t>
            </a:r>
          </a:p>
          <a:p>
            <a:pPr marL="457200" lvl="1" indent="0" algn="just">
              <a:buNone/>
            </a:pPr>
            <a:r>
              <a:rPr lang="en-US" dirty="0"/>
              <a:t>	Output for the input sequence,</a:t>
            </a:r>
          </a:p>
          <a:p>
            <a:pPr marL="457200" lvl="1" indent="0" algn="just">
              <a:buNone/>
            </a:pPr>
            <a:r>
              <a:rPr lang="en-US" dirty="0"/>
              <a:t>	( ) ( ( ( ) ) ) ( ( ) ) is, </a:t>
            </a:r>
          </a:p>
          <a:p>
            <a:pPr marL="457200" lvl="1" indent="0" algn="just">
              <a:buNone/>
            </a:pPr>
            <a:endParaRPr lang="en-US" dirty="0"/>
          </a:p>
          <a:p>
            <a:pPr marL="457200" lvl="1" indent="0" algn="just">
              <a:buNone/>
            </a:pPr>
            <a:endParaRPr lang="en-US" dirty="0"/>
          </a:p>
          <a:p>
            <a:pPr marL="457200" lvl="1" indent="0" algn="just">
              <a:buNone/>
            </a:pPr>
            <a:r>
              <a:rPr lang="en-US" dirty="0"/>
              <a:t>	</a:t>
            </a:r>
          </a:p>
          <a:p>
            <a:pPr algn="just"/>
            <a:r>
              <a:rPr lang="en-US" dirty="0"/>
              <a:t>Can be </a:t>
            </a:r>
          </a:p>
          <a:p>
            <a:pPr algn="just"/>
            <a:endParaRPr lang="en-US" dirty="0"/>
          </a:p>
          <a:p>
            <a:pPr algn="just"/>
            <a:r>
              <a:rPr lang="en-US" dirty="0"/>
              <a:t>Can be solved by N processors</a:t>
            </a:r>
          </a:p>
          <a:p>
            <a:pPr algn="just"/>
            <a:endParaRPr lang="en-US" dirty="0"/>
          </a:p>
          <a:p>
            <a:pPr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149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743811371"/>
              </p:ext>
            </p:extLst>
          </p:nvPr>
        </p:nvGraphicFramePr>
        <p:xfrm>
          <a:off x="914400" y="4267200"/>
          <a:ext cx="6096000" cy="111252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508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gridCol w="508000">
                  <a:extLst>
                    <a:ext uri="{9D8B030D-6E8A-4147-A177-3AD203B41FA5}">
                      <a16:colId xmlns:a16="http://schemas.microsoft.com/office/drawing/2014/main" val="20011"/>
                    </a:ext>
                  </a:extLst>
                </a:gridCol>
              </a:tblGrid>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r>
                        <a:rPr lang="en-US" dirty="0"/>
                        <a:t>12</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1</a:t>
                      </a:r>
                    </a:p>
                  </a:txBody>
                  <a:tcPr/>
                </a:tc>
                <a:tc>
                  <a:txBody>
                    <a:bodyPr/>
                    <a:lstStyle/>
                    <a:p>
                      <a:r>
                        <a:rPr lang="en-US" dirty="0"/>
                        <a:t>8</a:t>
                      </a:r>
                    </a:p>
                  </a:txBody>
                  <a:tcPr/>
                </a:tc>
                <a:tc>
                  <a:txBody>
                    <a:bodyPr/>
                    <a:lstStyle/>
                    <a:p>
                      <a:r>
                        <a:rPr lang="en-US" dirty="0"/>
                        <a:t>7</a:t>
                      </a:r>
                    </a:p>
                  </a:txBody>
                  <a:tcPr/>
                </a:tc>
                <a:tc>
                  <a:txBody>
                    <a:bodyPr/>
                    <a:lstStyle/>
                    <a:p>
                      <a:r>
                        <a:rPr lang="en-US" dirty="0"/>
                        <a:t>6</a:t>
                      </a:r>
                    </a:p>
                  </a:txBody>
                  <a:tcPr/>
                </a:tc>
                <a:tc>
                  <a:txBody>
                    <a:bodyPr/>
                    <a:lstStyle/>
                    <a:p>
                      <a:r>
                        <a:rPr lang="en-US" dirty="0"/>
                        <a:t>5</a:t>
                      </a:r>
                    </a:p>
                  </a:txBody>
                  <a:tcPr/>
                </a:tc>
                <a:tc>
                  <a:txBody>
                    <a:bodyPr/>
                    <a:lstStyle/>
                    <a:p>
                      <a:r>
                        <a:rPr lang="en-US" dirty="0"/>
                        <a:t>4</a:t>
                      </a:r>
                    </a:p>
                  </a:txBody>
                  <a:tcPr/>
                </a:tc>
                <a:tc>
                  <a:txBody>
                    <a:bodyPr/>
                    <a:lstStyle/>
                    <a:p>
                      <a:r>
                        <a:rPr lang="en-US" dirty="0"/>
                        <a:t>3</a:t>
                      </a:r>
                    </a:p>
                  </a:txBody>
                  <a:tcPr/>
                </a:tc>
                <a:tc>
                  <a:txBody>
                    <a:bodyPr/>
                    <a:lstStyle/>
                    <a:p>
                      <a:r>
                        <a:rPr lang="en-US" dirty="0"/>
                        <a:t>12</a:t>
                      </a:r>
                    </a:p>
                  </a:txBody>
                  <a:tcPr/>
                </a:tc>
                <a:tc>
                  <a:txBody>
                    <a:bodyPr/>
                    <a:lstStyle/>
                    <a:p>
                      <a:r>
                        <a:rPr lang="en-US" dirty="0"/>
                        <a:t>11</a:t>
                      </a:r>
                    </a:p>
                  </a:txBody>
                  <a:tcPr/>
                </a:tc>
                <a:tc>
                  <a:txBody>
                    <a:bodyPr/>
                    <a:lstStyle/>
                    <a:p>
                      <a:r>
                        <a:rPr lang="en-US" dirty="0"/>
                        <a:t>10</a:t>
                      </a:r>
                    </a:p>
                  </a:txBody>
                  <a:tcPr/>
                </a:tc>
                <a:tc>
                  <a:txBody>
                    <a:bodyPr/>
                    <a:lstStyle/>
                    <a:p>
                      <a:r>
                        <a:rPr lang="en-US" dirty="0"/>
                        <a:t>9</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07313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Introduction</a:t>
            </a:r>
          </a:p>
        </p:txBody>
      </p:sp>
      <p:sp>
        <p:nvSpPr>
          <p:cNvPr id="3" name="Content Placeholder 2"/>
          <p:cNvSpPr>
            <a:spLocks noGrp="1"/>
          </p:cNvSpPr>
          <p:nvPr>
            <p:ph idx="1"/>
          </p:nvPr>
        </p:nvSpPr>
        <p:spPr/>
        <p:txBody>
          <a:bodyPr>
            <a:normAutofit fontScale="55000" lnSpcReduction="20000"/>
          </a:bodyPr>
          <a:lstStyle/>
          <a:p>
            <a:pPr algn="just"/>
            <a:r>
              <a:rPr lang="en-US" dirty="0"/>
              <a:t>Concurrent programming refers activation of more than one instructions at a time</a:t>
            </a:r>
          </a:p>
          <a:p>
            <a:pPr algn="just"/>
            <a:r>
              <a:rPr lang="en-US" dirty="0"/>
              <a:t>In programing language theory, semantics is the field of concerned with the mathematical study of the meaning of the programming language</a:t>
            </a:r>
          </a:p>
          <a:p>
            <a:pPr algn="just"/>
            <a:r>
              <a:rPr lang="en-US" dirty="0"/>
              <a:t>Syntactic structure VS Semantic structure</a:t>
            </a:r>
          </a:p>
          <a:p>
            <a:pPr algn="just"/>
            <a:r>
              <a:rPr lang="en-US" dirty="0"/>
              <a:t>English Language</a:t>
            </a:r>
          </a:p>
          <a:p>
            <a:pPr lvl="1" algn="just"/>
            <a:r>
              <a:rPr lang="en-US" dirty="0">
                <a:solidFill>
                  <a:srgbClr val="002060"/>
                </a:solidFill>
              </a:rPr>
              <a:t>S + V + O (Grammatical pattern but  language dependent)</a:t>
            </a:r>
          </a:p>
          <a:p>
            <a:pPr lvl="1" algn="just"/>
            <a:r>
              <a:rPr lang="en-US" dirty="0">
                <a:solidFill>
                  <a:srgbClr val="002060"/>
                </a:solidFill>
              </a:rPr>
              <a:t>Example</a:t>
            </a:r>
          </a:p>
          <a:p>
            <a:pPr lvl="2" algn="just"/>
            <a:r>
              <a:rPr lang="en-US" dirty="0">
                <a:solidFill>
                  <a:srgbClr val="C00000"/>
                </a:solidFill>
              </a:rPr>
              <a:t>I eat rice. (Syntactically correct and semantically correct)</a:t>
            </a:r>
          </a:p>
          <a:p>
            <a:pPr lvl="2" algn="just"/>
            <a:r>
              <a:rPr lang="en-US" dirty="0">
                <a:solidFill>
                  <a:srgbClr val="C00000"/>
                </a:solidFill>
              </a:rPr>
              <a:t>I rice eat. (Syntactically wrong)</a:t>
            </a:r>
          </a:p>
          <a:p>
            <a:pPr lvl="2" algn="just"/>
            <a:r>
              <a:rPr lang="en-US" dirty="0">
                <a:solidFill>
                  <a:srgbClr val="C00000"/>
                </a:solidFill>
              </a:rPr>
              <a:t>I eat car. (Syntactically correct but semantically wrong)</a:t>
            </a:r>
          </a:p>
          <a:p>
            <a:pPr algn="just"/>
            <a:r>
              <a:rPr lang="en-US" dirty="0"/>
              <a:t>Programming Language</a:t>
            </a:r>
          </a:p>
          <a:p>
            <a:pPr lvl="1" algn="just"/>
            <a:r>
              <a:rPr lang="en-US" dirty="0">
                <a:solidFill>
                  <a:srgbClr val="002060"/>
                </a:solidFill>
              </a:rPr>
              <a:t>CFG (Context Free Grammar)</a:t>
            </a:r>
          </a:p>
          <a:p>
            <a:pPr lvl="2" algn="just"/>
            <a:r>
              <a:rPr lang="en-US" dirty="0">
                <a:solidFill>
                  <a:srgbClr val="00B050"/>
                </a:solidFill>
              </a:rPr>
              <a:t>Declaration </a:t>
            </a:r>
            <a:r>
              <a:rPr lang="en-US" dirty="0">
                <a:solidFill>
                  <a:srgbClr val="00B050"/>
                </a:solidFill>
                <a:sym typeface="Symbol"/>
              </a:rPr>
              <a:t> Type Variable</a:t>
            </a:r>
          </a:p>
          <a:p>
            <a:pPr lvl="2" algn="just"/>
            <a:r>
              <a:rPr lang="en-US" dirty="0">
                <a:solidFill>
                  <a:srgbClr val="00B050"/>
                </a:solidFill>
                <a:sym typeface="Symbol"/>
              </a:rPr>
              <a:t>Type  </a:t>
            </a:r>
            <a:r>
              <a:rPr lang="en-US" dirty="0" err="1">
                <a:solidFill>
                  <a:srgbClr val="00B050"/>
                </a:solidFill>
                <a:sym typeface="Symbol"/>
              </a:rPr>
              <a:t>int</a:t>
            </a:r>
            <a:endParaRPr lang="en-US" dirty="0">
              <a:solidFill>
                <a:srgbClr val="00B050"/>
              </a:solidFill>
              <a:sym typeface="Symbol"/>
            </a:endParaRPr>
          </a:p>
          <a:p>
            <a:pPr lvl="1" algn="just"/>
            <a:r>
              <a:rPr lang="en-US" dirty="0">
                <a:solidFill>
                  <a:srgbClr val="002060"/>
                </a:solidFill>
                <a:sym typeface="Symbol"/>
              </a:rPr>
              <a:t>Example</a:t>
            </a:r>
          </a:p>
          <a:p>
            <a:pPr lvl="2" algn="just"/>
            <a:r>
              <a:rPr lang="en-US" dirty="0" err="1">
                <a:sym typeface="Symbol"/>
              </a:rPr>
              <a:t>i</a:t>
            </a:r>
            <a:r>
              <a:rPr lang="en-US" dirty="0" err="1">
                <a:solidFill>
                  <a:srgbClr val="C00000"/>
                </a:solidFill>
                <a:sym typeface="Symbol"/>
              </a:rPr>
              <a:t>nt</a:t>
            </a:r>
            <a:r>
              <a:rPr lang="en-US" dirty="0">
                <a:solidFill>
                  <a:srgbClr val="C00000"/>
                </a:solidFill>
                <a:sym typeface="Symbol"/>
              </a:rPr>
              <a:t>  a, a = 2;</a:t>
            </a:r>
          </a:p>
          <a:p>
            <a:pPr lvl="2" algn="just"/>
            <a:r>
              <a:rPr lang="en-US" dirty="0" err="1">
                <a:solidFill>
                  <a:srgbClr val="C00000"/>
                </a:solidFill>
                <a:sym typeface="Symbol"/>
              </a:rPr>
              <a:t>int</a:t>
            </a:r>
            <a:r>
              <a:rPr lang="en-US" dirty="0">
                <a:solidFill>
                  <a:srgbClr val="C00000"/>
                </a:solidFill>
                <a:sym typeface="Symbol"/>
              </a:rPr>
              <a:t> b, b = 3.1 (</a:t>
            </a:r>
            <a:r>
              <a:rPr lang="en-US" dirty="0">
                <a:solidFill>
                  <a:srgbClr val="C00000"/>
                </a:solidFill>
              </a:rPr>
              <a:t>semantically wrong</a:t>
            </a:r>
            <a:r>
              <a:rPr lang="en-US" dirty="0">
                <a:solidFill>
                  <a:srgbClr val="C00000"/>
                </a:solidFill>
                <a:sym typeface="Symbol"/>
              </a:rPr>
              <a:t>)</a:t>
            </a:r>
            <a:endParaRPr lang="en-US" dirty="0">
              <a:solidFill>
                <a:srgbClr val="C00000"/>
              </a:solidFill>
            </a:endParaRPr>
          </a:p>
          <a:p>
            <a:pPr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15</a:t>
            </a:fld>
            <a:endParaRPr lang="en-US"/>
          </a:p>
        </p:txBody>
      </p:sp>
    </p:spTree>
    <p:extLst>
      <p:ext uri="{BB962C8B-B14F-4D97-AF65-F5344CB8AC3E}">
        <p14:creationId xmlns:p14="http://schemas.microsoft.com/office/powerpoint/2010/main" val="11088475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Parenthesis Matching………………….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b="1" u="sng" dirty="0"/>
                  <a:t>Algorithm</a:t>
                </a:r>
              </a:p>
              <a:p>
                <a:pPr lvl="1"/>
                <a:r>
                  <a:rPr lang="en-US" dirty="0"/>
                  <a:t>For each processor j do in parallel</a:t>
                </a:r>
              </a:p>
              <a:p>
                <a:pPr lvl="1"/>
                <a:r>
                  <a:rPr lang="en-US" dirty="0"/>
                  <a:t>If </a:t>
                </a:r>
                <a:r>
                  <a:rPr lang="en-US" dirty="0" err="1"/>
                  <a:t>l</a:t>
                </a:r>
                <a:r>
                  <a:rPr lang="en-US" baseline="-25000" dirty="0" err="1"/>
                  <a:t>j</a:t>
                </a:r>
                <a:r>
                  <a:rPr lang="en-US" dirty="0"/>
                  <a:t> == ‘(‘ then </a:t>
                </a:r>
                <a:r>
                  <a:rPr lang="en-US" dirty="0" err="1"/>
                  <a:t>b</a:t>
                </a:r>
                <a:r>
                  <a:rPr lang="en-US" baseline="-25000" dirty="0" err="1"/>
                  <a:t>j</a:t>
                </a:r>
                <a:r>
                  <a:rPr lang="en-US" dirty="0"/>
                  <a:t> = 1 else </a:t>
                </a:r>
                <a:r>
                  <a:rPr lang="en-US" dirty="0" err="1"/>
                  <a:t>b</a:t>
                </a:r>
                <a:r>
                  <a:rPr lang="en-US" baseline="-25000" dirty="0" err="1"/>
                  <a:t>j</a:t>
                </a:r>
                <a:r>
                  <a:rPr lang="en-US" dirty="0"/>
                  <a:t> = -1</a:t>
                </a:r>
              </a:p>
              <a:p>
                <a:pPr lvl="1"/>
                <a:r>
                  <a:rPr lang="en-US" dirty="0" err="1"/>
                  <a:t>P</a:t>
                </a:r>
                <a:r>
                  <a:rPr lang="en-US" baseline="-25000" dirty="0" err="1"/>
                  <a:t>j</a:t>
                </a:r>
                <a:r>
                  <a:rPr lang="en-US" dirty="0"/>
                  <a:t> = </a:t>
                </a:r>
                <a:r>
                  <a:rPr lang="en-US" dirty="0">
                    <a:sym typeface="Symbol"/>
                  </a:rPr>
                  <a:t></a:t>
                </a:r>
                <a:r>
                  <a:rPr lang="en-US" dirty="0" err="1">
                    <a:sym typeface="Symbol"/>
                  </a:rPr>
                  <a:t>b</a:t>
                </a:r>
                <a:r>
                  <a:rPr lang="en-US" baseline="-25000" dirty="0" err="1"/>
                  <a:t>j</a:t>
                </a:r>
                <a:r>
                  <a:rPr lang="en-US" dirty="0">
                    <a:sym typeface="Symbol"/>
                  </a:rPr>
                  <a:t> | i  j</a:t>
                </a:r>
              </a:p>
              <a:p>
                <a:pPr lvl="1"/>
                <a:r>
                  <a:rPr lang="en-US" dirty="0">
                    <a:sym typeface="Symbol"/>
                  </a:rPr>
                  <a:t>If </a:t>
                </a:r>
                <a:r>
                  <a:rPr lang="en-US" dirty="0" err="1">
                    <a:sym typeface="Symbol"/>
                  </a:rPr>
                  <a:t>b</a:t>
                </a:r>
                <a:r>
                  <a:rPr lang="en-US" baseline="-25000" dirty="0" err="1"/>
                  <a:t>j</a:t>
                </a:r>
                <a:r>
                  <a:rPr lang="en-US" dirty="0">
                    <a:sym typeface="Symbol"/>
                  </a:rPr>
                  <a:t> == -1 then </a:t>
                </a:r>
                <a:r>
                  <a:rPr lang="en-US" dirty="0" err="1">
                    <a:sym typeface="Symbol"/>
                  </a:rPr>
                  <a:t>P</a:t>
                </a:r>
                <a:r>
                  <a:rPr lang="en-US" baseline="-25000" dirty="0" err="1"/>
                  <a:t>j</a:t>
                </a:r>
                <a:r>
                  <a:rPr lang="en-US" dirty="0">
                    <a:sym typeface="Symbol"/>
                  </a:rPr>
                  <a:t> = </a:t>
                </a:r>
                <a:r>
                  <a:rPr lang="en-US" dirty="0" err="1">
                    <a:sym typeface="Symbol"/>
                  </a:rPr>
                  <a:t>P</a:t>
                </a:r>
                <a:r>
                  <a:rPr lang="en-US" baseline="-25000" dirty="0" err="1"/>
                  <a:t>j</a:t>
                </a:r>
                <a:r>
                  <a:rPr lang="en-US" dirty="0">
                    <a:sym typeface="Symbol"/>
                  </a:rPr>
                  <a:t> + 1</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𝑃</m:t>
                        </m:r>
                        <m:r>
                          <a:rPr lang="en-US" b="0" i="1" smtClean="0">
                            <a:latin typeface="Cambria Math"/>
                          </a:rPr>
                          <m:t>′</m:t>
                        </m:r>
                      </m:e>
                      <m:sub>
                        <m:r>
                          <a:rPr lang="en-US" b="0" i="1" smtClean="0">
                            <a:latin typeface="Cambria Math"/>
                          </a:rPr>
                          <m:t>𝑗</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𝑗</m:t>
                        </m:r>
                      </m:sub>
                    </m:sSub>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𝑗</m:t>
                        </m:r>
                      </m:den>
                    </m:f>
                  </m:oMath>
                </a14:m>
                <a:endParaRPr lang="en-US" b="0" dirty="0"/>
              </a:p>
              <a:p>
                <a:pPr lvl="1"/>
                <a:r>
                  <a:rPr lang="en-US" dirty="0" err="1"/>
                  <a:t>q</a:t>
                </a:r>
                <a:r>
                  <a:rPr lang="en-US" baseline="-25000" dirty="0" err="1"/>
                  <a:t>j</a:t>
                </a:r>
                <a:r>
                  <a:rPr lang="en-US" dirty="0"/>
                  <a:t> = -1, </a:t>
                </a:r>
                <a:r>
                  <a:rPr lang="en-US" dirty="0" err="1"/>
                  <a:t>t</a:t>
                </a:r>
                <a:r>
                  <a:rPr lang="en-US" baseline="-25000" dirty="0" err="1"/>
                  <a:t>j</a:t>
                </a:r>
                <a:r>
                  <a:rPr lang="en-US" dirty="0"/>
                  <a:t> = 0, </a:t>
                </a:r>
                <a:r>
                  <a:rPr lang="en-US" dirty="0" err="1"/>
                  <a:t>r</a:t>
                </a:r>
                <a:r>
                  <a:rPr lang="en-US" baseline="-25000" dirty="0" err="1"/>
                  <a:t>j</a:t>
                </a:r>
                <a:r>
                  <a:rPr lang="en-US" dirty="0"/>
                  <a:t> = 0</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𝑞</m:t>
                        </m:r>
                      </m:e>
                      <m:sub>
                        <m:r>
                          <a:rPr lang="en-US" b="0" i="1" smtClean="0">
                            <a:latin typeface="Cambria Math"/>
                          </a:rPr>
                          <m:t>𝑗</m:t>
                        </m:r>
                      </m:sub>
                    </m:sSub>
                    <m:r>
                      <a:rPr lang="en-US" b="0" i="1" smtClean="0">
                        <a:latin typeface="Cambria Math"/>
                      </a:rPr>
                      <m:t>=</m:t>
                    </m:r>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sSup>
                          <m:sSupPr>
                            <m:ctrlPr>
                              <a:rPr lang="en-US" b="0" i="1" smtClean="0">
                                <a:latin typeface="Cambria Math" panose="02040503050406030204" pitchFamily="18" charset="0"/>
                                <a:ea typeface="Cambria Math"/>
                              </a:rPr>
                            </m:ctrlPr>
                          </m:sSupPr>
                          <m:e>
                            <m:r>
                              <a:rPr lang="en-US" b="0" i="1" smtClean="0">
                                <a:latin typeface="Cambria Math"/>
                                <a:ea typeface="Cambria Math"/>
                              </a:rPr>
                              <m:t>𝑃</m:t>
                            </m:r>
                          </m:e>
                          <m:sup>
                            <m:r>
                              <a:rPr lang="en-US" b="0" i="1" smtClean="0">
                                <a:latin typeface="Cambria Math"/>
                                <a:ea typeface="Cambria Math"/>
                              </a:rPr>
                              <m:t>′</m:t>
                            </m:r>
                          </m:sup>
                        </m:sSup>
                      </m:e>
                      <m:sub>
                        <m:r>
                          <a:rPr lang="en-US" b="0" i="1" smtClean="0">
                            <a:latin typeface="Cambria Math"/>
                            <a:ea typeface="Cambria Math"/>
                          </a:rPr>
                          <m:t>𝑖</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sSup>
                          <m:sSupPr>
                            <m:ctrlPr>
                              <a:rPr lang="en-US" b="0" i="1" smtClean="0">
                                <a:latin typeface="Cambria Math" panose="02040503050406030204" pitchFamily="18" charset="0"/>
                                <a:ea typeface="Cambria Math"/>
                              </a:rPr>
                            </m:ctrlPr>
                          </m:sSupPr>
                          <m:e>
                            <m:r>
                              <a:rPr lang="en-US" b="0" i="1" smtClean="0">
                                <a:latin typeface="Cambria Math"/>
                                <a:ea typeface="Cambria Math"/>
                              </a:rPr>
                              <m:t>𝑃</m:t>
                            </m:r>
                          </m:e>
                          <m:sup>
                            <m:r>
                              <a:rPr lang="en-US" b="0" i="1" smtClean="0">
                                <a:latin typeface="Cambria Math"/>
                                <a:ea typeface="Cambria Math"/>
                              </a:rPr>
                              <m:t>′</m:t>
                            </m:r>
                          </m:sup>
                        </m:sSup>
                      </m:e>
                      <m:sub>
                        <m:r>
                          <a:rPr lang="en-US" b="0" i="1" smtClean="0">
                            <a:latin typeface="Cambria Math"/>
                            <a:ea typeface="Cambria Math"/>
                          </a:rPr>
                          <m:t>𝑖</m:t>
                        </m:r>
                      </m:sub>
                    </m:sSub>
                    <m:r>
                      <a:rPr lang="en-US" b="0" i="1" smtClean="0">
                        <a:latin typeface="Cambria Math"/>
                        <a:ea typeface="Cambria Math"/>
                      </a:rPr>
                      <m:t>&lt;</m:t>
                    </m:r>
                    <m:sSub>
                      <m:sSubPr>
                        <m:ctrlPr>
                          <a:rPr lang="en-US" b="0" i="1" smtClean="0">
                            <a:latin typeface="Cambria Math" panose="02040503050406030204" pitchFamily="18" charset="0"/>
                            <a:ea typeface="Cambria Math"/>
                          </a:rPr>
                        </m:ctrlPr>
                      </m:sSubPr>
                      <m:e>
                        <m:sSup>
                          <m:sSupPr>
                            <m:ctrlPr>
                              <a:rPr lang="en-US" b="0" i="1" smtClean="0">
                                <a:latin typeface="Cambria Math" panose="02040503050406030204" pitchFamily="18" charset="0"/>
                                <a:ea typeface="Cambria Math"/>
                              </a:rPr>
                            </m:ctrlPr>
                          </m:sSupPr>
                          <m:e>
                            <m:r>
                              <a:rPr lang="en-US" b="0" i="1" smtClean="0">
                                <a:latin typeface="Cambria Math"/>
                                <a:ea typeface="Cambria Math"/>
                              </a:rPr>
                              <m:t>𝑃</m:t>
                            </m:r>
                          </m:e>
                          <m:sup>
                            <m:r>
                              <a:rPr lang="en-US" b="0" i="1" smtClean="0">
                                <a:latin typeface="Cambria Math"/>
                                <a:ea typeface="Cambria Math"/>
                              </a:rPr>
                              <m:t>′</m:t>
                            </m:r>
                          </m:sup>
                        </m:sSup>
                      </m:e>
                      <m:sub>
                        <m:r>
                          <a:rPr lang="en-US" b="0" i="1" smtClean="0">
                            <a:latin typeface="Cambria Math"/>
                            <a:ea typeface="Cambria Math"/>
                          </a:rPr>
                          <m:t>𝑗</m:t>
                        </m:r>
                      </m:sub>
                    </m:sSub>
                  </m:oMath>
                </a14:m>
                <a:endParaRPr lang="en-US" b="0" dirty="0">
                  <a:ea typeface="Cambria Math"/>
                </a:endParaRP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𝑗</m:t>
                        </m:r>
                      </m:sub>
                    </m:sSub>
                    <m:r>
                      <a:rPr lang="en-US" b="0" i="1" smtClean="0">
                        <a:latin typeface="Cambria Math"/>
                      </a:rPr>
                      <m:t>=</m:t>
                    </m:r>
                    <m:r>
                      <a:rPr lang="en-US" b="0" i="1" smtClean="0">
                        <a:latin typeface="Cambria Math"/>
                        <a:ea typeface="Cambria Math"/>
                      </a:rPr>
                      <m:t>∩</m:t>
                    </m:r>
                    <m:r>
                      <a:rPr lang="en-US" b="0" i="1" smtClean="0">
                        <a:latin typeface="Cambria Math"/>
                        <a:ea typeface="Cambria Math"/>
                      </a:rPr>
                      <m:t>𝑖</m:t>
                    </m:r>
                    <m:r>
                      <a:rPr lang="en-US" b="0" i="1" smtClean="0">
                        <a:latin typeface="Cambria Math"/>
                        <a:ea typeface="Cambria Math"/>
                      </a:rPr>
                      <m:t> | </m:t>
                    </m:r>
                    <m:sSub>
                      <m:sSubPr>
                        <m:ctrlPr>
                          <a:rPr lang="en-US" b="0" i="1" smtClean="0">
                            <a:latin typeface="Cambria Math" panose="02040503050406030204" pitchFamily="18" charset="0"/>
                            <a:ea typeface="Cambria Math"/>
                          </a:rPr>
                        </m:ctrlPr>
                      </m:sSubPr>
                      <m:e>
                        <m:sSup>
                          <m:sSupPr>
                            <m:ctrlPr>
                              <a:rPr lang="en-US" b="0" i="1" smtClean="0">
                                <a:latin typeface="Cambria Math" panose="02040503050406030204" pitchFamily="18" charset="0"/>
                                <a:ea typeface="Cambria Math"/>
                              </a:rPr>
                            </m:ctrlPr>
                          </m:sSupPr>
                          <m:e>
                            <m:r>
                              <a:rPr lang="en-US" b="0" i="1" smtClean="0">
                                <a:latin typeface="Cambria Math"/>
                                <a:ea typeface="Cambria Math"/>
                              </a:rPr>
                              <m:t>𝑃</m:t>
                            </m:r>
                          </m:e>
                          <m:sup>
                            <m:r>
                              <a:rPr lang="en-US" b="0" i="1" smtClean="0">
                                <a:latin typeface="Cambria Math"/>
                                <a:ea typeface="Cambria Math"/>
                              </a:rPr>
                              <m:t>′</m:t>
                            </m:r>
                          </m:sup>
                        </m:sSup>
                      </m:e>
                      <m:sub>
                        <m:r>
                          <a:rPr lang="en-US" b="0" i="1" smtClean="0">
                            <a:latin typeface="Cambria Math"/>
                            <a:ea typeface="Cambria Math"/>
                          </a:rPr>
                          <m:t>𝑖</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𝑞</m:t>
                        </m:r>
                      </m:e>
                      <m:sub>
                        <m:r>
                          <a:rPr lang="en-US" b="0" i="1" smtClean="0">
                            <a:latin typeface="Cambria Math"/>
                            <a:ea typeface="Cambria Math"/>
                          </a:rPr>
                          <m:t>𝑗</m:t>
                        </m:r>
                      </m:sub>
                    </m:sSub>
                  </m:oMath>
                </a14:m>
                <a:endParaRPr lang="en-US" b="0" dirty="0">
                  <a:ea typeface="Cambria Math"/>
                </a:endParaRP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𝑟</m:t>
                        </m:r>
                      </m:e>
                      <m:sub>
                        <m:r>
                          <a:rPr lang="en-US" b="0" i="1" smtClean="0">
                            <a:latin typeface="Cambria Math"/>
                          </a:rPr>
                          <m:t>𝑗</m:t>
                        </m:r>
                      </m:sub>
                    </m:sSub>
                    <m:r>
                      <a:rPr lang="en-US" b="0" i="1" smtClean="0">
                        <a:latin typeface="Cambria Math"/>
                      </a:rPr>
                      <m:t>=</m:t>
                    </m:r>
                    <m:r>
                      <a:rPr lang="en-US" b="0" i="1" smtClean="0">
                        <a:latin typeface="Cambria Math"/>
                        <a:ea typeface="Cambria Math"/>
                      </a:rPr>
                      <m:t>∪</m:t>
                    </m:r>
                    <m:r>
                      <a:rPr lang="en-US" b="0" i="1" smtClean="0">
                        <a:latin typeface="Cambria Math"/>
                        <a:ea typeface="Cambria Math"/>
                      </a:rPr>
                      <m:t>𝑖</m:t>
                    </m:r>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𝑡</m:t>
                        </m:r>
                      </m:e>
                      <m:sub>
                        <m:r>
                          <a:rPr lang="en-US" b="0" i="1" smtClean="0">
                            <a:latin typeface="Cambria Math"/>
                            <a:ea typeface="Cambria Math"/>
                          </a:rPr>
                          <m:t>𝑖</m:t>
                        </m:r>
                      </m:sub>
                    </m:sSub>
                    <m:r>
                      <a:rPr lang="en-US" b="0" i="1" smtClean="0">
                        <a:latin typeface="Cambria Math"/>
                        <a:ea typeface="Cambria Math"/>
                      </a:rPr>
                      <m:t>=</m:t>
                    </m:r>
                    <m:r>
                      <a:rPr lang="en-US" b="0" i="1" smtClean="0">
                        <a:latin typeface="Cambria Math"/>
                        <a:ea typeface="Cambria Math"/>
                      </a:rPr>
                      <m:t>𝑗</m:t>
                    </m:r>
                  </m:oMath>
                </a14:m>
                <a:endParaRPr lang="en-US" b="0" dirty="0">
                  <a:ea typeface="Cambria Math"/>
                </a:endParaRPr>
              </a:p>
              <a:p>
                <a:pPr lvl="1"/>
                <a:r>
                  <a:rPr lang="en-US" dirty="0"/>
                  <a:t>If </a:t>
                </a:r>
                <a:r>
                  <a:rPr lang="en-US" dirty="0" err="1"/>
                  <a:t>l</a:t>
                </a:r>
                <a:r>
                  <a:rPr lang="en-US" baseline="-25000" dirty="0" err="1"/>
                  <a:t>j</a:t>
                </a:r>
                <a:r>
                  <a:rPr lang="en-US" dirty="0"/>
                  <a:t> = ‘)’ then </a:t>
                </a:r>
                <a:r>
                  <a:rPr lang="en-US" dirty="0" err="1"/>
                  <a:t>m</a:t>
                </a:r>
                <a:r>
                  <a:rPr lang="en-US" baseline="-25000" dirty="0" err="1"/>
                  <a:t>j</a:t>
                </a:r>
                <a:r>
                  <a:rPr lang="en-US" dirty="0"/>
                  <a:t> = </a:t>
                </a:r>
                <a:r>
                  <a:rPr lang="en-US" dirty="0" err="1"/>
                  <a:t>t</a:t>
                </a:r>
                <a:r>
                  <a:rPr lang="en-US" baseline="-25000" dirty="0" err="1"/>
                  <a:t>j</a:t>
                </a:r>
                <a:r>
                  <a:rPr lang="en-US" dirty="0"/>
                  <a:t> else </a:t>
                </a:r>
                <a:r>
                  <a:rPr lang="en-US" dirty="0" err="1"/>
                  <a:t>m</a:t>
                </a:r>
                <a:r>
                  <a:rPr lang="en-US" baseline="-25000" dirty="0" err="1"/>
                  <a:t>j</a:t>
                </a:r>
                <a:r>
                  <a:rPr lang="en-US" dirty="0"/>
                  <a:t> = </a:t>
                </a:r>
                <a:r>
                  <a:rPr lang="en-US" dirty="0" err="1"/>
                  <a:t>r</a:t>
                </a:r>
                <a:r>
                  <a:rPr lang="en-US" baseline="-25000" dirty="0" err="1"/>
                  <a:t>j</a:t>
                </a: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037" t="-2426" b="-579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150</a:t>
            </a:fld>
            <a:endParaRPr lang="en-US"/>
          </a:p>
        </p:txBody>
      </p:sp>
    </p:spTree>
    <p:extLst>
      <p:ext uri="{BB962C8B-B14F-4D97-AF65-F5344CB8AC3E}">
        <p14:creationId xmlns:p14="http://schemas.microsoft.com/office/powerpoint/2010/main" val="23544399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bg1"/>
            </a:solidFill>
          </a:ln>
        </p:spPr>
        <p:txBody>
          <a:bodyPr/>
          <a:lstStyle/>
          <a:p>
            <a:pPr algn="l"/>
            <a:r>
              <a:rPr lang="en-US" b="1" dirty="0"/>
              <a:t>Parenthesis Matching</a:t>
            </a:r>
          </a:p>
        </p:txBody>
      </p:sp>
      <p:graphicFrame>
        <p:nvGraphicFramePr>
          <p:cNvPr id="4" name="Content Placeholder 3"/>
          <p:cNvGraphicFramePr>
            <a:graphicFrameLocks noGrp="1"/>
          </p:cNvGraphicFramePr>
          <p:nvPr>
            <p:ph idx="1"/>
          </p:nvPr>
        </p:nvGraphicFramePr>
        <p:xfrm>
          <a:off x="457200" y="1600200"/>
          <a:ext cx="8229598" cy="445008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521676">
                  <a:extLst>
                    <a:ext uri="{9D8B030D-6E8A-4147-A177-3AD203B41FA5}">
                      <a16:colId xmlns:a16="http://schemas.microsoft.com/office/drawing/2014/main" val="20005"/>
                    </a:ext>
                  </a:extLst>
                </a:gridCol>
                <a:gridCol w="633046">
                  <a:extLst>
                    <a:ext uri="{9D8B030D-6E8A-4147-A177-3AD203B41FA5}">
                      <a16:colId xmlns:a16="http://schemas.microsoft.com/office/drawing/2014/main" val="20006"/>
                    </a:ext>
                  </a:extLst>
                </a:gridCol>
                <a:gridCol w="633046">
                  <a:extLst>
                    <a:ext uri="{9D8B030D-6E8A-4147-A177-3AD203B41FA5}">
                      <a16:colId xmlns:a16="http://schemas.microsoft.com/office/drawing/2014/main" val="20007"/>
                    </a:ext>
                  </a:extLst>
                </a:gridCol>
                <a:gridCol w="633046">
                  <a:extLst>
                    <a:ext uri="{9D8B030D-6E8A-4147-A177-3AD203B41FA5}">
                      <a16:colId xmlns:a16="http://schemas.microsoft.com/office/drawing/2014/main" val="20008"/>
                    </a:ext>
                  </a:extLst>
                </a:gridCol>
                <a:gridCol w="633046">
                  <a:extLst>
                    <a:ext uri="{9D8B030D-6E8A-4147-A177-3AD203B41FA5}">
                      <a16:colId xmlns:a16="http://schemas.microsoft.com/office/drawing/2014/main" val="20009"/>
                    </a:ext>
                  </a:extLst>
                </a:gridCol>
                <a:gridCol w="633046">
                  <a:extLst>
                    <a:ext uri="{9D8B030D-6E8A-4147-A177-3AD203B41FA5}">
                      <a16:colId xmlns:a16="http://schemas.microsoft.com/office/drawing/2014/main" val="20010"/>
                    </a:ext>
                  </a:extLst>
                </a:gridCol>
                <a:gridCol w="633046">
                  <a:extLst>
                    <a:ext uri="{9D8B030D-6E8A-4147-A177-3AD203B41FA5}">
                      <a16:colId xmlns:a16="http://schemas.microsoft.com/office/drawing/2014/main" val="20011"/>
                    </a:ext>
                  </a:extLst>
                </a:gridCol>
                <a:gridCol w="633046">
                  <a:extLst>
                    <a:ext uri="{9D8B030D-6E8A-4147-A177-3AD203B41FA5}">
                      <a16:colId xmlns:a16="http://schemas.microsoft.com/office/drawing/2014/main" val="20012"/>
                    </a:ext>
                  </a:extLst>
                </a:gridCol>
              </a:tblGrid>
              <a:tr h="370840">
                <a:tc>
                  <a:txBody>
                    <a:bodyPr/>
                    <a:lstStyle/>
                    <a:p>
                      <a:endParaRPr lang="en-US" dirty="0"/>
                    </a:p>
                  </a:txBody>
                  <a:tcPr/>
                </a:tc>
                <a:tc>
                  <a:txBody>
                    <a:bodyPr/>
                    <a:lstStyle/>
                    <a:p>
                      <a:r>
                        <a:rPr lang="en-US" b="1" dirty="0">
                          <a:solidFill>
                            <a:srgbClr val="FF0000"/>
                          </a:solidFill>
                        </a:rPr>
                        <a:t>P1</a:t>
                      </a:r>
                    </a:p>
                  </a:txBody>
                  <a:tcPr/>
                </a:tc>
                <a:tc>
                  <a:txBody>
                    <a:bodyPr/>
                    <a:lstStyle/>
                    <a:p>
                      <a:r>
                        <a:rPr lang="en-US" b="1" dirty="0">
                          <a:solidFill>
                            <a:srgbClr val="FF0000"/>
                          </a:solidFill>
                        </a:rPr>
                        <a:t>P2</a:t>
                      </a:r>
                      <a:endParaRPr lang="en-US" dirty="0"/>
                    </a:p>
                  </a:txBody>
                  <a:tcPr/>
                </a:tc>
                <a:tc>
                  <a:txBody>
                    <a:bodyPr/>
                    <a:lstStyle/>
                    <a:p>
                      <a:r>
                        <a:rPr lang="en-US" b="1" dirty="0">
                          <a:solidFill>
                            <a:srgbClr val="FF0000"/>
                          </a:solidFill>
                        </a:rPr>
                        <a:t>P3</a:t>
                      </a:r>
                      <a:endParaRPr lang="en-US" dirty="0"/>
                    </a:p>
                  </a:txBody>
                  <a:tcPr/>
                </a:tc>
                <a:tc>
                  <a:txBody>
                    <a:bodyPr/>
                    <a:lstStyle/>
                    <a:p>
                      <a:r>
                        <a:rPr lang="en-US" b="1" dirty="0">
                          <a:solidFill>
                            <a:srgbClr val="FF0000"/>
                          </a:solidFill>
                        </a:rPr>
                        <a:t>P4</a:t>
                      </a:r>
                      <a:endParaRPr lang="en-US" dirty="0"/>
                    </a:p>
                  </a:txBody>
                  <a:tcPr/>
                </a:tc>
                <a:tc>
                  <a:txBody>
                    <a:bodyPr/>
                    <a:lstStyle/>
                    <a:p>
                      <a:r>
                        <a:rPr lang="en-US" b="1" dirty="0">
                          <a:solidFill>
                            <a:srgbClr val="FF0000"/>
                          </a:solidFill>
                        </a:rPr>
                        <a:t>P5</a:t>
                      </a:r>
                      <a:endParaRPr lang="en-US" dirty="0"/>
                    </a:p>
                  </a:txBody>
                  <a:tcPr/>
                </a:tc>
                <a:tc>
                  <a:txBody>
                    <a:bodyPr/>
                    <a:lstStyle/>
                    <a:p>
                      <a:r>
                        <a:rPr lang="en-US" b="1" dirty="0">
                          <a:solidFill>
                            <a:srgbClr val="FF0000"/>
                          </a:solidFill>
                        </a:rPr>
                        <a:t>P6</a:t>
                      </a:r>
                      <a:endParaRPr lang="en-US" dirty="0"/>
                    </a:p>
                  </a:txBody>
                  <a:tcPr/>
                </a:tc>
                <a:tc>
                  <a:txBody>
                    <a:bodyPr/>
                    <a:lstStyle/>
                    <a:p>
                      <a:r>
                        <a:rPr lang="en-US" b="1" dirty="0">
                          <a:solidFill>
                            <a:srgbClr val="FF0000"/>
                          </a:solidFill>
                        </a:rPr>
                        <a:t>P7</a:t>
                      </a:r>
                      <a:endParaRPr lang="en-US" dirty="0"/>
                    </a:p>
                  </a:txBody>
                  <a:tcPr/>
                </a:tc>
                <a:tc>
                  <a:txBody>
                    <a:bodyPr/>
                    <a:lstStyle/>
                    <a:p>
                      <a:r>
                        <a:rPr lang="en-US" b="1" dirty="0">
                          <a:solidFill>
                            <a:srgbClr val="FF0000"/>
                          </a:solidFill>
                        </a:rPr>
                        <a:t>P8</a:t>
                      </a:r>
                      <a:endParaRPr lang="en-US" dirty="0"/>
                    </a:p>
                  </a:txBody>
                  <a:tcPr/>
                </a:tc>
                <a:tc>
                  <a:txBody>
                    <a:bodyPr/>
                    <a:lstStyle/>
                    <a:p>
                      <a:r>
                        <a:rPr lang="en-US" b="1" dirty="0">
                          <a:solidFill>
                            <a:srgbClr val="FF0000"/>
                          </a:solidFill>
                        </a:rPr>
                        <a:t>P9</a:t>
                      </a:r>
                      <a:endParaRPr lang="en-US" dirty="0"/>
                    </a:p>
                  </a:txBody>
                  <a:tcPr/>
                </a:tc>
                <a:tc>
                  <a:txBody>
                    <a:bodyPr/>
                    <a:lstStyle/>
                    <a:p>
                      <a:r>
                        <a:rPr lang="en-US" b="1" dirty="0">
                          <a:solidFill>
                            <a:srgbClr val="FF0000"/>
                          </a:solidFill>
                        </a:rPr>
                        <a:t>P10</a:t>
                      </a:r>
                      <a:endParaRPr lang="en-US" dirty="0"/>
                    </a:p>
                  </a:txBody>
                  <a:tcPr/>
                </a:tc>
                <a:tc>
                  <a:txBody>
                    <a:bodyPr/>
                    <a:lstStyle/>
                    <a:p>
                      <a:r>
                        <a:rPr lang="en-US" b="1" dirty="0">
                          <a:solidFill>
                            <a:srgbClr val="FF0000"/>
                          </a:solidFill>
                        </a:rPr>
                        <a:t>P11</a:t>
                      </a:r>
                      <a:endParaRPr lang="en-US" dirty="0"/>
                    </a:p>
                  </a:txBody>
                  <a:tcPr/>
                </a:tc>
                <a:tc>
                  <a:txBody>
                    <a:bodyPr/>
                    <a:lstStyle/>
                    <a:p>
                      <a:r>
                        <a:rPr lang="en-US" b="1" dirty="0">
                          <a:solidFill>
                            <a:srgbClr val="FF0000"/>
                          </a:solidFill>
                        </a:rPr>
                        <a:t>P12</a:t>
                      </a:r>
                      <a:endParaRPr lang="en-US" dirty="0"/>
                    </a:p>
                  </a:txBody>
                  <a:tcPr/>
                </a:tc>
                <a:extLst>
                  <a:ext uri="{0D108BD9-81ED-4DB2-BD59-A6C34878D82A}">
                    <a16:rowId xmlns:a16="http://schemas.microsoft.com/office/drawing/2014/main" val="10000"/>
                  </a:ext>
                </a:extLst>
              </a:tr>
              <a:tr h="370840">
                <a:tc>
                  <a:txBody>
                    <a:bodyPr/>
                    <a:lstStyle/>
                    <a:p>
                      <a:r>
                        <a:rPr lang="en-US" dirty="0"/>
                        <a:t>Sequence</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1"/>
                  </a:ext>
                </a:extLst>
              </a:tr>
              <a:tr h="370840">
                <a:tc>
                  <a:txBody>
                    <a:bodyPr/>
                    <a:lstStyle/>
                    <a:p>
                      <a:r>
                        <a:rPr lang="en-US" dirty="0"/>
                        <a:t>Index(j)</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r>
                        <a:rPr lang="en-US" dirty="0"/>
                        <a:t>12</a:t>
                      </a:r>
                    </a:p>
                  </a:txBody>
                  <a:tcPr/>
                </a:tc>
                <a:extLst>
                  <a:ext uri="{0D108BD9-81ED-4DB2-BD59-A6C34878D82A}">
                    <a16:rowId xmlns:a16="http://schemas.microsoft.com/office/drawing/2014/main" val="10002"/>
                  </a:ext>
                </a:extLst>
              </a:tr>
              <a:tr h="370840">
                <a:tc>
                  <a:txBody>
                    <a:bodyPr/>
                    <a:lstStyle/>
                    <a:p>
                      <a:r>
                        <a:rPr lang="en-US" dirty="0" err="1"/>
                        <a:t>b</a:t>
                      </a:r>
                      <a:r>
                        <a:rPr lang="en-US" baseline="-25000" dirty="0" err="1"/>
                        <a:t>j</a:t>
                      </a:r>
                      <a:endParaRPr lang="en-US" baseline="-25000"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baseline="0" dirty="0">
                          <a:sym typeface="Symbol"/>
                        </a:rPr>
                        <a:t>b</a:t>
                      </a:r>
                      <a:r>
                        <a:rPr lang="en-US" baseline="-25000" dirty="0">
                          <a:sym typeface="Symbol"/>
                        </a:rPr>
                        <a:t>i</a:t>
                      </a:r>
                      <a:r>
                        <a:rPr lang="en-US" baseline="0" dirty="0">
                          <a:sym typeface="Symbol"/>
                        </a:rPr>
                        <a:t> | </a:t>
                      </a:r>
                      <a:r>
                        <a:rPr lang="en-US" baseline="0" dirty="0" err="1">
                          <a:sym typeface="Symbol"/>
                        </a:rPr>
                        <a:t>i</a:t>
                      </a:r>
                      <a:r>
                        <a:rPr lang="en-US" baseline="0" dirty="0">
                          <a:sym typeface="Symbol"/>
                        </a:rPr>
                        <a:t> j</a:t>
                      </a:r>
                      <a:endParaRPr lang="en-US" baseline="0" dirty="0"/>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4"/>
                  </a:ext>
                </a:extLst>
              </a:tr>
              <a:tr h="370840">
                <a:tc>
                  <a:txBody>
                    <a:bodyPr/>
                    <a:lstStyle/>
                    <a:p>
                      <a:r>
                        <a:rPr lang="en-US" baseline="0" dirty="0" err="1"/>
                        <a:t>P</a:t>
                      </a:r>
                      <a:r>
                        <a:rPr lang="en-US" baseline="-25000" dirty="0" err="1"/>
                        <a:t>j</a:t>
                      </a:r>
                      <a:endParaRPr lang="en-US" baseline="-25000" dirty="0"/>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3</a:t>
                      </a:r>
                    </a:p>
                  </a:txBody>
                  <a:tcPr/>
                </a:tc>
                <a:tc>
                  <a:txBody>
                    <a:bodyPr/>
                    <a:lstStyle/>
                    <a:p>
                      <a:r>
                        <a:rPr lang="en-US" dirty="0"/>
                        <a:t>2</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r>
                        <a:rPr lang="en-US" dirty="0"/>
                        <a:t>2</a:t>
                      </a:r>
                    </a:p>
                  </a:txBody>
                  <a:tcPr/>
                </a:tc>
                <a:tc>
                  <a:txBody>
                    <a:bodyPr/>
                    <a:lstStyle/>
                    <a:p>
                      <a:r>
                        <a:rPr lang="en-US" dirty="0"/>
                        <a:t>1</a:t>
                      </a:r>
                    </a:p>
                  </a:txBody>
                  <a:tcPr/>
                </a:tc>
                <a:extLst>
                  <a:ext uri="{0D108BD9-81ED-4DB2-BD59-A6C34878D82A}">
                    <a16:rowId xmlns:a16="http://schemas.microsoft.com/office/drawing/2014/main" val="10005"/>
                  </a:ext>
                </a:extLst>
              </a:tr>
              <a:tr h="370840">
                <a:tc>
                  <a:txBody>
                    <a:bodyPr/>
                    <a:lstStyle/>
                    <a:p>
                      <a:r>
                        <a:rPr lang="en-US" baseline="0" dirty="0" err="1"/>
                        <a:t>P’</a:t>
                      </a:r>
                      <a:r>
                        <a:rPr lang="en-US" baseline="-25000" dirty="0" err="1"/>
                        <a:t>j</a:t>
                      </a:r>
                      <a:endParaRPr lang="en-US" baseline="-25000" dirty="0"/>
                    </a:p>
                  </a:txBody>
                  <a:tcPr/>
                </a:tc>
                <a:tc>
                  <a:txBody>
                    <a:bodyPr/>
                    <a:lstStyle/>
                    <a:p>
                      <a:r>
                        <a:rPr lang="en-US" dirty="0"/>
                        <a:t>0</a:t>
                      </a:r>
                    </a:p>
                  </a:txBody>
                  <a:tcPr/>
                </a:tc>
                <a:tc>
                  <a:txBody>
                    <a:bodyPr/>
                    <a:lstStyle/>
                    <a:p>
                      <a:r>
                        <a:rPr lang="en-US" dirty="0"/>
                        <a:t>0.5</a:t>
                      </a:r>
                    </a:p>
                  </a:txBody>
                  <a:tcPr/>
                </a:tc>
                <a:tc>
                  <a:txBody>
                    <a:bodyPr/>
                    <a:lstStyle/>
                    <a:p>
                      <a:r>
                        <a:rPr lang="en-US" sz="1400" dirty="0"/>
                        <a:t>0.66</a:t>
                      </a:r>
                    </a:p>
                  </a:txBody>
                  <a:tcPr/>
                </a:tc>
                <a:tc>
                  <a:txBody>
                    <a:bodyPr/>
                    <a:lstStyle/>
                    <a:p>
                      <a:r>
                        <a:rPr lang="en-US" sz="1400" dirty="0"/>
                        <a:t>1.75</a:t>
                      </a:r>
                    </a:p>
                  </a:txBody>
                  <a:tcPr/>
                </a:tc>
                <a:tc>
                  <a:txBody>
                    <a:bodyPr/>
                    <a:lstStyle/>
                    <a:p>
                      <a:r>
                        <a:rPr lang="en-US" dirty="0"/>
                        <a:t>2.8</a:t>
                      </a:r>
                    </a:p>
                  </a:txBody>
                  <a:tcPr/>
                </a:tc>
                <a:tc>
                  <a:txBody>
                    <a:bodyPr/>
                    <a:lstStyle/>
                    <a:p>
                      <a:r>
                        <a:rPr lang="en-US" dirty="0"/>
                        <a:t>2.83</a:t>
                      </a:r>
                    </a:p>
                  </a:txBody>
                  <a:tcPr/>
                </a:tc>
                <a:tc>
                  <a:txBody>
                    <a:bodyPr/>
                    <a:lstStyle/>
                    <a:p>
                      <a:r>
                        <a:rPr lang="en-US" dirty="0"/>
                        <a:t>1.86</a:t>
                      </a:r>
                    </a:p>
                  </a:txBody>
                  <a:tcPr/>
                </a:tc>
                <a:tc>
                  <a:txBody>
                    <a:bodyPr/>
                    <a:lstStyle/>
                    <a:p>
                      <a:r>
                        <a:rPr lang="en-US" dirty="0"/>
                        <a:t>0.87</a:t>
                      </a:r>
                    </a:p>
                  </a:txBody>
                  <a:tcPr/>
                </a:tc>
                <a:tc>
                  <a:txBody>
                    <a:bodyPr/>
                    <a:lstStyle/>
                    <a:p>
                      <a:r>
                        <a:rPr lang="en-US" dirty="0"/>
                        <a:t>0.89</a:t>
                      </a:r>
                    </a:p>
                  </a:txBody>
                  <a:tcPr/>
                </a:tc>
                <a:tc>
                  <a:txBody>
                    <a:bodyPr/>
                    <a:lstStyle/>
                    <a:p>
                      <a:r>
                        <a:rPr lang="en-US" dirty="0"/>
                        <a:t>1.9</a:t>
                      </a:r>
                    </a:p>
                  </a:txBody>
                  <a:tcPr/>
                </a:tc>
                <a:tc>
                  <a:txBody>
                    <a:bodyPr/>
                    <a:lstStyle/>
                    <a:p>
                      <a:r>
                        <a:rPr lang="en-US" dirty="0"/>
                        <a:t>1.91</a:t>
                      </a:r>
                    </a:p>
                  </a:txBody>
                  <a:tcPr/>
                </a:tc>
                <a:tc>
                  <a:txBody>
                    <a:bodyPr/>
                    <a:lstStyle/>
                    <a:p>
                      <a:r>
                        <a:rPr lang="en-US" dirty="0"/>
                        <a:t>0.92</a:t>
                      </a:r>
                    </a:p>
                  </a:txBody>
                  <a:tcPr/>
                </a:tc>
                <a:extLst>
                  <a:ext uri="{0D108BD9-81ED-4DB2-BD59-A6C34878D82A}">
                    <a16:rowId xmlns:a16="http://schemas.microsoft.com/office/drawing/2014/main" val="10006"/>
                  </a:ext>
                </a:extLst>
              </a:tr>
              <a:tr h="370840">
                <a:tc>
                  <a:txBody>
                    <a:bodyPr/>
                    <a:lstStyle/>
                    <a:p>
                      <a:r>
                        <a:rPr lang="en-US" baseline="0" dirty="0" err="1"/>
                        <a:t>q</a:t>
                      </a:r>
                      <a:r>
                        <a:rPr lang="en-US" baseline="-25000" dirty="0" err="1"/>
                        <a:t>j</a:t>
                      </a:r>
                      <a:endParaRPr lang="en-US" baseline="-25000" dirty="0"/>
                    </a:p>
                  </a:txBody>
                  <a:tcPr/>
                </a:tc>
                <a:tc>
                  <a:txBody>
                    <a:bodyPr/>
                    <a:lstStyle/>
                    <a:p>
                      <a:r>
                        <a:rPr lang="en-US" dirty="0"/>
                        <a:t>-1</a:t>
                      </a:r>
                    </a:p>
                  </a:txBody>
                  <a:tcPr/>
                </a:tc>
                <a:tc>
                  <a:txBody>
                    <a:bodyPr/>
                    <a:lstStyle/>
                    <a:p>
                      <a:r>
                        <a:rPr lang="en-US" dirty="0"/>
                        <a:t>-1</a:t>
                      </a:r>
                    </a:p>
                  </a:txBody>
                  <a:tcPr/>
                </a:tc>
                <a:tc>
                  <a:txBody>
                    <a:bodyPr/>
                    <a:lstStyle/>
                    <a:p>
                      <a:r>
                        <a:rPr lang="en-US" sz="1800" dirty="0"/>
                        <a:t>-1</a:t>
                      </a:r>
                    </a:p>
                  </a:txBody>
                  <a:tcPr/>
                </a:tc>
                <a:tc>
                  <a:txBody>
                    <a:bodyPr/>
                    <a:lstStyle/>
                    <a:p>
                      <a:r>
                        <a:rPr lang="en-US" sz="1800"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7"/>
                  </a:ext>
                </a:extLst>
              </a:tr>
              <a:tr h="370840">
                <a:tc>
                  <a:txBody>
                    <a:bodyPr/>
                    <a:lstStyle/>
                    <a:p>
                      <a:r>
                        <a:rPr lang="en-US" baseline="0" dirty="0" err="1"/>
                        <a:t>q</a:t>
                      </a:r>
                      <a:r>
                        <a:rPr lang="en-US" baseline="-25000" dirty="0" err="1"/>
                        <a:t>j</a:t>
                      </a:r>
                      <a:endParaRPr lang="en-US" baseline="-25000" dirty="0"/>
                    </a:p>
                  </a:txBody>
                  <a:tcPr/>
                </a:tc>
                <a:tc>
                  <a:txBody>
                    <a:bodyPr/>
                    <a:lstStyle/>
                    <a:p>
                      <a:r>
                        <a:rPr lang="en-US" dirty="0"/>
                        <a:t>-1</a:t>
                      </a:r>
                    </a:p>
                  </a:txBody>
                  <a:tcPr/>
                </a:tc>
                <a:tc>
                  <a:txBody>
                    <a:bodyPr/>
                    <a:lstStyle/>
                    <a:p>
                      <a:r>
                        <a:rPr lang="en-US" dirty="0"/>
                        <a:t>0</a:t>
                      </a:r>
                    </a:p>
                  </a:txBody>
                  <a:tcPr/>
                </a:tc>
                <a:tc>
                  <a:txBody>
                    <a:bodyPr/>
                    <a:lstStyle/>
                    <a:p>
                      <a:r>
                        <a:rPr lang="en-US" sz="1800" dirty="0"/>
                        <a:t>0.5</a:t>
                      </a:r>
                    </a:p>
                  </a:txBody>
                  <a:tcPr/>
                </a:tc>
                <a:tc>
                  <a:txBody>
                    <a:bodyPr/>
                    <a:lstStyle/>
                    <a:p>
                      <a:r>
                        <a:rPr lang="en-US" sz="1400" dirty="0"/>
                        <a:t>0.92</a:t>
                      </a:r>
                    </a:p>
                  </a:txBody>
                  <a:tcPr/>
                </a:tc>
                <a:tc>
                  <a:txBody>
                    <a:bodyPr/>
                    <a:lstStyle/>
                    <a:p>
                      <a:r>
                        <a:rPr lang="en-US" sz="1400" dirty="0"/>
                        <a:t>1.91</a:t>
                      </a:r>
                    </a:p>
                  </a:txBody>
                  <a:tcPr/>
                </a:tc>
                <a:tc>
                  <a:txBody>
                    <a:bodyPr/>
                    <a:lstStyle/>
                    <a:p>
                      <a:r>
                        <a:rPr lang="en-US" dirty="0"/>
                        <a:t>2.8</a:t>
                      </a:r>
                    </a:p>
                  </a:txBody>
                  <a:tcPr/>
                </a:tc>
                <a:tc>
                  <a:txBody>
                    <a:bodyPr/>
                    <a:lstStyle/>
                    <a:p>
                      <a:r>
                        <a:rPr lang="en-US" dirty="0"/>
                        <a:t>1.75</a:t>
                      </a:r>
                    </a:p>
                  </a:txBody>
                  <a:tcPr/>
                </a:tc>
                <a:tc>
                  <a:txBody>
                    <a:bodyPr/>
                    <a:lstStyle/>
                    <a:p>
                      <a:r>
                        <a:rPr lang="en-US" dirty="0"/>
                        <a:t>0.66</a:t>
                      </a:r>
                    </a:p>
                  </a:txBody>
                  <a:tcPr/>
                </a:tc>
                <a:tc>
                  <a:txBody>
                    <a:bodyPr/>
                    <a:lstStyle/>
                    <a:p>
                      <a:r>
                        <a:rPr lang="en-US" dirty="0"/>
                        <a:t>0.87</a:t>
                      </a:r>
                    </a:p>
                  </a:txBody>
                  <a:tcPr/>
                </a:tc>
                <a:tc>
                  <a:txBody>
                    <a:bodyPr/>
                    <a:lstStyle/>
                    <a:p>
                      <a:r>
                        <a:rPr lang="en-US" dirty="0"/>
                        <a:t>1.86</a:t>
                      </a:r>
                    </a:p>
                  </a:txBody>
                  <a:tcPr/>
                </a:tc>
                <a:tc>
                  <a:txBody>
                    <a:bodyPr/>
                    <a:lstStyle/>
                    <a:p>
                      <a:r>
                        <a:rPr lang="en-US" dirty="0"/>
                        <a:t>1.9</a:t>
                      </a:r>
                    </a:p>
                  </a:txBody>
                  <a:tcPr/>
                </a:tc>
                <a:tc>
                  <a:txBody>
                    <a:bodyPr/>
                    <a:lstStyle/>
                    <a:p>
                      <a:r>
                        <a:rPr lang="en-US" dirty="0"/>
                        <a:t>0.89</a:t>
                      </a:r>
                    </a:p>
                  </a:txBody>
                  <a:tcPr/>
                </a:tc>
                <a:extLst>
                  <a:ext uri="{0D108BD9-81ED-4DB2-BD59-A6C34878D82A}">
                    <a16:rowId xmlns:a16="http://schemas.microsoft.com/office/drawing/2014/main" val="10008"/>
                  </a:ext>
                </a:extLst>
              </a:tr>
              <a:tr h="370840">
                <a:tc>
                  <a:txBody>
                    <a:bodyPr/>
                    <a:lstStyle/>
                    <a:p>
                      <a:r>
                        <a:rPr lang="en-US" baseline="0" dirty="0" err="1"/>
                        <a:t>t</a:t>
                      </a:r>
                      <a:r>
                        <a:rPr lang="en-US" baseline="-25000" dirty="0" err="1"/>
                        <a:t>j</a:t>
                      </a:r>
                      <a:endParaRPr lang="en-US" baseline="-25000" dirty="0"/>
                    </a:p>
                  </a:txBody>
                  <a:tcPr/>
                </a:tc>
                <a:tc>
                  <a:txBody>
                    <a:bodyPr/>
                    <a:lstStyle/>
                    <a:p>
                      <a:r>
                        <a:rPr lang="en-US" dirty="0"/>
                        <a:t>0</a:t>
                      </a:r>
                    </a:p>
                  </a:txBody>
                  <a:tcPr/>
                </a:tc>
                <a:tc>
                  <a:txBody>
                    <a:bodyPr/>
                    <a:lstStyle/>
                    <a:p>
                      <a:r>
                        <a:rPr lang="en-US" dirty="0"/>
                        <a:t>1</a:t>
                      </a:r>
                    </a:p>
                  </a:txBody>
                  <a:tcPr/>
                </a:tc>
                <a:tc>
                  <a:txBody>
                    <a:bodyPr/>
                    <a:lstStyle/>
                    <a:p>
                      <a:r>
                        <a:rPr lang="en-US" sz="1800" dirty="0"/>
                        <a:t>2</a:t>
                      </a:r>
                    </a:p>
                  </a:txBody>
                  <a:tcPr/>
                </a:tc>
                <a:tc>
                  <a:txBody>
                    <a:bodyPr/>
                    <a:lstStyle/>
                    <a:p>
                      <a:r>
                        <a:rPr lang="en-US" sz="1800" dirty="0"/>
                        <a:t>12</a:t>
                      </a:r>
                    </a:p>
                  </a:txBody>
                  <a:tcPr/>
                </a:tc>
                <a:tc>
                  <a:txBody>
                    <a:bodyPr/>
                    <a:lstStyle/>
                    <a:p>
                      <a:r>
                        <a:rPr lang="en-US" dirty="0"/>
                        <a:t>11</a:t>
                      </a:r>
                    </a:p>
                  </a:txBody>
                  <a:tcPr/>
                </a:tc>
                <a:tc>
                  <a:txBody>
                    <a:bodyPr/>
                    <a:lstStyle/>
                    <a:p>
                      <a:r>
                        <a:rPr lang="en-US" dirty="0"/>
                        <a:t>5</a:t>
                      </a:r>
                    </a:p>
                  </a:txBody>
                  <a:tcPr/>
                </a:tc>
                <a:tc>
                  <a:txBody>
                    <a:bodyPr/>
                    <a:lstStyle/>
                    <a:p>
                      <a:r>
                        <a:rPr lang="en-US" dirty="0"/>
                        <a:t>4</a:t>
                      </a:r>
                    </a:p>
                  </a:txBody>
                  <a:tcPr/>
                </a:tc>
                <a:tc>
                  <a:txBody>
                    <a:bodyPr/>
                    <a:lstStyle/>
                    <a:p>
                      <a:r>
                        <a:rPr lang="en-US" dirty="0"/>
                        <a:t>3</a:t>
                      </a:r>
                    </a:p>
                  </a:txBody>
                  <a:tcPr/>
                </a:tc>
                <a:tc>
                  <a:txBody>
                    <a:bodyPr/>
                    <a:lstStyle/>
                    <a:p>
                      <a:r>
                        <a:rPr lang="en-US" dirty="0"/>
                        <a:t>8</a:t>
                      </a:r>
                    </a:p>
                  </a:txBody>
                  <a:tcPr/>
                </a:tc>
                <a:tc>
                  <a:txBody>
                    <a:bodyPr/>
                    <a:lstStyle/>
                    <a:p>
                      <a:r>
                        <a:rPr lang="en-US" dirty="0"/>
                        <a:t>7</a:t>
                      </a:r>
                    </a:p>
                  </a:txBody>
                  <a:tcPr/>
                </a:tc>
                <a:tc>
                  <a:txBody>
                    <a:bodyPr/>
                    <a:lstStyle/>
                    <a:p>
                      <a:r>
                        <a:rPr lang="en-US" dirty="0"/>
                        <a:t>10</a:t>
                      </a:r>
                    </a:p>
                  </a:txBody>
                  <a:tcPr/>
                </a:tc>
                <a:tc>
                  <a:txBody>
                    <a:bodyPr/>
                    <a:lstStyle/>
                    <a:p>
                      <a:r>
                        <a:rPr lang="en-US" dirty="0"/>
                        <a:t>9</a:t>
                      </a:r>
                    </a:p>
                  </a:txBody>
                  <a:tcPr/>
                </a:tc>
                <a:extLst>
                  <a:ext uri="{0D108BD9-81ED-4DB2-BD59-A6C34878D82A}">
                    <a16:rowId xmlns:a16="http://schemas.microsoft.com/office/drawing/2014/main" val="10009"/>
                  </a:ext>
                </a:extLst>
              </a:tr>
              <a:tr h="370840">
                <a:tc>
                  <a:txBody>
                    <a:bodyPr/>
                    <a:lstStyle/>
                    <a:p>
                      <a:r>
                        <a:rPr lang="en-US" baseline="0" dirty="0" err="1"/>
                        <a:t>r</a:t>
                      </a:r>
                      <a:r>
                        <a:rPr lang="en-US" baseline="-25000" dirty="0" err="1"/>
                        <a:t>j</a:t>
                      </a:r>
                      <a:endParaRPr lang="en-US" baseline="-25000" dirty="0"/>
                    </a:p>
                  </a:txBody>
                  <a:tcPr/>
                </a:tc>
                <a:tc>
                  <a:txBody>
                    <a:bodyPr/>
                    <a:lstStyle/>
                    <a:p>
                      <a:r>
                        <a:rPr lang="en-US" dirty="0"/>
                        <a:t>2</a:t>
                      </a:r>
                    </a:p>
                  </a:txBody>
                  <a:tcPr/>
                </a:tc>
                <a:tc>
                  <a:txBody>
                    <a:bodyPr/>
                    <a:lstStyle/>
                    <a:p>
                      <a:r>
                        <a:rPr lang="en-US" dirty="0"/>
                        <a:t>3</a:t>
                      </a:r>
                    </a:p>
                  </a:txBody>
                  <a:tcPr/>
                </a:tc>
                <a:tc>
                  <a:txBody>
                    <a:bodyPr/>
                    <a:lstStyle/>
                    <a:p>
                      <a:r>
                        <a:rPr lang="en-US" sz="1800" dirty="0"/>
                        <a:t>8</a:t>
                      </a:r>
                    </a:p>
                  </a:txBody>
                  <a:tcPr/>
                </a:tc>
                <a:tc>
                  <a:txBody>
                    <a:bodyPr/>
                    <a:lstStyle/>
                    <a:p>
                      <a:r>
                        <a:rPr lang="en-US" sz="1800" dirty="0"/>
                        <a:t>7</a:t>
                      </a:r>
                    </a:p>
                  </a:txBody>
                  <a:tcPr/>
                </a:tc>
                <a:tc>
                  <a:txBody>
                    <a:bodyPr/>
                    <a:lstStyle/>
                    <a:p>
                      <a:r>
                        <a:rPr lang="en-US" dirty="0"/>
                        <a:t>6</a:t>
                      </a:r>
                    </a:p>
                  </a:txBody>
                  <a:tcPr/>
                </a:tc>
                <a:tc>
                  <a:txBody>
                    <a:bodyPr/>
                    <a:lstStyle/>
                    <a:p>
                      <a:r>
                        <a:rPr lang="en-US" dirty="0"/>
                        <a:t>0</a:t>
                      </a:r>
                    </a:p>
                  </a:txBody>
                  <a:tcPr/>
                </a:tc>
                <a:tc>
                  <a:txBody>
                    <a:bodyPr/>
                    <a:lstStyle/>
                    <a:p>
                      <a:r>
                        <a:rPr lang="en-US" dirty="0"/>
                        <a:t>10</a:t>
                      </a:r>
                    </a:p>
                  </a:txBody>
                  <a:tcPr/>
                </a:tc>
                <a:tc>
                  <a:txBody>
                    <a:bodyPr/>
                    <a:lstStyle/>
                    <a:p>
                      <a:r>
                        <a:rPr lang="en-US" dirty="0"/>
                        <a:t>9</a:t>
                      </a:r>
                    </a:p>
                  </a:txBody>
                  <a:tcPr/>
                </a:tc>
                <a:tc>
                  <a:txBody>
                    <a:bodyPr/>
                    <a:lstStyle/>
                    <a:p>
                      <a:r>
                        <a:rPr lang="en-US" dirty="0"/>
                        <a:t>12</a:t>
                      </a:r>
                    </a:p>
                  </a:txBody>
                  <a:tcPr/>
                </a:tc>
                <a:tc>
                  <a:txBody>
                    <a:bodyPr/>
                    <a:lstStyle/>
                    <a:p>
                      <a:r>
                        <a:rPr lang="en-US" dirty="0"/>
                        <a:t>11</a:t>
                      </a:r>
                    </a:p>
                  </a:txBody>
                  <a:tcPr/>
                </a:tc>
                <a:tc>
                  <a:txBody>
                    <a:bodyPr/>
                    <a:lstStyle/>
                    <a:p>
                      <a:r>
                        <a:rPr lang="en-US" dirty="0"/>
                        <a:t>5</a:t>
                      </a:r>
                    </a:p>
                  </a:txBody>
                  <a:tcPr/>
                </a:tc>
                <a:tc>
                  <a:txBody>
                    <a:bodyPr/>
                    <a:lstStyle/>
                    <a:p>
                      <a:r>
                        <a:rPr lang="en-US" dirty="0"/>
                        <a:t>4</a:t>
                      </a:r>
                    </a:p>
                  </a:txBody>
                  <a:tcPr/>
                </a:tc>
                <a:extLst>
                  <a:ext uri="{0D108BD9-81ED-4DB2-BD59-A6C34878D82A}">
                    <a16:rowId xmlns:a16="http://schemas.microsoft.com/office/drawing/2014/main" val="10010"/>
                  </a:ext>
                </a:extLst>
              </a:tr>
              <a:tr h="370840">
                <a:tc>
                  <a:txBody>
                    <a:bodyPr/>
                    <a:lstStyle/>
                    <a:p>
                      <a:r>
                        <a:rPr lang="en-US" baseline="0" dirty="0" err="1"/>
                        <a:t>m</a:t>
                      </a:r>
                      <a:r>
                        <a:rPr lang="en-US" baseline="-25000" dirty="0" err="1"/>
                        <a:t>j</a:t>
                      </a:r>
                      <a:endParaRPr lang="en-US" baseline="-25000" dirty="0"/>
                    </a:p>
                  </a:txBody>
                  <a:tcPr/>
                </a:tc>
                <a:tc>
                  <a:txBody>
                    <a:bodyPr/>
                    <a:lstStyle/>
                    <a:p>
                      <a:r>
                        <a:rPr lang="en-US" dirty="0"/>
                        <a:t>2</a:t>
                      </a:r>
                    </a:p>
                  </a:txBody>
                  <a:tcPr/>
                </a:tc>
                <a:tc>
                  <a:txBody>
                    <a:bodyPr/>
                    <a:lstStyle/>
                    <a:p>
                      <a:r>
                        <a:rPr lang="en-US" dirty="0"/>
                        <a:t>1</a:t>
                      </a:r>
                    </a:p>
                  </a:txBody>
                  <a:tcPr/>
                </a:tc>
                <a:tc>
                  <a:txBody>
                    <a:bodyPr/>
                    <a:lstStyle/>
                    <a:p>
                      <a:r>
                        <a:rPr lang="en-US" sz="1800" dirty="0"/>
                        <a:t>8</a:t>
                      </a:r>
                    </a:p>
                  </a:txBody>
                  <a:tcPr/>
                </a:tc>
                <a:tc>
                  <a:txBody>
                    <a:bodyPr/>
                    <a:lstStyle/>
                    <a:p>
                      <a:r>
                        <a:rPr lang="en-US" sz="1800" dirty="0"/>
                        <a:t>7</a:t>
                      </a:r>
                    </a:p>
                  </a:txBody>
                  <a:tcPr/>
                </a:tc>
                <a:tc>
                  <a:txBody>
                    <a:bodyPr/>
                    <a:lstStyle/>
                    <a:p>
                      <a:r>
                        <a:rPr lang="en-US" dirty="0"/>
                        <a:t>6</a:t>
                      </a:r>
                    </a:p>
                  </a:txBody>
                  <a:tcPr/>
                </a:tc>
                <a:tc>
                  <a:txBody>
                    <a:bodyPr/>
                    <a:lstStyle/>
                    <a:p>
                      <a:r>
                        <a:rPr lang="en-US" dirty="0"/>
                        <a:t>5</a:t>
                      </a:r>
                    </a:p>
                  </a:txBody>
                  <a:tcPr/>
                </a:tc>
                <a:tc>
                  <a:txBody>
                    <a:bodyPr/>
                    <a:lstStyle/>
                    <a:p>
                      <a:r>
                        <a:rPr lang="en-US" dirty="0"/>
                        <a:t>4</a:t>
                      </a:r>
                    </a:p>
                  </a:txBody>
                  <a:tcPr/>
                </a:tc>
                <a:tc>
                  <a:txBody>
                    <a:bodyPr/>
                    <a:lstStyle/>
                    <a:p>
                      <a:r>
                        <a:rPr lang="en-US" dirty="0"/>
                        <a:t>3</a:t>
                      </a:r>
                    </a:p>
                  </a:txBody>
                  <a:tcPr/>
                </a:tc>
                <a:tc>
                  <a:txBody>
                    <a:bodyPr/>
                    <a:lstStyle/>
                    <a:p>
                      <a:r>
                        <a:rPr lang="en-US" dirty="0"/>
                        <a:t>12</a:t>
                      </a:r>
                    </a:p>
                  </a:txBody>
                  <a:tcPr/>
                </a:tc>
                <a:tc>
                  <a:txBody>
                    <a:bodyPr/>
                    <a:lstStyle/>
                    <a:p>
                      <a:r>
                        <a:rPr lang="en-US" dirty="0"/>
                        <a:t>11</a:t>
                      </a:r>
                    </a:p>
                  </a:txBody>
                  <a:tcPr/>
                </a:tc>
                <a:tc>
                  <a:txBody>
                    <a:bodyPr/>
                    <a:lstStyle/>
                    <a:p>
                      <a:r>
                        <a:rPr lang="en-US" dirty="0"/>
                        <a:t>10</a:t>
                      </a:r>
                    </a:p>
                  </a:txBody>
                  <a:tcPr/>
                </a:tc>
                <a:tc>
                  <a:txBody>
                    <a:bodyPr/>
                    <a:lstStyle/>
                    <a:p>
                      <a:r>
                        <a:rPr lang="en-US" dirty="0"/>
                        <a:t>9</a:t>
                      </a:r>
                    </a:p>
                  </a:txBody>
                  <a:tcPr/>
                </a:tc>
                <a:extLst>
                  <a:ext uri="{0D108BD9-81ED-4DB2-BD59-A6C34878D82A}">
                    <a16:rowId xmlns:a16="http://schemas.microsoft.com/office/drawing/2014/main" val="10011"/>
                  </a:ext>
                </a:extLst>
              </a:tr>
            </a:tbl>
          </a:graphicData>
        </a:graphic>
      </p:graphicFrame>
      <p:sp>
        <p:nvSpPr>
          <p:cNvPr id="5" name="Arc 4"/>
          <p:cNvSpPr/>
          <p:nvPr/>
        </p:nvSpPr>
        <p:spPr>
          <a:xfrm flipH="1">
            <a:off x="7848600" y="2057400"/>
            <a:ext cx="533400" cy="990600"/>
          </a:xfrm>
          <a:prstGeom prst="arc">
            <a:avLst>
              <a:gd name="adj1" fmla="val 6869906"/>
              <a:gd name="adj2" fmla="val 15080609"/>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p:cNvSpPr/>
          <p:nvPr/>
        </p:nvSpPr>
        <p:spPr>
          <a:xfrm flipH="1">
            <a:off x="5943600" y="2057400"/>
            <a:ext cx="533400" cy="990600"/>
          </a:xfrm>
          <a:prstGeom prst="arc">
            <a:avLst>
              <a:gd name="adj1" fmla="val 6869906"/>
              <a:gd name="adj2" fmla="val 15080609"/>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6" descr="tick.jpg"/>
          <p:cNvPicPr>
            <a:picLocks noChangeAspect="1"/>
          </p:cNvPicPr>
          <p:nvPr/>
        </p:nvPicPr>
        <p:blipFill>
          <a:blip r:embed="rId2" cstate="print"/>
          <a:stretch>
            <a:fillRect/>
          </a:stretch>
        </p:blipFill>
        <p:spPr>
          <a:xfrm>
            <a:off x="8686800" y="2667000"/>
            <a:ext cx="457200" cy="457200"/>
          </a:xfrm>
          <a:prstGeom prst="rect">
            <a:avLst/>
          </a:prstGeom>
          <a:ln>
            <a:solidFill>
              <a:schemeClr val="bg1"/>
            </a:solidFill>
          </a:ln>
        </p:spPr>
      </p:pic>
      <p:cxnSp>
        <p:nvCxnSpPr>
          <p:cNvPr id="12" name="Straight Arrow Connector 11"/>
          <p:cNvCxnSpPr/>
          <p:nvPr/>
        </p:nvCxnSpPr>
        <p:spPr>
          <a:xfrm>
            <a:off x="1600200" y="2894012"/>
            <a:ext cx="762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a:off x="1713706" y="3085306"/>
            <a:ext cx="2286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600200" y="2895600"/>
            <a:ext cx="6096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a:off x="2247106" y="3085306"/>
            <a:ext cx="2286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209800" y="2895600"/>
            <a:ext cx="6096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2704306" y="3085306"/>
            <a:ext cx="2286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23" name="Picture 22" descr="tick.jpg"/>
          <p:cNvPicPr>
            <a:picLocks noChangeAspect="1"/>
          </p:cNvPicPr>
          <p:nvPr/>
        </p:nvPicPr>
        <p:blipFill>
          <a:blip r:embed="rId2" cstate="print"/>
          <a:stretch>
            <a:fillRect/>
          </a:stretch>
        </p:blipFill>
        <p:spPr>
          <a:xfrm>
            <a:off x="8686800" y="3048000"/>
            <a:ext cx="457200" cy="457200"/>
          </a:xfrm>
          <a:prstGeom prst="rect">
            <a:avLst/>
          </a:prstGeom>
          <a:ln>
            <a:solidFill>
              <a:schemeClr val="bg1"/>
            </a:solidFill>
          </a:ln>
        </p:spPr>
      </p:pic>
      <p:sp>
        <p:nvSpPr>
          <p:cNvPr id="25" name="Arc 24"/>
          <p:cNvSpPr/>
          <p:nvPr/>
        </p:nvSpPr>
        <p:spPr>
          <a:xfrm rot="10549313" flipH="1">
            <a:off x="4203686" y="2773149"/>
            <a:ext cx="533400" cy="990600"/>
          </a:xfrm>
          <a:prstGeom prst="arc">
            <a:avLst>
              <a:gd name="adj1" fmla="val 6869906"/>
              <a:gd name="adj2" fmla="val 15080609"/>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p:cNvCxnSpPr/>
          <p:nvPr/>
        </p:nvCxnSpPr>
        <p:spPr>
          <a:xfrm rot="5400000">
            <a:off x="4380706" y="3466306"/>
            <a:ext cx="2286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Arc 26"/>
          <p:cNvSpPr/>
          <p:nvPr/>
        </p:nvSpPr>
        <p:spPr>
          <a:xfrm rot="10549313" flipH="1">
            <a:off x="3153718" y="2761315"/>
            <a:ext cx="533400" cy="990600"/>
          </a:xfrm>
          <a:prstGeom prst="arc">
            <a:avLst>
              <a:gd name="adj1" fmla="val 6869906"/>
              <a:gd name="adj2" fmla="val 15080609"/>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8" name="Picture 27" descr="tick.jpg"/>
          <p:cNvPicPr>
            <a:picLocks noChangeAspect="1"/>
          </p:cNvPicPr>
          <p:nvPr/>
        </p:nvPicPr>
        <p:blipFill>
          <a:blip r:embed="rId2" cstate="print"/>
          <a:stretch>
            <a:fillRect/>
          </a:stretch>
        </p:blipFill>
        <p:spPr>
          <a:xfrm>
            <a:off x="8686800" y="3380936"/>
            <a:ext cx="457200" cy="457200"/>
          </a:xfrm>
          <a:prstGeom prst="rect">
            <a:avLst/>
          </a:prstGeom>
          <a:ln>
            <a:solidFill>
              <a:schemeClr val="bg1"/>
            </a:solidFill>
          </a:ln>
        </p:spPr>
      </p:pic>
      <p:sp>
        <p:nvSpPr>
          <p:cNvPr id="102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cxnSp>
        <p:nvCxnSpPr>
          <p:cNvPr id="34" name="Straight Arrow Connector 33"/>
          <p:cNvCxnSpPr/>
          <p:nvPr/>
        </p:nvCxnSpPr>
        <p:spPr>
          <a:xfrm>
            <a:off x="1524000" y="3886200"/>
            <a:ext cx="152400" cy="762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31"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30"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66800" y="3657600"/>
            <a:ext cx="333375" cy="342900"/>
          </a:xfrm>
          <a:prstGeom prst="rect">
            <a:avLst/>
          </a:prstGeom>
          <a:noFill/>
        </p:spPr>
      </p:pic>
      <p:sp>
        <p:nvSpPr>
          <p:cNvPr id="1032" name="Rectangle 8"/>
          <p:cNvSpPr>
            <a:spLocks noChangeArrowheads="1"/>
          </p:cNvSpPr>
          <p:nvPr/>
        </p:nvSpPr>
        <p:spPr bwMode="auto">
          <a:xfrm>
            <a:off x="0" y="8001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33" name="Picture 9"/>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828800" y="3581400"/>
            <a:ext cx="333375" cy="342900"/>
          </a:xfrm>
          <a:prstGeom prst="rect">
            <a:avLst/>
          </a:prstGeom>
          <a:noFill/>
        </p:spPr>
      </p:pic>
      <p:sp>
        <p:nvSpPr>
          <p:cNvPr id="1035" name="Rectangle 11"/>
          <p:cNvSpPr>
            <a:spLocks noChangeArrowheads="1"/>
          </p:cNvSpPr>
          <p:nvPr/>
        </p:nvSpPr>
        <p:spPr bwMode="auto">
          <a:xfrm>
            <a:off x="0" y="8001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cxnSp>
        <p:nvCxnSpPr>
          <p:cNvPr id="41" name="Straight Arrow Connector 40"/>
          <p:cNvCxnSpPr/>
          <p:nvPr/>
        </p:nvCxnSpPr>
        <p:spPr>
          <a:xfrm>
            <a:off x="2209800" y="3810000"/>
            <a:ext cx="152400" cy="762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37"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36" name="Picture 1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010400" y="3429000"/>
            <a:ext cx="419100" cy="342900"/>
          </a:xfrm>
          <a:prstGeom prst="rect">
            <a:avLst/>
          </a:prstGeom>
          <a:noFill/>
        </p:spPr>
      </p:pic>
      <p:sp>
        <p:nvSpPr>
          <p:cNvPr id="1038" name="Rectangle 14"/>
          <p:cNvSpPr>
            <a:spLocks noChangeArrowheads="1"/>
          </p:cNvSpPr>
          <p:nvPr/>
        </p:nvSpPr>
        <p:spPr bwMode="auto">
          <a:xfrm>
            <a:off x="0" y="8001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cxnSp>
        <p:nvCxnSpPr>
          <p:cNvPr id="45" name="Straight Arrow Connector 44"/>
          <p:cNvCxnSpPr/>
          <p:nvPr/>
        </p:nvCxnSpPr>
        <p:spPr>
          <a:xfrm rot="5400000">
            <a:off x="6933406" y="3810000"/>
            <a:ext cx="229394" cy="769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49" name="Picture 48" descr="tick.jpg"/>
          <p:cNvPicPr>
            <a:picLocks noChangeAspect="1"/>
          </p:cNvPicPr>
          <p:nvPr/>
        </p:nvPicPr>
        <p:blipFill>
          <a:blip r:embed="rId2" cstate="print"/>
          <a:stretch>
            <a:fillRect/>
          </a:stretch>
        </p:blipFill>
        <p:spPr>
          <a:xfrm>
            <a:off x="8686800" y="3733800"/>
            <a:ext cx="457200" cy="457200"/>
          </a:xfrm>
          <a:prstGeom prst="rect">
            <a:avLst/>
          </a:prstGeom>
          <a:ln>
            <a:solidFill>
              <a:schemeClr val="bg1"/>
            </a:solidFill>
          </a:ln>
        </p:spPr>
      </p:pic>
      <p:pic>
        <p:nvPicPr>
          <p:cNvPr id="50" name="Picture 49" descr="tick.jpg"/>
          <p:cNvPicPr>
            <a:picLocks noChangeAspect="1"/>
          </p:cNvPicPr>
          <p:nvPr/>
        </p:nvPicPr>
        <p:blipFill>
          <a:blip r:embed="rId2" cstate="print"/>
          <a:stretch>
            <a:fillRect/>
          </a:stretch>
        </p:blipFill>
        <p:spPr>
          <a:xfrm>
            <a:off x="8686800" y="4114800"/>
            <a:ext cx="457200" cy="457200"/>
          </a:xfrm>
          <a:prstGeom prst="rect">
            <a:avLst/>
          </a:prstGeom>
          <a:ln>
            <a:solidFill>
              <a:schemeClr val="bg1"/>
            </a:solidFill>
          </a:ln>
        </p:spPr>
      </p:pic>
      <p:sp>
        <p:nvSpPr>
          <p:cNvPr id="51" name="TextBox 50"/>
          <p:cNvSpPr txBox="1"/>
          <p:nvPr/>
        </p:nvSpPr>
        <p:spPr>
          <a:xfrm>
            <a:off x="4038600" y="14068"/>
            <a:ext cx="4408066" cy="369332"/>
          </a:xfrm>
          <a:prstGeom prst="rect">
            <a:avLst/>
          </a:prstGeom>
          <a:noFill/>
        </p:spPr>
        <p:txBody>
          <a:bodyPr wrap="none" rtlCol="0">
            <a:spAutoFit/>
          </a:bodyPr>
          <a:lstStyle/>
          <a:p>
            <a:r>
              <a:rPr lang="en-US" b="1" dirty="0">
                <a:solidFill>
                  <a:srgbClr val="FF0000"/>
                </a:solidFill>
              </a:rPr>
              <a:t>j=1, P’</a:t>
            </a:r>
            <a:r>
              <a:rPr lang="en-US" b="1" baseline="-25000" dirty="0">
                <a:solidFill>
                  <a:srgbClr val="FF0000"/>
                </a:solidFill>
              </a:rPr>
              <a:t>1</a:t>
            </a:r>
            <a:r>
              <a:rPr lang="en-US" b="1" dirty="0">
                <a:solidFill>
                  <a:srgbClr val="FF0000"/>
                </a:solidFill>
              </a:rPr>
              <a:t>=0,there is no less P’ value less than 0</a:t>
            </a:r>
          </a:p>
        </p:txBody>
      </p:sp>
      <p:cxnSp>
        <p:nvCxnSpPr>
          <p:cNvPr id="53" name="Straight Arrow Connector 52"/>
          <p:cNvCxnSpPr/>
          <p:nvPr/>
        </p:nvCxnSpPr>
        <p:spPr>
          <a:xfrm rot="5400000" flipH="1" flipV="1">
            <a:off x="1219200" y="990600"/>
            <a:ext cx="4267200" cy="32004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0800000">
            <a:off x="1752600" y="4038600"/>
            <a:ext cx="304800" cy="2286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5400000" flipH="1" flipV="1">
            <a:off x="1828800" y="1066800"/>
            <a:ext cx="4267200" cy="32004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10800000">
            <a:off x="2466537" y="3990536"/>
            <a:ext cx="304800" cy="2286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638800" y="330588"/>
            <a:ext cx="3547125" cy="338554"/>
          </a:xfrm>
          <a:prstGeom prst="rect">
            <a:avLst/>
          </a:prstGeom>
          <a:noFill/>
        </p:spPr>
        <p:txBody>
          <a:bodyPr wrap="none" rtlCol="0">
            <a:spAutoFit/>
          </a:bodyPr>
          <a:lstStyle/>
          <a:p>
            <a:r>
              <a:rPr lang="en-US" sz="1600" b="1" dirty="0">
                <a:solidFill>
                  <a:srgbClr val="FF0000"/>
                </a:solidFill>
              </a:rPr>
              <a:t>j=2, P’</a:t>
            </a:r>
            <a:r>
              <a:rPr lang="en-US" sz="1600" b="1" baseline="-25000" dirty="0">
                <a:solidFill>
                  <a:srgbClr val="FF0000"/>
                </a:solidFill>
              </a:rPr>
              <a:t>2</a:t>
            </a:r>
            <a:r>
              <a:rPr lang="en-US" sz="1600" b="1" dirty="0">
                <a:solidFill>
                  <a:srgbClr val="FF0000"/>
                </a:solidFill>
              </a:rPr>
              <a:t>=0.5,less than 0.5=0,and max = 0</a:t>
            </a:r>
          </a:p>
        </p:txBody>
      </p:sp>
      <p:cxnSp>
        <p:nvCxnSpPr>
          <p:cNvPr id="61" name="Straight Arrow Connector 60"/>
          <p:cNvCxnSpPr/>
          <p:nvPr/>
        </p:nvCxnSpPr>
        <p:spPr>
          <a:xfrm rot="5400000" flipH="1" flipV="1">
            <a:off x="3238500" y="1714500"/>
            <a:ext cx="3429000" cy="25908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rot="10800000">
            <a:off x="3505200" y="4038600"/>
            <a:ext cx="381000" cy="3048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248400" y="685800"/>
            <a:ext cx="3007555" cy="923330"/>
          </a:xfrm>
          <a:prstGeom prst="rect">
            <a:avLst/>
          </a:prstGeom>
          <a:noFill/>
        </p:spPr>
        <p:txBody>
          <a:bodyPr wrap="none" rtlCol="0">
            <a:spAutoFit/>
          </a:bodyPr>
          <a:lstStyle/>
          <a:p>
            <a:r>
              <a:rPr lang="en-US" b="1" dirty="0">
                <a:solidFill>
                  <a:srgbClr val="FF0000"/>
                </a:solidFill>
              </a:rPr>
              <a:t>j=4, P’</a:t>
            </a:r>
            <a:r>
              <a:rPr lang="en-US" b="1" baseline="-25000" dirty="0">
                <a:solidFill>
                  <a:srgbClr val="FF0000"/>
                </a:solidFill>
              </a:rPr>
              <a:t>4</a:t>
            </a:r>
            <a:r>
              <a:rPr lang="en-US" b="1" dirty="0">
                <a:solidFill>
                  <a:srgbClr val="FF0000"/>
                </a:solidFill>
              </a:rPr>
              <a:t>=1.75, less than 1.75 =</a:t>
            </a:r>
          </a:p>
          <a:p>
            <a:r>
              <a:rPr lang="en-US" b="1" dirty="0">
                <a:solidFill>
                  <a:srgbClr val="FF0000"/>
                </a:solidFill>
              </a:rPr>
              <a:t> 0,0.5,0.66,0.87,0.89,0.92 and</a:t>
            </a:r>
          </a:p>
          <a:p>
            <a:r>
              <a:rPr lang="en-US" b="1" dirty="0">
                <a:solidFill>
                  <a:srgbClr val="FF0000"/>
                </a:solidFill>
              </a:rPr>
              <a:t> max = 0.92</a:t>
            </a:r>
          </a:p>
        </p:txBody>
      </p:sp>
      <p:pic>
        <p:nvPicPr>
          <p:cNvPr id="66" name="Picture 65" descr="tick.jpg"/>
          <p:cNvPicPr>
            <a:picLocks noChangeAspect="1"/>
          </p:cNvPicPr>
          <p:nvPr/>
        </p:nvPicPr>
        <p:blipFill>
          <a:blip r:embed="rId2" cstate="print"/>
          <a:stretch>
            <a:fillRect/>
          </a:stretch>
        </p:blipFill>
        <p:spPr>
          <a:xfrm>
            <a:off x="8686800" y="4447736"/>
            <a:ext cx="457200" cy="457200"/>
          </a:xfrm>
          <a:prstGeom prst="rect">
            <a:avLst/>
          </a:prstGeom>
          <a:ln>
            <a:solidFill>
              <a:schemeClr val="bg1"/>
            </a:solidFill>
          </a:ln>
        </p:spPr>
      </p:pic>
      <p:cxnSp>
        <p:nvCxnSpPr>
          <p:cNvPr id="68" name="Straight Connector 67"/>
          <p:cNvCxnSpPr/>
          <p:nvPr/>
        </p:nvCxnSpPr>
        <p:spPr>
          <a:xfrm rot="5400000">
            <a:off x="533400" y="4343400"/>
            <a:ext cx="228600" cy="2286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69" name="Picture 68" descr="tick.jpg"/>
          <p:cNvPicPr>
            <a:picLocks noChangeAspect="1"/>
          </p:cNvPicPr>
          <p:nvPr/>
        </p:nvPicPr>
        <p:blipFill>
          <a:blip r:embed="rId2" cstate="print"/>
          <a:stretch>
            <a:fillRect/>
          </a:stretch>
        </p:blipFill>
        <p:spPr>
          <a:xfrm>
            <a:off x="8686800" y="4862732"/>
            <a:ext cx="457200" cy="457200"/>
          </a:xfrm>
          <a:prstGeom prst="rect">
            <a:avLst/>
          </a:prstGeom>
          <a:ln>
            <a:solidFill>
              <a:schemeClr val="bg1"/>
            </a:solidFill>
          </a:ln>
        </p:spPr>
      </p:pic>
      <p:sp>
        <p:nvSpPr>
          <p:cNvPr id="72" name="TextBox 71"/>
          <p:cNvSpPr txBox="1"/>
          <p:nvPr/>
        </p:nvSpPr>
        <p:spPr>
          <a:xfrm>
            <a:off x="990600" y="5334000"/>
            <a:ext cx="490840" cy="369332"/>
          </a:xfrm>
          <a:prstGeom prst="rect">
            <a:avLst/>
          </a:prstGeom>
          <a:noFill/>
        </p:spPr>
        <p:txBody>
          <a:bodyPr wrap="none" rtlCol="0">
            <a:spAutoFit/>
          </a:bodyPr>
          <a:lstStyle/>
          <a:p>
            <a:r>
              <a:rPr lang="en-US" b="1" dirty="0">
                <a:solidFill>
                  <a:srgbClr val="FF0000"/>
                </a:solidFill>
              </a:rPr>
              <a:t>J=1</a:t>
            </a:r>
          </a:p>
        </p:txBody>
      </p:sp>
      <p:cxnSp>
        <p:nvCxnSpPr>
          <p:cNvPr id="74" name="Straight Arrow Connector 73"/>
          <p:cNvCxnSpPr/>
          <p:nvPr/>
        </p:nvCxnSpPr>
        <p:spPr>
          <a:xfrm flipV="1">
            <a:off x="1524000" y="5105400"/>
            <a:ext cx="685800" cy="3048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5400000">
            <a:off x="1905000" y="5105400"/>
            <a:ext cx="381000" cy="3810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77" name="Picture 76" descr="tick.jpg"/>
          <p:cNvPicPr>
            <a:picLocks noChangeAspect="1"/>
          </p:cNvPicPr>
          <p:nvPr/>
        </p:nvPicPr>
        <p:blipFill>
          <a:blip r:embed="rId2" cstate="print"/>
          <a:stretch>
            <a:fillRect/>
          </a:stretch>
        </p:blipFill>
        <p:spPr>
          <a:xfrm>
            <a:off x="8686800" y="5257800"/>
            <a:ext cx="457200" cy="457200"/>
          </a:xfrm>
          <a:prstGeom prst="rect">
            <a:avLst/>
          </a:prstGeom>
          <a:ln>
            <a:solidFill>
              <a:schemeClr val="bg1"/>
            </a:solidFill>
          </a:ln>
        </p:spPr>
      </p:pic>
      <p:sp>
        <p:nvSpPr>
          <p:cNvPr id="78" name="TextBox 77"/>
          <p:cNvSpPr txBox="1"/>
          <p:nvPr/>
        </p:nvSpPr>
        <p:spPr>
          <a:xfrm>
            <a:off x="914400" y="5715000"/>
            <a:ext cx="671979" cy="369332"/>
          </a:xfrm>
          <a:prstGeom prst="rect">
            <a:avLst/>
          </a:prstGeom>
          <a:noFill/>
        </p:spPr>
        <p:txBody>
          <a:bodyPr wrap="none" rtlCol="0">
            <a:spAutoFit/>
          </a:bodyPr>
          <a:lstStyle/>
          <a:p>
            <a:r>
              <a:rPr lang="en-US" b="1" dirty="0">
                <a:solidFill>
                  <a:srgbClr val="FF0000"/>
                </a:solidFill>
              </a:rPr>
              <a:t>J=1, (</a:t>
            </a:r>
          </a:p>
        </p:txBody>
      </p:sp>
      <p:cxnSp>
        <p:nvCxnSpPr>
          <p:cNvPr id="80" name="Straight Arrow Connector 79"/>
          <p:cNvCxnSpPr/>
          <p:nvPr/>
        </p:nvCxnSpPr>
        <p:spPr>
          <a:xfrm rot="5400000" flipH="1" flipV="1">
            <a:off x="1600200" y="5638800"/>
            <a:ext cx="228600" cy="762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4800600" y="5943600"/>
            <a:ext cx="678391" cy="369332"/>
          </a:xfrm>
          <a:prstGeom prst="rect">
            <a:avLst/>
          </a:prstGeom>
          <a:noFill/>
        </p:spPr>
        <p:txBody>
          <a:bodyPr wrap="none" rtlCol="0">
            <a:spAutoFit/>
          </a:bodyPr>
          <a:lstStyle/>
          <a:p>
            <a:r>
              <a:rPr lang="en-US" b="1" dirty="0">
                <a:solidFill>
                  <a:srgbClr val="FF0000"/>
                </a:solidFill>
              </a:rPr>
              <a:t>J=7, )</a:t>
            </a:r>
          </a:p>
        </p:txBody>
      </p:sp>
      <p:sp>
        <p:nvSpPr>
          <p:cNvPr id="84" name="Arc 83"/>
          <p:cNvSpPr/>
          <p:nvPr/>
        </p:nvSpPr>
        <p:spPr>
          <a:xfrm flipH="1">
            <a:off x="4724400" y="5029200"/>
            <a:ext cx="533400" cy="990600"/>
          </a:xfrm>
          <a:prstGeom prst="arc">
            <a:avLst>
              <a:gd name="adj1" fmla="val 6869906"/>
              <a:gd name="adj2" fmla="val 15080609"/>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5" name="Picture 84" descr="tick.jpg"/>
          <p:cNvPicPr>
            <a:picLocks noChangeAspect="1"/>
          </p:cNvPicPr>
          <p:nvPr/>
        </p:nvPicPr>
        <p:blipFill>
          <a:blip r:embed="rId2" cstate="print"/>
          <a:stretch>
            <a:fillRect/>
          </a:stretch>
        </p:blipFill>
        <p:spPr>
          <a:xfrm>
            <a:off x="8686800" y="5638800"/>
            <a:ext cx="457200" cy="457200"/>
          </a:xfrm>
          <a:prstGeom prst="rect">
            <a:avLst/>
          </a:prstGeom>
          <a:ln>
            <a:solidFill>
              <a:schemeClr val="bg1"/>
            </a:solidFill>
          </a:ln>
        </p:spPr>
      </p:pic>
      <p:sp>
        <p:nvSpPr>
          <p:cNvPr id="54" name="Slide Number Placeholder 53"/>
          <p:cNvSpPr>
            <a:spLocks noGrp="1"/>
          </p:cNvSpPr>
          <p:nvPr>
            <p:ph type="sldNum" sz="quarter" idx="12"/>
          </p:nvPr>
        </p:nvSpPr>
        <p:spPr/>
        <p:txBody>
          <a:bodyPr/>
          <a:lstStyle/>
          <a:p>
            <a:fld id="{464F0463-9ADA-46C2-917D-8AEF7708C576}" type="slidenum">
              <a:rPr lang="en-US" smtClean="0"/>
              <a:pPr/>
              <a:t>151</a:t>
            </a:fld>
            <a:endParaRPr lang="en-US"/>
          </a:p>
        </p:txBody>
      </p:sp>
      <p:sp>
        <p:nvSpPr>
          <p:cNvPr id="55" name="Footer Placeholder 54"/>
          <p:cNvSpPr>
            <a:spLocks noGrp="1"/>
          </p:cNvSpPr>
          <p:nvPr>
            <p:ph type="ftr" sz="quarter" idx="11"/>
          </p:nvPr>
        </p:nvSpPr>
        <p:spPr/>
        <p:txBody>
          <a:bodyPr/>
          <a:lstStyle/>
          <a:p>
            <a:r>
              <a:rPr lang="en-US"/>
              <a:t>Parallel and Distributed Computing</a:t>
            </a:r>
          </a:p>
        </p:txBody>
      </p:sp>
    </p:spTree>
    <p:extLst>
      <p:ext uri="{BB962C8B-B14F-4D97-AF65-F5344CB8AC3E}">
        <p14:creationId xmlns:p14="http://schemas.microsoft.com/office/powerpoint/2010/main" val="104800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linds(horizontal)">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linds(horizontal)">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blinds(horizontal)">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20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blinds(horizontal)">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20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blinds(horizontal)">
                                      <p:cBhvr>
                                        <p:cTn id="72" dur="500"/>
                                        <p:tgtEl>
                                          <p:spTgt spid="28"/>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1030"/>
                                        </p:tgtEl>
                                        <p:attrNameLst>
                                          <p:attrName>style.visibility</p:attrName>
                                        </p:attrNameLst>
                                      </p:cBhvr>
                                      <p:to>
                                        <p:strVal val="visible"/>
                                      </p:to>
                                    </p:set>
                                    <p:animEffect transition="in" filter="blinds(horizontal)">
                                      <p:cBhvr>
                                        <p:cTn id="77" dur="500"/>
                                        <p:tgtEl>
                                          <p:spTgt spid="1030"/>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blinds(horizontal)">
                                      <p:cBhvr>
                                        <p:cTn id="82" dur="500"/>
                                        <p:tgtEl>
                                          <p:spTgt spid="34"/>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1033"/>
                                        </p:tgtEl>
                                        <p:attrNameLst>
                                          <p:attrName>style.visibility</p:attrName>
                                        </p:attrNameLst>
                                      </p:cBhvr>
                                      <p:to>
                                        <p:strVal val="visible"/>
                                      </p:to>
                                    </p:set>
                                    <p:animEffect transition="in" filter="blinds(horizontal)">
                                      <p:cBhvr>
                                        <p:cTn id="87" dur="500"/>
                                        <p:tgtEl>
                                          <p:spTgt spid="1033"/>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blinds(horizontal)">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1036"/>
                                        </p:tgtEl>
                                        <p:attrNameLst>
                                          <p:attrName>style.visibility</p:attrName>
                                        </p:attrNameLst>
                                      </p:cBhvr>
                                      <p:to>
                                        <p:strVal val="visible"/>
                                      </p:to>
                                    </p:set>
                                    <p:animEffect transition="in" filter="blinds(horizontal)">
                                      <p:cBhvr>
                                        <p:cTn id="97" dur="500"/>
                                        <p:tgtEl>
                                          <p:spTgt spid="1036"/>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blinds(horizontal)">
                                      <p:cBhvr>
                                        <p:cTn id="102" dur="500"/>
                                        <p:tgtEl>
                                          <p:spTgt spid="45"/>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blinds(horizontal)">
                                      <p:cBhvr>
                                        <p:cTn id="107" dur="500"/>
                                        <p:tgtEl>
                                          <p:spTgt spid="49"/>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nodeType="click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blinds(horizontal)">
                                      <p:cBhvr>
                                        <p:cTn id="112" dur="500"/>
                                        <p:tgtEl>
                                          <p:spTgt spid="50"/>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1" fill="hold">
                                          <p:stCondLst>
                                            <p:cond delay="0"/>
                                          </p:stCondLst>
                                        </p:cTn>
                                        <p:tgtEl>
                                          <p:spTgt spid="53"/>
                                        </p:tgtEl>
                                        <p:attrNameLst>
                                          <p:attrName>style.visibility</p:attrName>
                                        </p:attrNameLst>
                                      </p:cBhvr>
                                      <p:to>
                                        <p:strVal val="visible"/>
                                      </p:to>
                                    </p:set>
                                    <p:animEffect transition="in" filter="blinds(horizontal)">
                                      <p:cBhvr>
                                        <p:cTn id="117" dur="500"/>
                                        <p:tgtEl>
                                          <p:spTgt spid="53"/>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nodeType="clickEffect">
                                  <p:stCondLst>
                                    <p:cond delay="0"/>
                                  </p:stCondLst>
                                  <p:childTnLst>
                                    <p:set>
                                      <p:cBhvr>
                                        <p:cTn id="121" dur="1" fill="hold">
                                          <p:stCondLst>
                                            <p:cond delay="0"/>
                                          </p:stCondLst>
                                        </p:cTn>
                                        <p:tgtEl>
                                          <p:spTgt spid="56"/>
                                        </p:tgtEl>
                                        <p:attrNameLst>
                                          <p:attrName>style.visibility</p:attrName>
                                        </p:attrNameLst>
                                      </p:cBhvr>
                                      <p:to>
                                        <p:strVal val="visible"/>
                                      </p:to>
                                    </p:set>
                                    <p:animEffect transition="in" filter="blinds(horizontal)">
                                      <p:cBhvr>
                                        <p:cTn id="122" dur="500"/>
                                        <p:tgtEl>
                                          <p:spTgt spid="56"/>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blinds(horizontal)">
                                      <p:cBhvr>
                                        <p:cTn id="127" dur="500"/>
                                        <p:tgtEl>
                                          <p:spTgt spid="51"/>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nodeType="clickEffect">
                                  <p:stCondLst>
                                    <p:cond delay="0"/>
                                  </p:stCondLst>
                                  <p:childTnLst>
                                    <p:set>
                                      <p:cBhvr>
                                        <p:cTn id="131" dur="1" fill="hold">
                                          <p:stCondLst>
                                            <p:cond delay="0"/>
                                          </p:stCondLst>
                                        </p:cTn>
                                        <p:tgtEl>
                                          <p:spTgt spid="58"/>
                                        </p:tgtEl>
                                        <p:attrNameLst>
                                          <p:attrName>style.visibility</p:attrName>
                                        </p:attrNameLst>
                                      </p:cBhvr>
                                      <p:to>
                                        <p:strVal val="visible"/>
                                      </p:to>
                                    </p:set>
                                    <p:animEffect transition="in" filter="blinds(horizontal)">
                                      <p:cBhvr>
                                        <p:cTn id="132" dur="500"/>
                                        <p:tgtEl>
                                          <p:spTgt spid="58"/>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nodeType="clickEffect">
                                  <p:stCondLst>
                                    <p:cond delay="0"/>
                                  </p:stCondLst>
                                  <p:childTnLst>
                                    <p:set>
                                      <p:cBhvr>
                                        <p:cTn id="136" dur="1" fill="hold">
                                          <p:stCondLst>
                                            <p:cond delay="0"/>
                                          </p:stCondLst>
                                        </p:cTn>
                                        <p:tgtEl>
                                          <p:spTgt spid="59"/>
                                        </p:tgtEl>
                                        <p:attrNameLst>
                                          <p:attrName>style.visibility</p:attrName>
                                        </p:attrNameLst>
                                      </p:cBhvr>
                                      <p:to>
                                        <p:strVal val="visible"/>
                                      </p:to>
                                    </p:set>
                                    <p:animEffect transition="in" filter="blinds(horizontal)">
                                      <p:cBhvr>
                                        <p:cTn id="137" dur="500"/>
                                        <p:tgtEl>
                                          <p:spTgt spid="59"/>
                                        </p:tgtEl>
                                      </p:cBhvr>
                                    </p:animEffect>
                                  </p:childTnLst>
                                </p:cTn>
                              </p:par>
                            </p:childTnLst>
                          </p:cTn>
                        </p:par>
                      </p:childTnLst>
                    </p:cTn>
                  </p:par>
                  <p:par>
                    <p:cTn id="138" fill="hold">
                      <p:stCondLst>
                        <p:cond delay="indefinite"/>
                      </p:stCondLst>
                      <p:childTnLst>
                        <p:par>
                          <p:cTn id="139" fill="hold">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blinds(horizontal)">
                                      <p:cBhvr>
                                        <p:cTn id="142" dur="500"/>
                                        <p:tgtEl>
                                          <p:spTgt spid="60"/>
                                        </p:tgtEl>
                                      </p:cBhvr>
                                    </p:animEffect>
                                  </p:childTnLst>
                                </p:cTn>
                              </p:par>
                            </p:childTnLst>
                          </p:cTn>
                        </p:par>
                      </p:childTnLst>
                    </p:cTn>
                  </p:par>
                  <p:par>
                    <p:cTn id="143" fill="hold">
                      <p:stCondLst>
                        <p:cond delay="indefinite"/>
                      </p:stCondLst>
                      <p:childTnLst>
                        <p:par>
                          <p:cTn id="144" fill="hold">
                            <p:stCondLst>
                              <p:cond delay="0"/>
                            </p:stCondLst>
                            <p:childTnLst>
                              <p:par>
                                <p:cTn id="145" presetID="3" presetClass="entr" presetSubtype="10" fill="hold" nodeType="clickEffect">
                                  <p:stCondLst>
                                    <p:cond delay="0"/>
                                  </p:stCondLst>
                                  <p:childTnLst>
                                    <p:set>
                                      <p:cBhvr>
                                        <p:cTn id="146" dur="1" fill="hold">
                                          <p:stCondLst>
                                            <p:cond delay="0"/>
                                          </p:stCondLst>
                                        </p:cTn>
                                        <p:tgtEl>
                                          <p:spTgt spid="61"/>
                                        </p:tgtEl>
                                        <p:attrNameLst>
                                          <p:attrName>style.visibility</p:attrName>
                                        </p:attrNameLst>
                                      </p:cBhvr>
                                      <p:to>
                                        <p:strVal val="visible"/>
                                      </p:to>
                                    </p:set>
                                    <p:animEffect transition="in" filter="blinds(horizontal)">
                                      <p:cBhvr>
                                        <p:cTn id="147" dur="500"/>
                                        <p:tgtEl>
                                          <p:spTgt spid="61"/>
                                        </p:tgtEl>
                                      </p:cBhvr>
                                    </p:animEffect>
                                  </p:childTnLst>
                                </p:cTn>
                              </p:par>
                            </p:childTnLst>
                          </p:cTn>
                        </p:par>
                      </p:childTnLst>
                    </p:cTn>
                  </p:par>
                  <p:par>
                    <p:cTn id="148" fill="hold">
                      <p:stCondLst>
                        <p:cond delay="indefinite"/>
                      </p:stCondLst>
                      <p:childTnLst>
                        <p:par>
                          <p:cTn id="149" fill="hold">
                            <p:stCondLst>
                              <p:cond delay="0"/>
                            </p:stCondLst>
                            <p:childTnLst>
                              <p:par>
                                <p:cTn id="150" presetID="3" presetClass="entr" presetSubtype="10" fill="hold" nodeType="clickEffect">
                                  <p:stCondLst>
                                    <p:cond delay="0"/>
                                  </p:stCondLst>
                                  <p:childTnLst>
                                    <p:set>
                                      <p:cBhvr>
                                        <p:cTn id="151" dur="1" fill="hold">
                                          <p:stCondLst>
                                            <p:cond delay="0"/>
                                          </p:stCondLst>
                                        </p:cTn>
                                        <p:tgtEl>
                                          <p:spTgt spid="63"/>
                                        </p:tgtEl>
                                        <p:attrNameLst>
                                          <p:attrName>style.visibility</p:attrName>
                                        </p:attrNameLst>
                                      </p:cBhvr>
                                      <p:to>
                                        <p:strVal val="visible"/>
                                      </p:to>
                                    </p:set>
                                    <p:animEffect transition="in" filter="blinds(horizontal)">
                                      <p:cBhvr>
                                        <p:cTn id="152" dur="500"/>
                                        <p:tgtEl>
                                          <p:spTgt spid="63"/>
                                        </p:tgtEl>
                                      </p:cBhvr>
                                    </p:animEffect>
                                  </p:childTnLst>
                                </p:cTn>
                              </p:par>
                            </p:childTnLst>
                          </p:cTn>
                        </p:par>
                      </p:childTnLst>
                    </p:cTn>
                  </p:par>
                  <p:par>
                    <p:cTn id="153" fill="hold">
                      <p:stCondLst>
                        <p:cond delay="indefinite"/>
                      </p:stCondLst>
                      <p:childTnLst>
                        <p:par>
                          <p:cTn id="154" fill="hold">
                            <p:stCondLst>
                              <p:cond delay="0"/>
                            </p:stCondLst>
                            <p:childTnLst>
                              <p:par>
                                <p:cTn id="155" presetID="3" presetClass="entr" presetSubtype="10" fill="hold" grpId="0" nodeType="clickEffect">
                                  <p:stCondLst>
                                    <p:cond delay="0"/>
                                  </p:stCondLst>
                                  <p:childTnLst>
                                    <p:set>
                                      <p:cBhvr>
                                        <p:cTn id="156" dur="1" fill="hold">
                                          <p:stCondLst>
                                            <p:cond delay="0"/>
                                          </p:stCondLst>
                                        </p:cTn>
                                        <p:tgtEl>
                                          <p:spTgt spid="65"/>
                                        </p:tgtEl>
                                        <p:attrNameLst>
                                          <p:attrName>style.visibility</p:attrName>
                                        </p:attrNameLst>
                                      </p:cBhvr>
                                      <p:to>
                                        <p:strVal val="visible"/>
                                      </p:to>
                                    </p:set>
                                    <p:animEffect transition="in" filter="blinds(horizontal)">
                                      <p:cBhvr>
                                        <p:cTn id="157" dur="500"/>
                                        <p:tgtEl>
                                          <p:spTgt spid="65"/>
                                        </p:tgtEl>
                                      </p:cBhvr>
                                    </p:animEffect>
                                  </p:childTnLst>
                                </p:cTn>
                              </p:par>
                            </p:childTnLst>
                          </p:cTn>
                        </p:par>
                      </p:childTnLst>
                    </p:cTn>
                  </p:par>
                  <p:par>
                    <p:cTn id="158" fill="hold">
                      <p:stCondLst>
                        <p:cond delay="indefinite"/>
                      </p:stCondLst>
                      <p:childTnLst>
                        <p:par>
                          <p:cTn id="159" fill="hold">
                            <p:stCondLst>
                              <p:cond delay="0"/>
                            </p:stCondLst>
                            <p:childTnLst>
                              <p:par>
                                <p:cTn id="160" presetID="3" presetClass="entr" presetSubtype="10" fill="hold" nodeType="clickEffect">
                                  <p:stCondLst>
                                    <p:cond delay="0"/>
                                  </p:stCondLst>
                                  <p:childTnLst>
                                    <p:set>
                                      <p:cBhvr>
                                        <p:cTn id="161" dur="1" fill="hold">
                                          <p:stCondLst>
                                            <p:cond delay="0"/>
                                          </p:stCondLst>
                                        </p:cTn>
                                        <p:tgtEl>
                                          <p:spTgt spid="66"/>
                                        </p:tgtEl>
                                        <p:attrNameLst>
                                          <p:attrName>style.visibility</p:attrName>
                                        </p:attrNameLst>
                                      </p:cBhvr>
                                      <p:to>
                                        <p:strVal val="visible"/>
                                      </p:to>
                                    </p:set>
                                    <p:animEffect transition="in" filter="blinds(horizontal)">
                                      <p:cBhvr>
                                        <p:cTn id="162" dur="500"/>
                                        <p:tgtEl>
                                          <p:spTgt spid="66"/>
                                        </p:tgtEl>
                                      </p:cBhvr>
                                    </p:animEffect>
                                  </p:childTnLst>
                                </p:cTn>
                              </p:par>
                            </p:childTnLst>
                          </p:cTn>
                        </p:par>
                      </p:childTnLst>
                    </p:cTn>
                  </p:par>
                  <p:par>
                    <p:cTn id="163" fill="hold">
                      <p:stCondLst>
                        <p:cond delay="indefinite"/>
                      </p:stCondLst>
                      <p:childTnLst>
                        <p:par>
                          <p:cTn id="164" fill="hold">
                            <p:stCondLst>
                              <p:cond delay="0"/>
                            </p:stCondLst>
                            <p:childTnLst>
                              <p:par>
                                <p:cTn id="165" presetID="3" presetClass="entr" presetSubtype="10" fill="hold" nodeType="clickEffect">
                                  <p:stCondLst>
                                    <p:cond delay="0"/>
                                  </p:stCondLst>
                                  <p:childTnLst>
                                    <p:set>
                                      <p:cBhvr>
                                        <p:cTn id="166" dur="1" fill="hold">
                                          <p:stCondLst>
                                            <p:cond delay="0"/>
                                          </p:stCondLst>
                                        </p:cTn>
                                        <p:tgtEl>
                                          <p:spTgt spid="68"/>
                                        </p:tgtEl>
                                        <p:attrNameLst>
                                          <p:attrName>style.visibility</p:attrName>
                                        </p:attrNameLst>
                                      </p:cBhvr>
                                      <p:to>
                                        <p:strVal val="visible"/>
                                      </p:to>
                                    </p:set>
                                    <p:animEffect transition="in" filter="blinds(horizontal)">
                                      <p:cBhvr>
                                        <p:cTn id="167" dur="500"/>
                                        <p:tgtEl>
                                          <p:spTgt spid="68"/>
                                        </p:tgtEl>
                                      </p:cBhvr>
                                    </p:animEffect>
                                  </p:childTnLst>
                                </p:cTn>
                              </p:par>
                            </p:childTnLst>
                          </p:cTn>
                        </p:par>
                      </p:childTnLst>
                    </p:cTn>
                  </p:par>
                  <p:par>
                    <p:cTn id="168" fill="hold">
                      <p:stCondLst>
                        <p:cond delay="indefinite"/>
                      </p:stCondLst>
                      <p:childTnLst>
                        <p:par>
                          <p:cTn id="169" fill="hold">
                            <p:stCondLst>
                              <p:cond delay="0"/>
                            </p:stCondLst>
                            <p:childTnLst>
                              <p:par>
                                <p:cTn id="170" presetID="3" presetClass="entr" presetSubtype="10" fill="hold" nodeType="clickEffect">
                                  <p:stCondLst>
                                    <p:cond delay="0"/>
                                  </p:stCondLst>
                                  <p:childTnLst>
                                    <p:set>
                                      <p:cBhvr>
                                        <p:cTn id="171" dur="1" fill="hold">
                                          <p:stCondLst>
                                            <p:cond delay="0"/>
                                          </p:stCondLst>
                                        </p:cTn>
                                        <p:tgtEl>
                                          <p:spTgt spid="69"/>
                                        </p:tgtEl>
                                        <p:attrNameLst>
                                          <p:attrName>style.visibility</p:attrName>
                                        </p:attrNameLst>
                                      </p:cBhvr>
                                      <p:to>
                                        <p:strVal val="visible"/>
                                      </p:to>
                                    </p:set>
                                    <p:animEffect transition="in" filter="blinds(horizontal)">
                                      <p:cBhvr>
                                        <p:cTn id="172" dur="500"/>
                                        <p:tgtEl>
                                          <p:spTgt spid="69"/>
                                        </p:tgtEl>
                                      </p:cBhvr>
                                    </p:animEffect>
                                  </p:childTnLst>
                                </p:cTn>
                              </p:par>
                            </p:childTnLst>
                          </p:cTn>
                        </p:par>
                      </p:childTnLst>
                    </p:cTn>
                  </p:par>
                  <p:par>
                    <p:cTn id="173" fill="hold">
                      <p:stCondLst>
                        <p:cond delay="indefinite"/>
                      </p:stCondLst>
                      <p:childTnLst>
                        <p:par>
                          <p:cTn id="174" fill="hold">
                            <p:stCondLst>
                              <p:cond delay="0"/>
                            </p:stCondLst>
                            <p:childTnLst>
                              <p:par>
                                <p:cTn id="175" presetID="3" presetClass="entr" presetSubtype="10" fill="hold" grpId="0" nodeType="clickEffect">
                                  <p:stCondLst>
                                    <p:cond delay="0"/>
                                  </p:stCondLst>
                                  <p:childTnLst>
                                    <p:set>
                                      <p:cBhvr>
                                        <p:cTn id="176" dur="1" fill="hold">
                                          <p:stCondLst>
                                            <p:cond delay="0"/>
                                          </p:stCondLst>
                                        </p:cTn>
                                        <p:tgtEl>
                                          <p:spTgt spid="72"/>
                                        </p:tgtEl>
                                        <p:attrNameLst>
                                          <p:attrName>style.visibility</p:attrName>
                                        </p:attrNameLst>
                                      </p:cBhvr>
                                      <p:to>
                                        <p:strVal val="visible"/>
                                      </p:to>
                                    </p:set>
                                    <p:animEffect transition="in" filter="blinds(horizontal)">
                                      <p:cBhvr>
                                        <p:cTn id="177" dur="500"/>
                                        <p:tgtEl>
                                          <p:spTgt spid="72"/>
                                        </p:tgtEl>
                                      </p:cBhvr>
                                    </p:animEffect>
                                  </p:childTnLst>
                                </p:cTn>
                              </p:par>
                            </p:childTnLst>
                          </p:cTn>
                        </p:par>
                      </p:childTnLst>
                    </p:cTn>
                  </p:par>
                  <p:par>
                    <p:cTn id="178" fill="hold">
                      <p:stCondLst>
                        <p:cond delay="indefinite"/>
                      </p:stCondLst>
                      <p:childTnLst>
                        <p:par>
                          <p:cTn id="179" fill="hold">
                            <p:stCondLst>
                              <p:cond delay="0"/>
                            </p:stCondLst>
                            <p:childTnLst>
                              <p:par>
                                <p:cTn id="180" presetID="3" presetClass="entr" presetSubtype="10" fill="hold" nodeType="clickEffect">
                                  <p:stCondLst>
                                    <p:cond delay="0"/>
                                  </p:stCondLst>
                                  <p:childTnLst>
                                    <p:set>
                                      <p:cBhvr>
                                        <p:cTn id="181" dur="1" fill="hold">
                                          <p:stCondLst>
                                            <p:cond delay="0"/>
                                          </p:stCondLst>
                                        </p:cTn>
                                        <p:tgtEl>
                                          <p:spTgt spid="74"/>
                                        </p:tgtEl>
                                        <p:attrNameLst>
                                          <p:attrName>style.visibility</p:attrName>
                                        </p:attrNameLst>
                                      </p:cBhvr>
                                      <p:to>
                                        <p:strVal val="visible"/>
                                      </p:to>
                                    </p:set>
                                    <p:animEffect transition="in" filter="blinds(horizontal)">
                                      <p:cBhvr>
                                        <p:cTn id="182" dur="500"/>
                                        <p:tgtEl>
                                          <p:spTgt spid="74"/>
                                        </p:tgtEl>
                                      </p:cBhvr>
                                    </p:animEffect>
                                  </p:childTnLst>
                                </p:cTn>
                              </p:par>
                            </p:childTnLst>
                          </p:cTn>
                        </p:par>
                      </p:childTnLst>
                    </p:cTn>
                  </p:par>
                  <p:par>
                    <p:cTn id="183" fill="hold">
                      <p:stCondLst>
                        <p:cond delay="indefinite"/>
                      </p:stCondLst>
                      <p:childTnLst>
                        <p:par>
                          <p:cTn id="184" fill="hold">
                            <p:stCondLst>
                              <p:cond delay="0"/>
                            </p:stCondLst>
                            <p:childTnLst>
                              <p:par>
                                <p:cTn id="185" presetID="3" presetClass="entr" presetSubtype="10" fill="hold" nodeType="clickEffect">
                                  <p:stCondLst>
                                    <p:cond delay="0"/>
                                  </p:stCondLst>
                                  <p:childTnLst>
                                    <p:set>
                                      <p:cBhvr>
                                        <p:cTn id="186" dur="1" fill="hold">
                                          <p:stCondLst>
                                            <p:cond delay="0"/>
                                          </p:stCondLst>
                                        </p:cTn>
                                        <p:tgtEl>
                                          <p:spTgt spid="76"/>
                                        </p:tgtEl>
                                        <p:attrNameLst>
                                          <p:attrName>style.visibility</p:attrName>
                                        </p:attrNameLst>
                                      </p:cBhvr>
                                      <p:to>
                                        <p:strVal val="visible"/>
                                      </p:to>
                                    </p:set>
                                    <p:animEffect transition="in" filter="blinds(horizontal)">
                                      <p:cBhvr>
                                        <p:cTn id="187" dur="500"/>
                                        <p:tgtEl>
                                          <p:spTgt spid="76"/>
                                        </p:tgtEl>
                                      </p:cBhvr>
                                    </p:animEffect>
                                  </p:childTnLst>
                                </p:cTn>
                              </p:par>
                            </p:childTnLst>
                          </p:cTn>
                        </p:par>
                      </p:childTnLst>
                    </p:cTn>
                  </p:par>
                  <p:par>
                    <p:cTn id="188" fill="hold">
                      <p:stCondLst>
                        <p:cond delay="indefinite"/>
                      </p:stCondLst>
                      <p:childTnLst>
                        <p:par>
                          <p:cTn id="189" fill="hold">
                            <p:stCondLst>
                              <p:cond delay="0"/>
                            </p:stCondLst>
                            <p:childTnLst>
                              <p:par>
                                <p:cTn id="190" presetID="3" presetClass="entr" presetSubtype="10" fill="hold" nodeType="clickEffect">
                                  <p:stCondLst>
                                    <p:cond delay="0"/>
                                  </p:stCondLst>
                                  <p:childTnLst>
                                    <p:set>
                                      <p:cBhvr>
                                        <p:cTn id="191" dur="1" fill="hold">
                                          <p:stCondLst>
                                            <p:cond delay="0"/>
                                          </p:stCondLst>
                                        </p:cTn>
                                        <p:tgtEl>
                                          <p:spTgt spid="77"/>
                                        </p:tgtEl>
                                        <p:attrNameLst>
                                          <p:attrName>style.visibility</p:attrName>
                                        </p:attrNameLst>
                                      </p:cBhvr>
                                      <p:to>
                                        <p:strVal val="visible"/>
                                      </p:to>
                                    </p:set>
                                    <p:animEffect transition="in" filter="blinds(horizontal)">
                                      <p:cBhvr>
                                        <p:cTn id="192" dur="500"/>
                                        <p:tgtEl>
                                          <p:spTgt spid="77"/>
                                        </p:tgtEl>
                                      </p:cBhvr>
                                    </p:animEffect>
                                  </p:childTnLst>
                                </p:cTn>
                              </p:par>
                            </p:childTnLst>
                          </p:cTn>
                        </p:par>
                      </p:childTnLst>
                    </p:cTn>
                  </p:par>
                  <p:par>
                    <p:cTn id="193" fill="hold">
                      <p:stCondLst>
                        <p:cond delay="indefinite"/>
                      </p:stCondLst>
                      <p:childTnLst>
                        <p:par>
                          <p:cTn id="194" fill="hold">
                            <p:stCondLst>
                              <p:cond delay="0"/>
                            </p:stCondLst>
                            <p:childTnLst>
                              <p:par>
                                <p:cTn id="195" presetID="3" presetClass="entr" presetSubtype="10" fill="hold" grpId="0" nodeType="clickEffect">
                                  <p:stCondLst>
                                    <p:cond delay="0"/>
                                  </p:stCondLst>
                                  <p:childTnLst>
                                    <p:set>
                                      <p:cBhvr>
                                        <p:cTn id="196" dur="1" fill="hold">
                                          <p:stCondLst>
                                            <p:cond delay="0"/>
                                          </p:stCondLst>
                                        </p:cTn>
                                        <p:tgtEl>
                                          <p:spTgt spid="78"/>
                                        </p:tgtEl>
                                        <p:attrNameLst>
                                          <p:attrName>style.visibility</p:attrName>
                                        </p:attrNameLst>
                                      </p:cBhvr>
                                      <p:to>
                                        <p:strVal val="visible"/>
                                      </p:to>
                                    </p:set>
                                    <p:animEffect transition="in" filter="blinds(horizontal)">
                                      <p:cBhvr>
                                        <p:cTn id="197" dur="500"/>
                                        <p:tgtEl>
                                          <p:spTgt spid="78"/>
                                        </p:tgtEl>
                                      </p:cBhvr>
                                    </p:animEffect>
                                  </p:childTnLst>
                                </p:cTn>
                              </p:par>
                            </p:childTnLst>
                          </p:cTn>
                        </p:par>
                      </p:childTnLst>
                    </p:cTn>
                  </p:par>
                  <p:par>
                    <p:cTn id="198" fill="hold">
                      <p:stCondLst>
                        <p:cond delay="indefinite"/>
                      </p:stCondLst>
                      <p:childTnLst>
                        <p:par>
                          <p:cTn id="199" fill="hold">
                            <p:stCondLst>
                              <p:cond delay="0"/>
                            </p:stCondLst>
                            <p:childTnLst>
                              <p:par>
                                <p:cTn id="200" presetID="3" presetClass="entr" presetSubtype="10" fill="hold" nodeType="clickEffect">
                                  <p:stCondLst>
                                    <p:cond delay="0"/>
                                  </p:stCondLst>
                                  <p:childTnLst>
                                    <p:set>
                                      <p:cBhvr>
                                        <p:cTn id="201" dur="1" fill="hold">
                                          <p:stCondLst>
                                            <p:cond delay="0"/>
                                          </p:stCondLst>
                                        </p:cTn>
                                        <p:tgtEl>
                                          <p:spTgt spid="80"/>
                                        </p:tgtEl>
                                        <p:attrNameLst>
                                          <p:attrName>style.visibility</p:attrName>
                                        </p:attrNameLst>
                                      </p:cBhvr>
                                      <p:to>
                                        <p:strVal val="visible"/>
                                      </p:to>
                                    </p:set>
                                    <p:animEffect transition="in" filter="blinds(horizontal)">
                                      <p:cBhvr>
                                        <p:cTn id="202" dur="500"/>
                                        <p:tgtEl>
                                          <p:spTgt spid="80"/>
                                        </p:tgtEl>
                                      </p:cBhvr>
                                    </p:animEffect>
                                  </p:childTnLst>
                                </p:cTn>
                              </p:par>
                            </p:childTnLst>
                          </p:cTn>
                        </p:par>
                      </p:childTnLst>
                    </p:cTn>
                  </p:par>
                  <p:par>
                    <p:cTn id="203" fill="hold">
                      <p:stCondLst>
                        <p:cond delay="indefinite"/>
                      </p:stCondLst>
                      <p:childTnLst>
                        <p:par>
                          <p:cTn id="204" fill="hold">
                            <p:stCondLst>
                              <p:cond delay="0"/>
                            </p:stCondLst>
                            <p:childTnLst>
                              <p:par>
                                <p:cTn id="205" presetID="3" presetClass="entr" presetSubtype="10" fill="hold" grpId="0" nodeType="clickEffect">
                                  <p:stCondLst>
                                    <p:cond delay="0"/>
                                  </p:stCondLst>
                                  <p:childTnLst>
                                    <p:set>
                                      <p:cBhvr>
                                        <p:cTn id="206" dur="1" fill="hold">
                                          <p:stCondLst>
                                            <p:cond delay="0"/>
                                          </p:stCondLst>
                                        </p:cTn>
                                        <p:tgtEl>
                                          <p:spTgt spid="81"/>
                                        </p:tgtEl>
                                        <p:attrNameLst>
                                          <p:attrName>style.visibility</p:attrName>
                                        </p:attrNameLst>
                                      </p:cBhvr>
                                      <p:to>
                                        <p:strVal val="visible"/>
                                      </p:to>
                                    </p:set>
                                    <p:animEffect transition="in" filter="blinds(horizontal)">
                                      <p:cBhvr>
                                        <p:cTn id="207" dur="500"/>
                                        <p:tgtEl>
                                          <p:spTgt spid="81"/>
                                        </p:tgtEl>
                                      </p:cBhvr>
                                    </p:animEffect>
                                  </p:childTnLst>
                                </p:cTn>
                              </p:par>
                            </p:childTnLst>
                          </p:cTn>
                        </p:par>
                      </p:childTnLst>
                    </p:cTn>
                  </p:par>
                  <p:par>
                    <p:cTn id="208" fill="hold">
                      <p:stCondLst>
                        <p:cond delay="indefinite"/>
                      </p:stCondLst>
                      <p:childTnLst>
                        <p:par>
                          <p:cTn id="209" fill="hold">
                            <p:stCondLst>
                              <p:cond delay="0"/>
                            </p:stCondLst>
                            <p:childTnLst>
                              <p:par>
                                <p:cTn id="210" presetID="3" presetClass="entr" presetSubtype="10" fill="hold" grpId="0" nodeType="clickEffect">
                                  <p:stCondLst>
                                    <p:cond delay="0"/>
                                  </p:stCondLst>
                                  <p:childTnLst>
                                    <p:set>
                                      <p:cBhvr>
                                        <p:cTn id="211" dur="1" fill="hold">
                                          <p:stCondLst>
                                            <p:cond delay="0"/>
                                          </p:stCondLst>
                                        </p:cTn>
                                        <p:tgtEl>
                                          <p:spTgt spid="84"/>
                                        </p:tgtEl>
                                        <p:attrNameLst>
                                          <p:attrName>style.visibility</p:attrName>
                                        </p:attrNameLst>
                                      </p:cBhvr>
                                      <p:to>
                                        <p:strVal val="visible"/>
                                      </p:to>
                                    </p:set>
                                    <p:animEffect transition="in" filter="blinds(horizontal)">
                                      <p:cBhvr>
                                        <p:cTn id="212" dur="500"/>
                                        <p:tgtEl>
                                          <p:spTgt spid="84"/>
                                        </p:tgtEl>
                                      </p:cBhvr>
                                    </p:animEffect>
                                  </p:childTnLst>
                                </p:cTn>
                              </p:par>
                            </p:childTnLst>
                          </p:cTn>
                        </p:par>
                      </p:childTnLst>
                    </p:cTn>
                  </p:par>
                  <p:par>
                    <p:cTn id="213" fill="hold">
                      <p:stCondLst>
                        <p:cond delay="indefinite"/>
                      </p:stCondLst>
                      <p:childTnLst>
                        <p:par>
                          <p:cTn id="214" fill="hold">
                            <p:stCondLst>
                              <p:cond delay="0"/>
                            </p:stCondLst>
                            <p:childTnLst>
                              <p:par>
                                <p:cTn id="215" presetID="3" presetClass="entr" presetSubtype="10" fill="hold" nodeType="clickEffect">
                                  <p:stCondLst>
                                    <p:cond delay="0"/>
                                  </p:stCondLst>
                                  <p:childTnLst>
                                    <p:set>
                                      <p:cBhvr>
                                        <p:cTn id="216" dur="1" fill="hold">
                                          <p:stCondLst>
                                            <p:cond delay="0"/>
                                          </p:stCondLst>
                                        </p:cTn>
                                        <p:tgtEl>
                                          <p:spTgt spid="85"/>
                                        </p:tgtEl>
                                        <p:attrNameLst>
                                          <p:attrName>style.visibility</p:attrName>
                                        </p:attrNameLst>
                                      </p:cBhvr>
                                      <p:to>
                                        <p:strVal val="visible"/>
                                      </p:to>
                                    </p:set>
                                    <p:animEffect transition="in" filter="blinds(horizontal)">
                                      <p:cBhvr>
                                        <p:cTn id="21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5" grpId="0" animBg="1"/>
      <p:bldP spid="27" grpId="0" animBg="1"/>
      <p:bldP spid="51" grpId="0"/>
      <p:bldP spid="60" grpId="0"/>
      <p:bldP spid="65" grpId="0"/>
      <p:bldP spid="72" grpId="0"/>
      <p:bldP spid="78" grpId="0"/>
      <p:bldP spid="81" grpId="0"/>
      <p:bldP spid="84"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Maximal Sum Sub Segment</a:t>
            </a:r>
          </a:p>
        </p:txBody>
      </p:sp>
      <p:sp>
        <p:nvSpPr>
          <p:cNvPr id="3" name="Content Placeholder 2"/>
          <p:cNvSpPr>
            <a:spLocks noGrp="1"/>
          </p:cNvSpPr>
          <p:nvPr>
            <p:ph idx="1"/>
          </p:nvPr>
        </p:nvSpPr>
        <p:spPr/>
        <p:txBody>
          <a:bodyPr/>
          <a:lstStyle/>
          <a:p>
            <a:pPr algn="just"/>
            <a:r>
              <a:rPr lang="en-US" dirty="0"/>
              <a:t>Given an array of numbers d</a:t>
            </a:r>
            <a:r>
              <a:rPr lang="en-US" baseline="-25000" dirty="0"/>
              <a:t>1</a:t>
            </a:r>
            <a:r>
              <a:rPr lang="en-US" dirty="0"/>
              <a:t>, d</a:t>
            </a:r>
            <a:r>
              <a:rPr lang="en-US" baseline="-25000" dirty="0"/>
              <a:t>2</a:t>
            </a:r>
            <a:r>
              <a:rPr lang="en-US" dirty="0"/>
              <a:t>, ……., </a:t>
            </a:r>
            <a:r>
              <a:rPr lang="en-US" dirty="0" err="1"/>
              <a:t>d</a:t>
            </a:r>
            <a:r>
              <a:rPr lang="en-US" baseline="-25000" dirty="0" err="1"/>
              <a:t>m</a:t>
            </a:r>
            <a:r>
              <a:rPr lang="en-US" dirty="0"/>
              <a:t>, it is required to find a contiguous sub array of maximal sum</a:t>
            </a:r>
          </a:p>
          <a:p>
            <a:pPr algn="just"/>
            <a:r>
              <a:rPr lang="en-US" dirty="0"/>
              <a:t>Example</a:t>
            </a:r>
          </a:p>
          <a:p>
            <a:pPr lvl="1" algn="just"/>
            <a:r>
              <a:rPr lang="en-US" dirty="0"/>
              <a:t>A = {-2, -3, 4, -1, -2, 1, 5, -3}</a:t>
            </a:r>
          </a:p>
          <a:p>
            <a:pPr lvl="1" algn="just"/>
            <a:r>
              <a:rPr lang="en-US" dirty="0"/>
              <a:t>Maximal Sum = 4 + (-1) + (-2) + 1 + 5 = 7</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152</a:t>
            </a:fld>
            <a:endParaRPr lang="en-US"/>
          </a:p>
        </p:txBody>
      </p:sp>
      <p:cxnSp>
        <p:nvCxnSpPr>
          <p:cNvPr id="7" name="Straight Arrow Connector 6"/>
          <p:cNvCxnSpPr/>
          <p:nvPr/>
        </p:nvCxnSpPr>
        <p:spPr>
          <a:xfrm>
            <a:off x="2943100" y="4191000"/>
            <a:ext cx="1676400" cy="0"/>
          </a:xfrm>
          <a:prstGeom prst="straightConnector1">
            <a:avLst/>
          </a:prstGeom>
          <a:ln w="28575">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2262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a:t>Maximal Sum Sub Segment…………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u="sng" dirty="0"/>
                  <a:t>Algorithm</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𝑆</m:t>
                        </m:r>
                      </m:e>
                      <m:sub>
                        <m:r>
                          <a:rPr lang="en-US" b="0" i="1" smtClean="0">
                            <a:latin typeface="Cambria Math"/>
                          </a:rPr>
                          <m:t>𝑗</m:t>
                        </m:r>
                      </m:sub>
                    </m:sSub>
                    <m:r>
                      <a:rPr lang="en-US" b="0" i="1" smtClean="0">
                        <a:latin typeface="Cambria Math"/>
                      </a:rPr>
                      <m:t>=</m:t>
                    </m:r>
                    <m:nary>
                      <m:naryPr>
                        <m:chr m:val="∑"/>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a:rPr>
                              <m:t>𝑑</m:t>
                            </m:r>
                          </m:e>
                          <m:sub>
                            <m:r>
                              <a:rPr lang="en-US" b="0" i="1" smtClean="0">
                                <a:latin typeface="Cambria Math"/>
                              </a:rPr>
                              <m:t>𝑖</m:t>
                            </m:r>
                          </m:sub>
                        </m:sSub>
                        <m:r>
                          <a:rPr lang="en-US" b="0" i="1" smtClean="0">
                            <a:latin typeface="Cambria Math"/>
                          </a:rPr>
                          <m:t>|</m:t>
                        </m:r>
                        <m:r>
                          <a:rPr lang="en-US" b="0" i="1" smtClean="0">
                            <a:latin typeface="Cambria Math"/>
                          </a:rPr>
                          <m:t>𝑖</m:t>
                        </m:r>
                        <m:r>
                          <a:rPr lang="en-US" b="0" i="1" smtClean="0">
                            <a:latin typeface="Cambria Math"/>
                            <a:ea typeface="Cambria Math"/>
                          </a:rPr>
                          <m:t>≤</m:t>
                        </m:r>
                        <m:r>
                          <a:rPr lang="en-US" b="0" i="1" smtClean="0">
                            <a:latin typeface="Cambria Math"/>
                            <a:ea typeface="Cambria Math"/>
                          </a:rPr>
                          <m:t>𝑗</m:t>
                        </m:r>
                      </m:e>
                    </m:nary>
                  </m:oMath>
                </a14:m>
                <a:endParaRPr lang="en-US" b="0"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𝑚</m:t>
                        </m:r>
                      </m:e>
                      <m:sub>
                        <m:r>
                          <a:rPr lang="en-US" b="0" i="1" smtClean="0">
                            <a:latin typeface="Cambria Math"/>
                          </a:rPr>
                          <m:t>𝑗</m:t>
                        </m:r>
                      </m:sub>
                    </m:sSub>
                    <m:r>
                      <a:rPr lang="en-US" b="0" i="1" smtClean="0">
                        <a:latin typeface="Cambria Math"/>
                      </a:rPr>
                      <m:t>=</m:t>
                    </m:r>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𝑆</m:t>
                        </m:r>
                      </m:e>
                      <m:sub>
                        <m:r>
                          <a:rPr lang="en-US" b="0" i="1" smtClean="0">
                            <a:latin typeface="Cambria Math"/>
                            <a:ea typeface="Cambria Math"/>
                          </a:rPr>
                          <m:t>𝑖</m:t>
                        </m:r>
                      </m:sub>
                    </m:sSub>
                    <m:r>
                      <a:rPr lang="en-US" b="0" i="1" smtClean="0">
                        <a:latin typeface="Cambria Math"/>
                        <a:ea typeface="Cambria Math"/>
                      </a:rPr>
                      <m:t>|</m:t>
                    </m:r>
                    <m:r>
                      <a:rPr lang="en-US" b="0" i="1" smtClean="0">
                        <a:latin typeface="Cambria Math"/>
                        <a:ea typeface="Cambria Math"/>
                      </a:rPr>
                      <m:t>𝑖</m:t>
                    </m:r>
                    <m:r>
                      <a:rPr lang="en-US" b="0" i="1" smtClean="0">
                        <a:latin typeface="Cambria Math"/>
                        <a:ea typeface="Cambria Math"/>
                      </a:rPr>
                      <m:t>≥</m:t>
                    </m:r>
                    <m:r>
                      <a:rPr lang="en-US" b="0" i="1" smtClean="0">
                        <a:latin typeface="Cambria Math"/>
                        <a:ea typeface="Cambria Math"/>
                      </a:rPr>
                      <m:t>𝑗</m:t>
                    </m:r>
                  </m:oMath>
                </a14:m>
                <a:endParaRPr lang="en-US" b="1" dirty="0">
                  <a:solidFill>
                    <a:srgbClr val="FF0000"/>
                  </a:solidFill>
                  <a:ea typeface="Cambria Math"/>
                </a:endParaRP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𝑒</m:t>
                        </m:r>
                      </m:e>
                      <m:sub>
                        <m:r>
                          <a:rPr lang="en-US" b="0" i="1" smtClean="0">
                            <a:latin typeface="Cambria Math"/>
                          </a:rPr>
                          <m:t>𝑗</m:t>
                        </m:r>
                      </m:sub>
                    </m:sSub>
                    <m:r>
                      <a:rPr lang="en-US" b="0" i="1" smtClean="0">
                        <a:latin typeface="Cambria Math"/>
                      </a:rPr>
                      <m:t>=</m:t>
                    </m:r>
                    <m:r>
                      <a:rPr lang="en-US" b="0" i="1" smtClean="0">
                        <a:latin typeface="Cambria Math"/>
                        <a:ea typeface="Cambria Math"/>
                      </a:rPr>
                      <m:t>∩</m:t>
                    </m:r>
                    <m:r>
                      <a:rPr lang="en-US" b="0" i="1" smtClean="0">
                        <a:latin typeface="Cambria Math"/>
                        <a:ea typeface="Cambria Math"/>
                      </a:rPr>
                      <m:t>𝑖</m:t>
                    </m:r>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𝑆</m:t>
                        </m:r>
                      </m:e>
                      <m:sub>
                        <m:r>
                          <a:rPr lang="en-US" b="0" i="1" smtClean="0">
                            <a:latin typeface="Cambria Math"/>
                            <a:ea typeface="Cambria Math"/>
                          </a:rPr>
                          <m:t>𝑖</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𝑚</m:t>
                        </m:r>
                      </m:e>
                      <m:sub>
                        <m:r>
                          <a:rPr lang="en-US" b="0" i="1" smtClean="0">
                            <a:latin typeface="Cambria Math"/>
                            <a:ea typeface="Cambria Math"/>
                          </a:rPr>
                          <m:t>𝑗</m:t>
                        </m:r>
                      </m:sub>
                    </m:sSub>
                  </m:oMath>
                </a14:m>
                <a:endParaRPr lang="en-US" b="0" dirty="0">
                  <a:ea typeface="Cambria Math"/>
                </a:endParaRP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𝑚</m:t>
                        </m:r>
                      </m:e>
                      <m:sub>
                        <m:r>
                          <a:rPr lang="en-US" b="0" i="1" smtClean="0">
                            <a:latin typeface="Cambria Math"/>
                          </a:rPr>
                          <m:t>𝑗</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𝑚</m:t>
                        </m:r>
                      </m:e>
                      <m:sub>
                        <m:r>
                          <a:rPr lang="en-US" b="0" i="1" smtClean="0">
                            <a:latin typeface="Cambria Math"/>
                          </a:rPr>
                          <m:t>𝑗</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𝑆</m:t>
                        </m:r>
                      </m:e>
                      <m:sub>
                        <m:r>
                          <a:rPr lang="en-US" b="0" i="1" smtClean="0">
                            <a:latin typeface="Cambria Math"/>
                          </a:rPr>
                          <m:t>𝑗</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𝑑</m:t>
                        </m:r>
                      </m:e>
                      <m:sub>
                        <m:r>
                          <a:rPr lang="en-US" b="0" i="1" smtClean="0">
                            <a:latin typeface="Cambria Math"/>
                          </a:rPr>
                          <m:t>𝑗</m:t>
                        </m:r>
                      </m:sub>
                    </m:sSub>
                  </m:oMath>
                </a14:m>
                <a:endParaRPr lang="en-US" b="0" dirty="0"/>
              </a:p>
              <a:p>
                <a:pPr lvl="1"/>
                <a14:m>
                  <m:oMath xmlns:m="http://schemas.openxmlformats.org/officeDocument/2006/math">
                    <m:r>
                      <a:rPr lang="en-US" b="0" i="1" smtClean="0">
                        <a:latin typeface="Cambria Math"/>
                      </a:rPr>
                      <m:t>𝑡</m:t>
                    </m:r>
                    <m:r>
                      <a:rPr lang="en-US" b="0" i="1" smtClean="0">
                        <a:latin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𝑚</m:t>
                        </m:r>
                      </m:e>
                      <m:sub>
                        <m:r>
                          <a:rPr lang="en-US" b="0" i="1" smtClean="0">
                            <a:latin typeface="Cambria Math"/>
                            <a:ea typeface="Cambria Math"/>
                          </a:rPr>
                          <m:t>𝑖</m:t>
                        </m:r>
                      </m:sub>
                    </m:sSub>
                  </m:oMath>
                </a14:m>
                <a:endParaRPr lang="en-US" b="0" dirty="0">
                  <a:ea typeface="Cambria Math"/>
                </a:endParaRPr>
              </a:p>
              <a:p>
                <a:pPr lvl="1"/>
                <a14:m>
                  <m:oMath xmlns:m="http://schemas.openxmlformats.org/officeDocument/2006/math">
                    <m:r>
                      <a:rPr lang="en-US" b="0" i="1" smtClean="0">
                        <a:latin typeface="Cambria Math"/>
                      </a:rPr>
                      <m:t>𝑥</m:t>
                    </m:r>
                    <m:r>
                      <a:rPr lang="en-US" b="0" i="1" smtClean="0">
                        <a:latin typeface="Cambria Math"/>
                      </a:rPr>
                      <m:t>=∩</m:t>
                    </m:r>
                    <m:r>
                      <a:rPr lang="en-US" b="0" i="1" smtClean="0">
                        <a:latin typeface="Cambria Math"/>
                        <a:ea typeface="Cambria Math"/>
                      </a:rPr>
                      <m:t>𝑖</m:t>
                    </m:r>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𝑚</m:t>
                        </m:r>
                      </m:e>
                      <m:sub>
                        <m:r>
                          <a:rPr lang="en-US" b="0" i="1" smtClean="0">
                            <a:latin typeface="Cambria Math"/>
                            <a:ea typeface="Cambria Math"/>
                          </a:rPr>
                          <m:t>𝑖</m:t>
                        </m:r>
                      </m:sub>
                    </m:sSub>
                    <m:r>
                      <a:rPr lang="en-US" b="0" i="1" smtClean="0">
                        <a:latin typeface="Cambria Math"/>
                        <a:ea typeface="Cambria Math"/>
                      </a:rPr>
                      <m:t>=</m:t>
                    </m:r>
                    <m:r>
                      <a:rPr lang="en-US" b="0" i="1" smtClean="0">
                        <a:latin typeface="Cambria Math"/>
                        <a:ea typeface="Cambria Math"/>
                      </a:rPr>
                      <m:t>𝑡</m:t>
                    </m:r>
                    <m:r>
                      <a:rPr lang="en-US" b="0" i="1" smtClean="0">
                        <a:latin typeface="Cambria Math"/>
                        <a:ea typeface="Cambria Math"/>
                      </a:rPr>
                      <m:t>→</m:t>
                    </m:r>
                    <m:r>
                      <a:rPr lang="en-US" b="0" i="1" smtClean="0">
                        <a:latin typeface="Cambria Math"/>
                        <a:ea typeface="Cambria Math"/>
                      </a:rPr>
                      <m:t>𝑠𝑡𝑎𝑟𝑡𝑖𝑛𝑔</m:t>
                    </m:r>
                    <m:r>
                      <a:rPr lang="en-US" b="0" i="1" smtClean="0">
                        <a:latin typeface="Cambria Math"/>
                        <a:ea typeface="Cambria Math"/>
                      </a:rPr>
                      <m:t> </m:t>
                    </m:r>
                    <m:r>
                      <a:rPr lang="en-US" b="0" i="1" smtClean="0">
                        <a:latin typeface="Cambria Math"/>
                        <a:ea typeface="Cambria Math"/>
                      </a:rPr>
                      <m:t>𝑝𝑜𝑖𝑛𝑡</m:t>
                    </m:r>
                  </m:oMath>
                </a14:m>
                <a:endParaRPr lang="en-US" b="0" dirty="0">
                  <a:ea typeface="Cambria Math"/>
                </a:endParaRPr>
              </a:p>
              <a:p>
                <a:pPr lvl="1"/>
                <a14:m>
                  <m:oMath xmlns:m="http://schemas.openxmlformats.org/officeDocument/2006/math">
                    <m:r>
                      <a:rPr lang="en-US" b="0" i="1" smtClean="0">
                        <a:latin typeface="Cambria Math"/>
                      </a:rPr>
                      <m:t>𝑦</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𝑒</m:t>
                        </m:r>
                      </m:e>
                      <m:sub>
                        <m:r>
                          <a:rPr lang="en-US" b="0" i="1" smtClean="0">
                            <a:latin typeface="Cambria Math"/>
                          </a:rPr>
                          <m:t>𝑥</m:t>
                        </m:r>
                      </m:sub>
                    </m:sSub>
                    <m:r>
                      <a:rPr lang="en-US" b="0" i="1" smtClean="0">
                        <a:latin typeface="Cambria Math"/>
                        <a:ea typeface="Cambria Math"/>
                      </a:rPr>
                      <m:t>→</m:t>
                    </m:r>
                    <m:r>
                      <a:rPr lang="en-US" b="0" i="1" smtClean="0">
                        <a:latin typeface="Cambria Math"/>
                        <a:ea typeface="Cambria Math"/>
                      </a:rPr>
                      <m:t>𝑒𝑛𝑑𝑖𝑛𝑔</m:t>
                    </m:r>
                    <m:r>
                      <a:rPr lang="en-US" b="0" i="1" smtClean="0">
                        <a:latin typeface="Cambria Math"/>
                        <a:ea typeface="Cambria Math"/>
                      </a:rPr>
                      <m:t> </m:t>
                    </m:r>
                    <m:r>
                      <a:rPr lang="en-US" b="0" i="1" smtClean="0">
                        <a:latin typeface="Cambria Math"/>
                        <a:ea typeface="Cambria Math"/>
                      </a:rPr>
                      <m:t>𝑝𝑜𝑖𝑛𝑡</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630" t="-175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153</a:t>
            </a:fld>
            <a:endParaRPr lang="en-US"/>
          </a:p>
        </p:txBody>
      </p:sp>
    </p:spTree>
    <p:extLst>
      <p:ext uri="{BB962C8B-B14F-4D97-AF65-F5344CB8AC3E}">
        <p14:creationId xmlns:p14="http://schemas.microsoft.com/office/powerpoint/2010/main" val="29130333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Maximal Sum Sub Segment…………</a:t>
            </a:r>
            <a:endParaRPr lang="en-US" dirty="0"/>
          </a:p>
        </p:txBody>
      </p:sp>
      <p:sp>
        <p:nvSpPr>
          <p:cNvPr id="3" name="Content Placeholder 2"/>
          <p:cNvSpPr>
            <a:spLocks noGrp="1"/>
          </p:cNvSpPr>
          <p:nvPr>
            <p:ph idx="1"/>
          </p:nvPr>
        </p:nvSpPr>
        <p:spPr/>
        <p:txBody>
          <a:bodyPr/>
          <a:lstStyle/>
          <a:p>
            <a:r>
              <a:rPr lang="en-US" b="1" u="sng" dirty="0"/>
              <a:t>Tracing</a:t>
            </a:r>
          </a:p>
          <a:p>
            <a:pPr lvl="1"/>
            <a:r>
              <a:rPr lang="en-US" dirty="0"/>
              <a:t>A = {31, -41, 59, 26, -53, 58, 97, -93, -23, 84}</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154</a:t>
            </a:fld>
            <a:endParaRPr lang="en-US"/>
          </a:p>
        </p:txBody>
      </p:sp>
    </p:spTree>
    <p:extLst>
      <p:ext uri="{BB962C8B-B14F-4D97-AF65-F5344CB8AC3E}">
        <p14:creationId xmlns:p14="http://schemas.microsoft.com/office/powerpoint/2010/main" val="14116757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Two criterion BSR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pPr algn="just"/>
                <a:r>
                  <a:rPr lang="en-US" dirty="0"/>
                  <a:t>BSR algorithm where broadcast data are tested for their satisfaction of two criteria before being allowed to take part in reduction process</a:t>
                </a:r>
              </a:p>
              <a:p>
                <a:pPr algn="just"/>
                <a:r>
                  <a:rPr lang="en-US" b="1" u="sng" dirty="0"/>
                  <a:t>Example</a:t>
                </a:r>
              </a:p>
              <a:p>
                <a:pPr lvl="1" algn="just"/>
                <a:r>
                  <a:rPr lang="en-US" dirty="0"/>
                  <a:t>Counting inversions in a permutation</a:t>
                </a:r>
              </a:p>
              <a:p>
                <a:pPr lvl="1" algn="just"/>
                <a:r>
                  <a:rPr lang="en-US" dirty="0"/>
                  <a:t>Given a set S, a permutation </a:t>
                </a:r>
                <a:r>
                  <a:rPr lang="en-US" dirty="0">
                    <a:sym typeface="Symbol"/>
                  </a:rPr>
                  <a:t> of S is a set S’, containing all elements of S, but in different order</a:t>
                </a:r>
              </a:p>
              <a:p>
                <a:pPr lvl="1" algn="just"/>
                <a:r>
                  <a:rPr lang="en-US" dirty="0">
                    <a:sym typeface="Symbol"/>
                  </a:rPr>
                  <a:t>Inversions in permutations are those numbers of pairs, which are in disorder</a:t>
                </a:r>
              </a:p>
              <a:p>
                <a:pPr lvl="1" algn="just"/>
                <a:r>
                  <a:rPr lang="en-US" dirty="0" err="1">
                    <a:sym typeface="Symbol"/>
                  </a:rPr>
                  <a:t>Eg</a:t>
                </a:r>
                <a:endParaRPr lang="en-US" dirty="0">
                  <a:sym typeface="Symbol"/>
                </a:endParaRPr>
              </a:p>
              <a:p>
                <a:pPr lvl="1" algn="just"/>
                <a:r>
                  <a:rPr lang="en-US" dirty="0">
                    <a:sym typeface="Symbol"/>
                  </a:rPr>
                  <a:t>No. of inversions in {1, 6, 2, 9, 5, 3} = 3</a:t>
                </a:r>
              </a:p>
              <a:p>
                <a:pPr lvl="1" algn="just"/>
                <a:r>
                  <a:rPr lang="en-US" dirty="0">
                    <a:sym typeface="Symbol"/>
                  </a:rPr>
                  <a:t>They are {6, 2}, {6, 5}, {9, 5}</a:t>
                </a:r>
              </a:p>
              <a:p>
                <a:pPr lvl="1" algn="just"/>
                <a:r>
                  <a:rPr lang="en-US" dirty="0">
                    <a:sym typeface="Symbol"/>
                  </a:rPr>
                  <a:t>Rules</a:t>
                </a:r>
              </a:p>
              <a:p>
                <a:pPr lvl="2" algn="just"/>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𝑦</m:t>
                        </m:r>
                      </m:e>
                      <m:sub>
                        <m:r>
                          <a:rPr lang="en-US" b="0" i="1" smtClean="0">
                            <a:latin typeface="Cambria Math"/>
                          </a:rPr>
                          <m:t>𝑗</m:t>
                        </m:r>
                      </m:sub>
                    </m:sSub>
                    <m:r>
                      <a:rPr lang="en-US" b="0" i="1" smtClean="0">
                        <a:latin typeface="Cambria Math"/>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a:rPr>
                          <m:t>1</m:t>
                        </m:r>
                      </m:e>
                    </m:nary>
                    <m:r>
                      <a:rPr lang="en-US" b="0" i="1" smtClean="0">
                        <a:latin typeface="Cambria Math"/>
                      </a:rPr>
                      <m:t>|</m:t>
                    </m:r>
                    <m:d>
                      <m:dPr>
                        <m:begChr m:val="{"/>
                        <m:endChr m:val="}"/>
                        <m:ctrlPr>
                          <a:rPr lang="en-US" b="0" i="1" smtClean="0">
                            <a:latin typeface="Cambria Math" panose="02040503050406030204" pitchFamily="18" charset="0"/>
                          </a:rPr>
                        </m:ctrlPr>
                      </m:dPr>
                      <m:e>
                        <m:r>
                          <a:rPr lang="en-US" b="0" i="1" smtClean="0">
                            <a:latin typeface="Cambria Math"/>
                          </a:rPr>
                          <m:t>𝑖</m:t>
                        </m:r>
                        <m:r>
                          <a:rPr lang="en-US" b="0" i="1" smtClean="0">
                            <a:latin typeface="Cambria Math"/>
                            <a:ea typeface="Cambria Math"/>
                          </a:rPr>
                          <m:t>&lt;</m:t>
                        </m:r>
                        <m:r>
                          <a:rPr lang="en-US" b="0" i="1" smtClean="0">
                            <a:latin typeface="Cambria Math"/>
                            <a:ea typeface="Cambria Math"/>
                          </a:rPr>
                          <m:t>𝑗</m:t>
                        </m:r>
                      </m:e>
                    </m:d>
                    <m:r>
                      <a:rPr lang="en-US" b="0" i="1" smtClean="0">
                        <a:latin typeface="Cambria Math"/>
                        <a:ea typeface="Cambria Math"/>
                      </a:rPr>
                      <m:t> </m:t>
                    </m:r>
                    <m:nary>
                      <m:naryPr>
                        <m:chr m:val="⋀"/>
                        <m:subHide m:val="on"/>
                        <m:supHide m:val="on"/>
                        <m:ctrlPr>
                          <a:rPr lang="en-US" b="0" i="1" smtClean="0">
                            <a:latin typeface="Cambria Math" panose="02040503050406030204" pitchFamily="18" charset="0"/>
                            <a:ea typeface="Cambria Math"/>
                          </a:rPr>
                        </m:ctrlPr>
                      </m:naryPr>
                      <m:sub/>
                      <m:sup/>
                      <m:e>
                        <m:r>
                          <a:rPr lang="en-US" b="0" i="1" smtClean="0">
                            <a:latin typeface="Cambria Math"/>
                            <a:ea typeface="Cambria Math"/>
                          </a:rPr>
                          <m:t>{</m:t>
                        </m:r>
                        <m:r>
                          <a:rPr lang="en-US" b="0" i="1" smtClean="0">
                            <a:latin typeface="Cambria Math"/>
                            <a:ea typeface="Cambria Math"/>
                          </a:rPr>
                          <m:t>𝜋</m:t>
                        </m:r>
                        <m:d>
                          <m:dPr>
                            <m:ctrlPr>
                              <a:rPr lang="en-US" b="0" i="1" smtClean="0">
                                <a:latin typeface="Cambria Math" panose="02040503050406030204" pitchFamily="18" charset="0"/>
                                <a:ea typeface="Cambria Math"/>
                              </a:rPr>
                            </m:ctrlPr>
                          </m:dPr>
                          <m:e>
                            <m:r>
                              <a:rPr lang="en-US" b="0" i="1" smtClean="0">
                                <a:latin typeface="Cambria Math"/>
                                <a:ea typeface="Cambria Math"/>
                              </a:rPr>
                              <m:t>𝑖</m:t>
                            </m:r>
                          </m:e>
                        </m:d>
                        <m:r>
                          <a:rPr lang="en-US" b="0" i="1" smtClean="0">
                            <a:latin typeface="Cambria Math"/>
                            <a:ea typeface="Cambria Math"/>
                          </a:rPr>
                          <m:t> &gt; </m:t>
                        </m:r>
                        <m:r>
                          <a:rPr lang="en-US" b="0" i="1" smtClean="0">
                            <a:latin typeface="Cambria Math"/>
                            <a:ea typeface="Cambria Math"/>
                          </a:rPr>
                          <m:t>𝜋</m:t>
                        </m:r>
                        <m:r>
                          <a:rPr lang="en-US" b="0" i="1" smtClean="0">
                            <a:latin typeface="Cambria Math"/>
                            <a:ea typeface="Cambria Math"/>
                          </a:rPr>
                          <m:t>(</m:t>
                        </m:r>
                        <m:r>
                          <a:rPr lang="en-US" b="0" i="1" smtClean="0">
                            <a:latin typeface="Cambria Math"/>
                            <a:ea typeface="Cambria Math"/>
                          </a:rPr>
                          <m:t>𝑗</m:t>
                        </m:r>
                        <m:r>
                          <a:rPr lang="en-US" b="0" i="1" smtClean="0">
                            <a:latin typeface="Cambria Math"/>
                            <a:ea typeface="Cambria Math"/>
                          </a:rPr>
                          <m:t>)}</m:t>
                        </m:r>
                      </m:e>
                    </m:nary>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815" t="-2156" r="-1778" b="-579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155</a:t>
            </a:fld>
            <a:endParaRPr lang="en-US"/>
          </a:p>
        </p:txBody>
      </p:sp>
    </p:spTree>
    <p:extLst>
      <p:ext uri="{BB962C8B-B14F-4D97-AF65-F5344CB8AC3E}">
        <p14:creationId xmlns:p14="http://schemas.microsoft.com/office/powerpoint/2010/main" val="39752734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Three criterion BSR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800" dirty="0"/>
                  <a:t>Have to pass three criterion to go to reduction process</a:t>
                </a:r>
              </a:p>
              <a:p>
                <a:r>
                  <a:rPr lang="en-US" sz="2800" dirty="0" err="1"/>
                  <a:t>Eg</a:t>
                </a:r>
                <a:r>
                  <a:rPr lang="en-US" sz="2800" dirty="0"/>
                  <a:t>:- vertical segment visibility</a:t>
                </a:r>
              </a:p>
              <a:p>
                <a:endParaRPr lang="en-US" sz="2800" dirty="0"/>
              </a:p>
              <a:p>
                <a:endParaRPr lang="en-US" sz="2800" dirty="0"/>
              </a:p>
              <a:p>
                <a:endParaRPr lang="en-US" sz="2800" dirty="0"/>
              </a:p>
              <a:p>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a:rPr>
                          <m:t>𝑙𝑡</m:t>
                        </m:r>
                      </m:e>
                      <m:sub>
                        <m:r>
                          <a:rPr lang="en-US" sz="2800" b="0" i="1" smtClean="0">
                            <a:latin typeface="Cambria Math"/>
                          </a:rPr>
                          <m:t>𝑗</m:t>
                        </m:r>
                      </m:sub>
                    </m:sSub>
                    <m:r>
                      <a:rPr lang="en-US" sz="2800" b="0" i="1" smtClean="0">
                        <a:latin typeface="Cambria Math"/>
                      </a:rPr>
                      <m:t>=</m:t>
                    </m:r>
                    <m:r>
                      <a:rPr lang="en-US" sz="2800" b="0" i="1" smtClean="0">
                        <a:latin typeface="Cambria Math"/>
                        <a:ea typeface="Cambria Math"/>
                      </a:rPr>
                      <m:t>∩</m:t>
                    </m:r>
                    <m:r>
                      <a:rPr lang="en-US" sz="2800" b="0" i="1" smtClean="0">
                        <a:latin typeface="Cambria Math"/>
                        <a:ea typeface="Cambria Math"/>
                      </a:rPr>
                      <m:t>𝑖</m:t>
                    </m:r>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𝑥</m:t>
                        </m:r>
                      </m:e>
                      <m:sub>
                        <m:r>
                          <a:rPr lang="en-US" sz="2800" b="0" i="1" smtClean="0">
                            <a:latin typeface="Cambria Math"/>
                            <a:ea typeface="Cambria Math"/>
                          </a:rPr>
                          <m:t>𝑖</m:t>
                        </m:r>
                      </m:sub>
                    </m:sSub>
                    <m:r>
                      <a:rPr lang="en-US" sz="2800" b="0" i="1" smtClean="0">
                        <a:latin typeface="Cambria Math"/>
                        <a:ea typeface="Cambria Math"/>
                      </a:rPr>
                      <m:t>&lt;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𝑥</m:t>
                        </m:r>
                      </m:e>
                      <m:sub>
                        <m:r>
                          <a:rPr lang="en-US" sz="2800" b="0" i="1" smtClean="0">
                            <a:latin typeface="Cambria Math"/>
                            <a:ea typeface="Cambria Math"/>
                          </a:rPr>
                          <m:t>𝑗</m:t>
                        </m:r>
                      </m:sub>
                    </m:sSub>
                    <m:nary>
                      <m:naryPr>
                        <m:chr m:val="⋀"/>
                        <m:subHide m:val="on"/>
                        <m:supHide m:val="on"/>
                        <m:ctrlPr>
                          <a:rPr lang="en-US" sz="2800" b="0" i="1" smtClean="0">
                            <a:latin typeface="Cambria Math" panose="02040503050406030204" pitchFamily="18" charset="0"/>
                            <a:ea typeface="Cambria Math"/>
                          </a:rPr>
                        </m:ctrlPr>
                      </m:naryPr>
                      <m:sub/>
                      <m:sup/>
                      <m:e>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𝑡</m:t>
                            </m:r>
                          </m:e>
                          <m:sub>
                            <m:r>
                              <a:rPr lang="en-US" sz="2800" b="0" i="1" smtClean="0">
                                <a:latin typeface="Cambria Math"/>
                                <a:ea typeface="Cambria Math"/>
                              </a:rPr>
                              <m:t>𝑖</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𝑡</m:t>
                            </m:r>
                          </m:e>
                          <m:sub>
                            <m:r>
                              <a:rPr lang="en-US" sz="2800" b="0" i="1" smtClean="0">
                                <a:latin typeface="Cambria Math"/>
                                <a:ea typeface="Cambria Math"/>
                              </a:rPr>
                              <m:t>𝑗</m:t>
                            </m:r>
                          </m:sub>
                        </m:sSub>
                        <m:nary>
                          <m:naryPr>
                            <m:chr m:val="⋀"/>
                            <m:subHide m:val="on"/>
                            <m:supHide m:val="on"/>
                            <m:ctrlPr>
                              <a:rPr lang="en-US" sz="2800" b="0" i="1" smtClean="0">
                                <a:latin typeface="Cambria Math" panose="02040503050406030204" pitchFamily="18" charset="0"/>
                                <a:ea typeface="Cambria Math"/>
                              </a:rPr>
                            </m:ctrlPr>
                          </m:naryPr>
                          <m:sub/>
                          <m:sup/>
                          <m:e>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m:t>
                                </m:r>
                              </m:e>
                              <m:sub>
                                <m:r>
                                  <a:rPr lang="en-US" sz="2800" b="0" i="1" smtClean="0">
                                    <a:latin typeface="Cambria Math"/>
                                    <a:ea typeface="Cambria Math"/>
                                  </a:rPr>
                                  <m:t>𝑖</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𝑡</m:t>
                                </m:r>
                              </m:e>
                              <m:sub>
                                <m:r>
                                  <a:rPr lang="en-US" sz="2800" b="0" i="1" smtClean="0">
                                    <a:latin typeface="Cambria Math"/>
                                    <a:ea typeface="Cambria Math"/>
                                  </a:rPr>
                                  <m:t>𝑗</m:t>
                                </m:r>
                              </m:sub>
                            </m:sSub>
                            <m:r>
                              <a:rPr lang="en-US" sz="2800" b="0" i="1" smtClean="0">
                                <a:latin typeface="Cambria Math"/>
                                <a:ea typeface="Cambria Math"/>
                              </a:rPr>
                              <m:t>(</m:t>
                            </m:r>
                            <m:r>
                              <a:rPr lang="en-US" sz="2800" b="0" i="1" smtClean="0">
                                <a:latin typeface="Cambria Math"/>
                                <a:ea typeface="Cambria Math"/>
                              </a:rPr>
                              <m:t>𝑙𝑒𝑓𝑡</m:t>
                            </m:r>
                            <m:r>
                              <a:rPr lang="en-US" sz="2800" b="0" i="1" smtClean="0">
                                <a:latin typeface="Cambria Math"/>
                                <a:ea typeface="Cambria Math"/>
                              </a:rPr>
                              <m:t> </m:t>
                            </m:r>
                            <m:r>
                              <a:rPr lang="en-US" sz="2800" b="0" i="1" smtClean="0">
                                <a:latin typeface="Cambria Math"/>
                                <a:ea typeface="Cambria Math"/>
                              </a:rPr>
                              <m:t>𝑡𝑜𝑝</m:t>
                            </m:r>
                            <m:r>
                              <a:rPr lang="en-US" sz="2800" b="0" i="1" smtClean="0">
                                <a:latin typeface="Cambria Math"/>
                                <a:ea typeface="Cambria Math"/>
                              </a:rPr>
                              <m:t>)</m:t>
                            </m:r>
                          </m:e>
                        </m:nary>
                      </m:e>
                    </m:nary>
                  </m:oMath>
                </a14:m>
                <a:endParaRPr lang="en-US" sz="2800" dirty="0"/>
              </a:p>
              <a:p>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a:rPr>
                          <m:t>𝑟𝑡</m:t>
                        </m:r>
                      </m:e>
                      <m:sub>
                        <m:r>
                          <a:rPr lang="en-US" sz="2800" b="0" i="1" smtClean="0">
                            <a:latin typeface="Cambria Math"/>
                          </a:rPr>
                          <m:t>𝑗</m:t>
                        </m:r>
                      </m:sub>
                    </m:sSub>
                    <m:r>
                      <a:rPr lang="en-US" sz="2800" b="0" i="1" smtClean="0">
                        <a:latin typeface="Cambria Math"/>
                      </a:rPr>
                      <m:t>=</m:t>
                    </m:r>
                    <m:r>
                      <a:rPr lang="en-US" sz="2800" b="0" i="1" smtClean="0">
                        <a:latin typeface="Cambria Math"/>
                        <a:ea typeface="Cambria Math"/>
                      </a:rPr>
                      <m:t>∩</m:t>
                    </m:r>
                    <m:r>
                      <a:rPr lang="en-US" sz="2800" b="0" i="1" smtClean="0">
                        <a:latin typeface="Cambria Math"/>
                        <a:ea typeface="Cambria Math"/>
                      </a:rPr>
                      <m:t>𝑖</m:t>
                    </m:r>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𝑥</m:t>
                        </m:r>
                      </m:e>
                      <m:sub>
                        <m:r>
                          <a:rPr lang="en-US" sz="2800" b="0" i="1" smtClean="0">
                            <a:latin typeface="Cambria Math"/>
                            <a:ea typeface="Cambria Math"/>
                          </a:rPr>
                          <m:t>𝑖</m:t>
                        </m:r>
                      </m:sub>
                    </m:sSub>
                    <m:r>
                      <a:rPr lang="en-US" sz="2800" b="0" i="1" smtClean="0">
                        <a:latin typeface="Cambria Math"/>
                        <a:ea typeface="Cambria Math"/>
                      </a:rPr>
                      <m:t>&gt;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𝑥</m:t>
                        </m:r>
                      </m:e>
                      <m:sub>
                        <m:r>
                          <a:rPr lang="en-US" sz="2800" b="0" i="1" smtClean="0">
                            <a:latin typeface="Cambria Math"/>
                            <a:ea typeface="Cambria Math"/>
                          </a:rPr>
                          <m:t>𝑗</m:t>
                        </m:r>
                      </m:sub>
                    </m:sSub>
                    <m:nary>
                      <m:naryPr>
                        <m:chr m:val="⋀"/>
                        <m:subHide m:val="on"/>
                        <m:supHide m:val="on"/>
                        <m:ctrlPr>
                          <a:rPr lang="en-US" sz="2800" b="0" i="1" smtClean="0">
                            <a:latin typeface="Cambria Math" panose="02040503050406030204" pitchFamily="18" charset="0"/>
                            <a:ea typeface="Cambria Math"/>
                          </a:rPr>
                        </m:ctrlPr>
                      </m:naryPr>
                      <m:sub/>
                      <m:sup/>
                      <m:e>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𝑡</m:t>
                            </m:r>
                          </m:e>
                          <m:sub>
                            <m:r>
                              <a:rPr lang="en-US" sz="2800" b="0" i="1" smtClean="0">
                                <a:latin typeface="Cambria Math"/>
                                <a:ea typeface="Cambria Math"/>
                              </a:rPr>
                              <m:t>𝑖</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𝑡</m:t>
                            </m:r>
                          </m:e>
                          <m:sub>
                            <m:r>
                              <a:rPr lang="en-US" sz="2800" b="0" i="1" smtClean="0">
                                <a:latin typeface="Cambria Math"/>
                                <a:ea typeface="Cambria Math"/>
                              </a:rPr>
                              <m:t>𝑗</m:t>
                            </m:r>
                          </m:sub>
                        </m:sSub>
                        <m:nary>
                          <m:naryPr>
                            <m:chr m:val="⋀"/>
                            <m:subHide m:val="on"/>
                            <m:supHide m:val="on"/>
                            <m:ctrlPr>
                              <a:rPr lang="en-US" sz="2800" b="0" i="1" smtClean="0">
                                <a:latin typeface="Cambria Math" panose="02040503050406030204" pitchFamily="18" charset="0"/>
                                <a:ea typeface="Cambria Math"/>
                              </a:rPr>
                            </m:ctrlPr>
                          </m:naryPr>
                          <m:sub/>
                          <m:sup/>
                          <m:e>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m:t>
                                </m:r>
                              </m:e>
                              <m:sub>
                                <m:r>
                                  <a:rPr lang="en-US" sz="2800" b="0" i="1" smtClean="0">
                                    <a:latin typeface="Cambria Math"/>
                                    <a:ea typeface="Cambria Math"/>
                                  </a:rPr>
                                  <m:t>𝑖</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𝑡</m:t>
                                </m:r>
                              </m:e>
                              <m:sub>
                                <m:r>
                                  <a:rPr lang="en-US" sz="2800" b="0" i="1" smtClean="0">
                                    <a:latin typeface="Cambria Math"/>
                                    <a:ea typeface="Cambria Math"/>
                                  </a:rPr>
                                  <m:t>𝑗</m:t>
                                </m:r>
                              </m:sub>
                            </m:sSub>
                            <m:r>
                              <a:rPr lang="en-US" sz="2800" b="0" i="1" smtClean="0">
                                <a:latin typeface="Cambria Math"/>
                                <a:ea typeface="Cambria Math"/>
                              </a:rPr>
                              <m:t>(</m:t>
                            </m:r>
                            <m:r>
                              <a:rPr lang="en-US" sz="2800" b="0" i="1" smtClean="0">
                                <a:latin typeface="Cambria Math"/>
                                <a:ea typeface="Cambria Math"/>
                              </a:rPr>
                              <m:t>𝑟𝑖𝑔h𝑡</m:t>
                            </m:r>
                            <m:r>
                              <a:rPr lang="en-US" sz="2800" b="0" i="1" smtClean="0">
                                <a:latin typeface="Cambria Math"/>
                                <a:ea typeface="Cambria Math"/>
                              </a:rPr>
                              <m:t> </m:t>
                            </m:r>
                            <m:r>
                              <a:rPr lang="en-US" sz="2800" b="0" i="1" smtClean="0">
                                <a:latin typeface="Cambria Math"/>
                                <a:ea typeface="Cambria Math"/>
                              </a:rPr>
                              <m:t>𝑡𝑜𝑝</m:t>
                            </m:r>
                            <m:r>
                              <a:rPr lang="en-US" sz="2800" b="0" i="1" smtClean="0">
                                <a:latin typeface="Cambria Math"/>
                                <a:ea typeface="Cambria Math"/>
                              </a:rPr>
                              <m:t>)</m:t>
                            </m:r>
                          </m:e>
                        </m:nary>
                      </m:e>
                    </m:nary>
                  </m:oMath>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259" t="-12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156</a:t>
            </a:fld>
            <a:endParaRPr lang="en-US"/>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2438400"/>
            <a:ext cx="2286000" cy="1938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38696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752600" y="2819400"/>
            <a:ext cx="6477000" cy="1447800"/>
          </a:xfrm>
        </p:spPr>
        <p:txBody>
          <a:bodyPr>
            <a:normAutofit fontScale="70000" lnSpcReduction="20000"/>
          </a:bodyPr>
          <a:lstStyle/>
          <a:p>
            <a:pPr marL="0" indent="0">
              <a:buNone/>
            </a:pPr>
            <a:r>
              <a:rPr lang="en-US" sz="7200" b="1" dirty="0"/>
              <a:t>End of Session Unit 2.2</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157</a:t>
            </a:fld>
            <a:endParaRPr lang="en-US"/>
          </a:p>
        </p:txBody>
      </p:sp>
    </p:spTree>
    <p:extLst>
      <p:ext uri="{BB962C8B-B14F-4D97-AF65-F5344CB8AC3E}">
        <p14:creationId xmlns:p14="http://schemas.microsoft.com/office/powerpoint/2010/main" val="15557474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Unit 2.3 :-  Data Flow Models</a:t>
            </a:r>
          </a:p>
        </p:txBody>
      </p:sp>
      <p:sp>
        <p:nvSpPr>
          <p:cNvPr id="4" name="Footer Placeholder 3"/>
          <p:cNvSpPr>
            <a:spLocks noGrp="1"/>
          </p:cNvSpPr>
          <p:nvPr>
            <p:ph type="ftr" sz="quarter" idx="11"/>
          </p:nvPr>
        </p:nvSpPr>
        <p:spPr>
          <a:xfrm>
            <a:off x="3124200" y="6356350"/>
            <a:ext cx="3810000" cy="365125"/>
          </a:xfrm>
        </p:spPr>
        <p:txBody>
          <a:bodyPr/>
          <a:lstStyle/>
          <a:p>
            <a:pPr>
              <a:spcBef>
                <a:spcPct val="20000"/>
              </a:spcBef>
            </a:pPr>
            <a:r>
              <a:rPr lang="en-US" sz="1400" b="1">
                <a:solidFill>
                  <a:schemeClr val="tx1"/>
                </a:solidFill>
                <a:latin typeface="+mj-lt"/>
                <a:ea typeface="+mj-ea"/>
                <a:cs typeface="+mj-cs"/>
              </a:rPr>
              <a:t>Parallel and Distributed Computing</a:t>
            </a:r>
            <a:endParaRPr lang="en-US" sz="1400" b="1" dirty="0">
              <a:solidFill>
                <a:schemeClr val="tx1"/>
              </a:solidFill>
              <a:latin typeface="+mj-lt"/>
              <a:ea typeface="+mj-ea"/>
              <a:cs typeface="+mj-cs"/>
            </a:endParaRPr>
          </a:p>
        </p:txBody>
      </p:sp>
      <p:sp>
        <p:nvSpPr>
          <p:cNvPr id="5" name="Slide Number Placeholder 4"/>
          <p:cNvSpPr>
            <a:spLocks noGrp="1"/>
          </p:cNvSpPr>
          <p:nvPr>
            <p:ph type="sldNum" sz="quarter" idx="12"/>
          </p:nvPr>
        </p:nvSpPr>
        <p:spPr/>
        <p:txBody>
          <a:bodyPr/>
          <a:lstStyle/>
          <a:p>
            <a:fld id="{464F0463-9ADA-46C2-917D-8AEF7708C576}" type="slidenum">
              <a:rPr lang="en-US" smtClean="0"/>
              <a:pPr/>
              <a:t>158</a:t>
            </a:fld>
            <a:endParaRPr lang="en-US"/>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37731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Data Flow Models</a:t>
            </a:r>
          </a:p>
        </p:txBody>
      </p:sp>
      <p:sp>
        <p:nvSpPr>
          <p:cNvPr id="3" name="Content Placeholder 2"/>
          <p:cNvSpPr>
            <a:spLocks noGrp="1"/>
          </p:cNvSpPr>
          <p:nvPr>
            <p:ph idx="1"/>
          </p:nvPr>
        </p:nvSpPr>
        <p:spPr/>
        <p:txBody>
          <a:bodyPr>
            <a:normAutofit fontScale="85000" lnSpcReduction="10000"/>
          </a:bodyPr>
          <a:lstStyle/>
          <a:p>
            <a:pPr algn="just"/>
            <a:r>
              <a:rPr lang="en-US" dirty="0"/>
              <a:t>Flow of information between data processing entities</a:t>
            </a:r>
          </a:p>
          <a:p>
            <a:pPr algn="just"/>
            <a:r>
              <a:rPr lang="en-US" dirty="0"/>
              <a:t>Control flow and data flow</a:t>
            </a:r>
          </a:p>
          <a:p>
            <a:pPr algn="just"/>
            <a:r>
              <a:rPr lang="en-US" dirty="0"/>
              <a:t>Control flow assumes that a program in a series of instructions, each of which specifies</a:t>
            </a:r>
          </a:p>
          <a:p>
            <a:pPr lvl="1" algn="just"/>
            <a:r>
              <a:rPr lang="en-US" dirty="0"/>
              <a:t>Either an operation with memory location</a:t>
            </a:r>
          </a:p>
          <a:p>
            <a:pPr lvl="1" algn="just"/>
            <a:r>
              <a:rPr lang="en-US" dirty="0"/>
              <a:t>OR specifies transfer of control to another instruction</a:t>
            </a:r>
          </a:p>
          <a:p>
            <a:pPr algn="just"/>
            <a:r>
              <a:rPr lang="en-US" dirty="0"/>
              <a:t>Example</a:t>
            </a:r>
          </a:p>
          <a:p>
            <a:pPr lvl="1" algn="just"/>
            <a:r>
              <a:rPr lang="en-US" b="1" dirty="0">
                <a:solidFill>
                  <a:srgbClr val="FF0000"/>
                </a:solidFill>
              </a:rPr>
              <a:t>C = if (n == 0) then a + b else a - b</a:t>
            </a:r>
          </a:p>
          <a:p>
            <a:pPr algn="just"/>
            <a:r>
              <a:rPr lang="en-US" dirty="0"/>
              <a:t>But in data flow computing model, it executes any operation as soon as necessary operations are available</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159</a:t>
            </a:fld>
            <a:endParaRPr lang="en-US"/>
          </a:p>
        </p:txBody>
      </p:sp>
    </p:spTree>
    <p:extLst>
      <p:ext uri="{BB962C8B-B14F-4D97-AF65-F5344CB8AC3E}">
        <p14:creationId xmlns:p14="http://schemas.microsoft.com/office/powerpoint/2010/main" val="3647204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Categories</a:t>
            </a:r>
          </a:p>
        </p:txBody>
      </p:sp>
      <p:sp>
        <p:nvSpPr>
          <p:cNvPr id="3" name="Content Placeholder 2"/>
          <p:cNvSpPr>
            <a:spLocks noGrp="1"/>
          </p:cNvSpPr>
          <p:nvPr>
            <p:ph idx="1"/>
          </p:nvPr>
        </p:nvSpPr>
        <p:spPr/>
        <p:txBody>
          <a:bodyPr/>
          <a:lstStyle/>
          <a:p>
            <a:r>
              <a:rPr lang="en-US" dirty="0"/>
              <a:t>Axiomatic Semantic Definition</a:t>
            </a:r>
          </a:p>
          <a:p>
            <a:r>
              <a:rPr lang="en-US" dirty="0"/>
              <a:t>Operational Semantic Definition</a:t>
            </a:r>
          </a:p>
          <a:p>
            <a:r>
              <a:rPr lang="en-US" dirty="0" err="1"/>
              <a:t>Denotational</a:t>
            </a:r>
            <a:r>
              <a:rPr lang="en-US" dirty="0"/>
              <a:t> Semantic Definition</a:t>
            </a:r>
          </a:p>
          <a:p>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16</a:t>
            </a:fld>
            <a:endParaRPr lang="en-US"/>
          </a:p>
        </p:txBody>
      </p:sp>
    </p:spTree>
    <p:extLst>
      <p:ext uri="{BB962C8B-B14F-4D97-AF65-F5344CB8AC3E}">
        <p14:creationId xmlns:p14="http://schemas.microsoft.com/office/powerpoint/2010/main" val="1780112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Basic primitives of data flow</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160</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775" y="1600200"/>
            <a:ext cx="141922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3124200"/>
            <a:ext cx="136207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4724400"/>
            <a:ext cx="2238375"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00400" y="2097353"/>
            <a:ext cx="3993016" cy="646331"/>
          </a:xfrm>
          <a:prstGeom prst="rect">
            <a:avLst/>
          </a:prstGeom>
          <a:noFill/>
        </p:spPr>
        <p:txBody>
          <a:bodyPr wrap="none" rtlCol="0">
            <a:spAutoFit/>
          </a:bodyPr>
          <a:lstStyle/>
          <a:p>
            <a:r>
              <a:rPr lang="en-US" b="1" dirty="0">
                <a:solidFill>
                  <a:srgbClr val="FF0000"/>
                </a:solidFill>
              </a:rPr>
              <a:t>a data value is produced by an operator</a:t>
            </a:r>
          </a:p>
          <a:p>
            <a:r>
              <a:rPr lang="en-US" b="1" dirty="0">
                <a:solidFill>
                  <a:srgbClr val="FF0000"/>
                </a:solidFill>
              </a:rPr>
              <a:t> as a result of some operation f</a:t>
            </a:r>
          </a:p>
        </p:txBody>
      </p:sp>
      <p:sp>
        <p:nvSpPr>
          <p:cNvPr id="12" name="TextBox 11"/>
          <p:cNvSpPr txBox="1"/>
          <p:nvPr/>
        </p:nvSpPr>
        <p:spPr>
          <a:xfrm>
            <a:off x="3352800" y="3443971"/>
            <a:ext cx="5505610" cy="646331"/>
          </a:xfrm>
          <a:prstGeom prst="rect">
            <a:avLst/>
          </a:prstGeom>
          <a:noFill/>
        </p:spPr>
        <p:txBody>
          <a:bodyPr wrap="none" rtlCol="0">
            <a:spAutoFit/>
          </a:bodyPr>
          <a:lstStyle/>
          <a:p>
            <a:r>
              <a:rPr lang="en-US" b="1" dirty="0">
                <a:solidFill>
                  <a:srgbClr val="FF0000"/>
                </a:solidFill>
              </a:rPr>
              <a:t>a TRUE or FALSE control value is generated by a decider </a:t>
            </a:r>
          </a:p>
          <a:p>
            <a:r>
              <a:rPr lang="en-US" b="1" dirty="0">
                <a:solidFill>
                  <a:srgbClr val="FF0000"/>
                </a:solidFill>
              </a:rPr>
              <a:t>(predicate) depending on its input tokens</a:t>
            </a:r>
          </a:p>
        </p:txBody>
      </p:sp>
      <p:sp>
        <p:nvSpPr>
          <p:cNvPr id="13" name="TextBox 12"/>
          <p:cNvSpPr txBox="1"/>
          <p:nvPr/>
        </p:nvSpPr>
        <p:spPr>
          <a:xfrm>
            <a:off x="3200400" y="4724400"/>
            <a:ext cx="5386346" cy="646331"/>
          </a:xfrm>
          <a:prstGeom prst="rect">
            <a:avLst/>
          </a:prstGeom>
          <a:noFill/>
        </p:spPr>
        <p:txBody>
          <a:bodyPr wrap="none" rtlCol="0">
            <a:spAutoFit/>
          </a:bodyPr>
          <a:lstStyle/>
          <a:p>
            <a:r>
              <a:rPr lang="en-US" b="1" dirty="0">
                <a:solidFill>
                  <a:srgbClr val="FF0000"/>
                </a:solidFill>
              </a:rPr>
              <a:t>a switch actor directs an input data token to one of its </a:t>
            </a:r>
          </a:p>
          <a:p>
            <a:r>
              <a:rPr lang="en-US" b="1" dirty="0">
                <a:solidFill>
                  <a:srgbClr val="FF0000"/>
                </a:solidFill>
              </a:rPr>
              <a:t>output depending upon the control input</a:t>
            </a:r>
          </a:p>
        </p:txBody>
      </p:sp>
      <p:cxnSp>
        <p:nvCxnSpPr>
          <p:cNvPr id="8" name="Straight Arrow Connector 7"/>
          <p:cNvCxnSpPr/>
          <p:nvPr/>
        </p:nvCxnSpPr>
        <p:spPr>
          <a:xfrm>
            <a:off x="2209800" y="2420518"/>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266666" y="3787924"/>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89496" y="50292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9677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Basic primitives of data flow………..</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161</a:t>
            </a:fld>
            <a:endParaRPr lang="en-US"/>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600199"/>
            <a:ext cx="2286000" cy="1545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3886200"/>
            <a:ext cx="1228725"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343400" y="2049616"/>
            <a:ext cx="4546116" cy="923330"/>
          </a:xfrm>
          <a:prstGeom prst="rect">
            <a:avLst/>
          </a:prstGeom>
          <a:noFill/>
        </p:spPr>
        <p:txBody>
          <a:bodyPr wrap="none" rtlCol="0">
            <a:spAutoFit/>
          </a:bodyPr>
          <a:lstStyle/>
          <a:p>
            <a:pPr algn="just"/>
            <a:r>
              <a:rPr lang="en-US" b="1" dirty="0">
                <a:solidFill>
                  <a:srgbClr val="FF0000"/>
                </a:solidFill>
              </a:rPr>
              <a:t>A merge actor passes one of its input tokens </a:t>
            </a:r>
          </a:p>
          <a:p>
            <a:pPr algn="just"/>
            <a:r>
              <a:rPr lang="en-US" b="1" dirty="0">
                <a:solidFill>
                  <a:srgbClr val="FF0000"/>
                </a:solidFill>
              </a:rPr>
              <a:t>to the output depending on the input control </a:t>
            </a:r>
          </a:p>
          <a:p>
            <a:pPr algn="just"/>
            <a:r>
              <a:rPr lang="en-US" b="1" dirty="0">
                <a:solidFill>
                  <a:srgbClr val="FF0000"/>
                </a:solidFill>
              </a:rPr>
              <a:t>token</a:t>
            </a:r>
          </a:p>
        </p:txBody>
      </p:sp>
      <p:sp>
        <p:nvSpPr>
          <p:cNvPr id="9" name="TextBox 8"/>
          <p:cNvSpPr txBox="1"/>
          <p:nvPr/>
        </p:nvSpPr>
        <p:spPr>
          <a:xfrm>
            <a:off x="4261730" y="4048422"/>
            <a:ext cx="4648067" cy="646331"/>
          </a:xfrm>
          <a:prstGeom prst="rect">
            <a:avLst/>
          </a:prstGeom>
          <a:noFill/>
        </p:spPr>
        <p:txBody>
          <a:bodyPr wrap="none" rtlCol="0">
            <a:spAutoFit/>
          </a:bodyPr>
          <a:lstStyle/>
          <a:p>
            <a:pPr algn="just"/>
            <a:r>
              <a:rPr lang="en-US" b="1" dirty="0">
                <a:solidFill>
                  <a:srgbClr val="FF0000"/>
                </a:solidFill>
              </a:rPr>
              <a:t>A copy is an identity operator which duplicates</a:t>
            </a:r>
          </a:p>
          <a:p>
            <a:pPr algn="just"/>
            <a:r>
              <a:rPr lang="en-US" b="1" dirty="0">
                <a:solidFill>
                  <a:srgbClr val="FF0000"/>
                </a:solidFill>
              </a:rPr>
              <a:t> input tokens</a:t>
            </a:r>
          </a:p>
        </p:txBody>
      </p:sp>
      <p:cxnSp>
        <p:nvCxnSpPr>
          <p:cNvPr id="8" name="Straight Arrow Connector 7"/>
          <p:cNvCxnSpPr/>
          <p:nvPr/>
        </p:nvCxnSpPr>
        <p:spPr>
          <a:xfrm>
            <a:off x="2819400" y="2511281"/>
            <a:ext cx="144233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502198" y="4510087"/>
            <a:ext cx="144233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8159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Basic primitives of data flow………..</a:t>
            </a:r>
            <a:endParaRPr lang="en-US" dirty="0"/>
          </a:p>
        </p:txBody>
      </p:sp>
      <p:sp>
        <p:nvSpPr>
          <p:cNvPr id="3" name="Content Placeholder 2"/>
          <p:cNvSpPr>
            <a:spLocks noGrp="1"/>
          </p:cNvSpPr>
          <p:nvPr>
            <p:ph idx="1"/>
          </p:nvPr>
        </p:nvSpPr>
        <p:spPr/>
        <p:txBody>
          <a:bodyPr/>
          <a:lstStyle/>
          <a:p>
            <a:r>
              <a:rPr lang="en-US" b="1" u="sng" dirty="0"/>
              <a:t>Example</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162</a:t>
            </a:fld>
            <a:endParaRPr lang="en-US"/>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2276475"/>
            <a:ext cx="4648200"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p:cNvSpPr txBox="1"/>
              <p:nvPr/>
            </p:nvSpPr>
            <p:spPr>
              <a:xfrm>
                <a:off x="6400800" y="3352800"/>
                <a:ext cx="1728550" cy="8485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𝑠𝑢𝑚</m:t>
                      </m:r>
                      <m:r>
                        <a:rPr lang="en-US" b="0" i="1" smtClean="0">
                          <a:latin typeface="Cambria Math"/>
                        </a:rPr>
                        <m:t>=</m:t>
                      </m:r>
                      <m:nary>
                        <m:naryPr>
                          <m:chr m:val="∑"/>
                          <m:ctrlPr>
                            <a:rPr lang="en-US" b="0" i="1" smtClean="0">
                              <a:latin typeface="Cambria Math" panose="02040503050406030204" pitchFamily="18"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𝑛</m:t>
                          </m:r>
                        </m:sup>
                        <m:e>
                          <m:r>
                            <a:rPr lang="en-US" b="0" i="1" smtClean="0">
                              <a:latin typeface="Cambria Math"/>
                            </a:rPr>
                            <m:t>𝑓</m:t>
                          </m:r>
                          <m:r>
                            <a:rPr lang="en-US" b="0" i="1" smtClean="0">
                              <a:latin typeface="Cambria Math"/>
                            </a:rPr>
                            <m:t>(</m:t>
                          </m:r>
                          <m:r>
                            <a:rPr lang="en-US" b="0" i="1" smtClean="0">
                              <a:latin typeface="Cambria Math"/>
                            </a:rPr>
                            <m:t>𝑖</m:t>
                          </m:r>
                          <m:r>
                            <a:rPr lang="en-US" b="0" i="1" smtClean="0">
                              <a:latin typeface="Cambria Math"/>
                            </a:rPr>
                            <m:t>)</m:t>
                          </m:r>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400800" y="3352800"/>
                <a:ext cx="1728550" cy="848566"/>
              </a:xfrm>
              <a:prstGeom prst="rect">
                <a:avLst/>
              </a:prstGeom>
              <a:blipFill rotWithShape="1">
                <a:blip r:embed="rId3" cstate="print"/>
                <a:stretch>
                  <a:fillRect r="-3873"/>
                </a:stretch>
              </a:blipFill>
            </p:spPr>
            <p:txBody>
              <a:bodyPr/>
              <a:lstStyle/>
              <a:p>
                <a:r>
                  <a:rPr lang="en-US">
                    <a:noFill/>
                  </a:rPr>
                  <a:t> </a:t>
                </a:r>
              </a:p>
            </p:txBody>
          </p:sp>
        </mc:Fallback>
      </mc:AlternateContent>
      <p:cxnSp>
        <p:nvCxnSpPr>
          <p:cNvPr id="8" name="Straight Arrow Connector 7"/>
          <p:cNvCxnSpPr/>
          <p:nvPr/>
        </p:nvCxnSpPr>
        <p:spPr>
          <a:xfrm flipH="1">
            <a:off x="5867400" y="3777083"/>
            <a:ext cx="38100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2084696" y="41148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514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Basic primitives of data flow………..</a:t>
            </a:r>
            <a:endParaRPr lang="en-US" dirty="0"/>
          </a:p>
        </p:txBody>
      </p:sp>
      <p:sp>
        <p:nvSpPr>
          <p:cNvPr id="3" name="Content Placeholder 2"/>
          <p:cNvSpPr>
            <a:spLocks noGrp="1"/>
          </p:cNvSpPr>
          <p:nvPr>
            <p:ph idx="1"/>
          </p:nvPr>
        </p:nvSpPr>
        <p:spPr/>
        <p:txBody>
          <a:bodyPr>
            <a:normAutofit fontScale="77500" lnSpcReduction="20000"/>
          </a:bodyPr>
          <a:lstStyle/>
          <a:p>
            <a:pPr algn="just"/>
            <a:r>
              <a:rPr lang="en-US" b="1" u="sng" dirty="0"/>
              <a:t>Description</a:t>
            </a:r>
          </a:p>
          <a:p>
            <a:pPr lvl="1" algn="just"/>
            <a:r>
              <a:rPr lang="en-US" dirty="0"/>
              <a:t>Control units to the merge actors are set to </a:t>
            </a:r>
            <a:r>
              <a:rPr lang="en-US" b="1" i="1" dirty="0"/>
              <a:t>FALSE</a:t>
            </a:r>
            <a:r>
              <a:rPr lang="en-US" dirty="0"/>
              <a:t> for initialization</a:t>
            </a:r>
          </a:p>
          <a:p>
            <a:pPr lvl="1" algn="just"/>
            <a:r>
              <a:rPr lang="en-US" dirty="0"/>
              <a:t>The input values </a:t>
            </a:r>
            <a:r>
              <a:rPr lang="en-US" b="1" i="1" dirty="0"/>
              <a:t>i</a:t>
            </a:r>
            <a:r>
              <a:rPr lang="en-US" dirty="0"/>
              <a:t> and </a:t>
            </a:r>
            <a:r>
              <a:rPr lang="en-US" b="1" i="1" dirty="0"/>
              <a:t>sum</a:t>
            </a:r>
            <a:r>
              <a:rPr lang="en-US" dirty="0"/>
              <a:t> are admitted as the initial values of the iteration</a:t>
            </a:r>
          </a:p>
          <a:p>
            <a:pPr lvl="1" algn="just"/>
            <a:r>
              <a:rPr lang="en-US" dirty="0"/>
              <a:t>The predicate </a:t>
            </a:r>
            <a:r>
              <a:rPr lang="en-US" b="1" i="1" dirty="0" err="1"/>
              <a:t>i</a:t>
            </a:r>
            <a:r>
              <a:rPr lang="en-US" b="1" i="1" dirty="0" err="1">
                <a:sym typeface="Symbol"/>
              </a:rPr>
              <a:t>n</a:t>
            </a:r>
            <a:r>
              <a:rPr lang="en-US" dirty="0">
                <a:sym typeface="Symbol"/>
              </a:rPr>
              <a:t> is then tested</a:t>
            </a:r>
          </a:p>
          <a:p>
            <a:pPr lvl="1" algn="just"/>
            <a:r>
              <a:rPr lang="en-US" dirty="0">
                <a:sym typeface="Symbol"/>
              </a:rPr>
              <a:t>If it is true, the values of i and sum are routed to the </a:t>
            </a:r>
            <a:r>
              <a:rPr lang="en-US" b="1" i="1" dirty="0">
                <a:sym typeface="Symbol"/>
              </a:rPr>
              <a:t>TRUE </a:t>
            </a:r>
            <a:r>
              <a:rPr lang="en-US" dirty="0">
                <a:sym typeface="Symbol"/>
              </a:rPr>
              <a:t>sides of switch</a:t>
            </a:r>
          </a:p>
          <a:p>
            <a:pPr lvl="1" algn="just"/>
            <a:r>
              <a:rPr lang="en-US" dirty="0">
                <a:sym typeface="Symbol"/>
              </a:rPr>
              <a:t>This initiates the firing at the function </a:t>
            </a:r>
            <a:r>
              <a:rPr lang="en-US" b="1" i="1" dirty="0">
                <a:sym typeface="Symbol"/>
              </a:rPr>
              <a:t>f</a:t>
            </a:r>
            <a:r>
              <a:rPr lang="en-US" dirty="0">
                <a:sym typeface="Symbol"/>
              </a:rPr>
              <a:t> as well as increment of </a:t>
            </a:r>
            <a:r>
              <a:rPr lang="en-US" b="1" i="1" dirty="0">
                <a:sym typeface="Symbol"/>
              </a:rPr>
              <a:t>i</a:t>
            </a:r>
          </a:p>
          <a:p>
            <a:pPr lvl="1" algn="just"/>
            <a:r>
              <a:rPr lang="en-US" dirty="0">
                <a:sym typeface="Symbol"/>
              </a:rPr>
              <a:t>Once the execution of the body of the loop completes, the next iteration initiated at the merge actors</a:t>
            </a:r>
          </a:p>
          <a:p>
            <a:pPr lvl="1" algn="just"/>
            <a:r>
              <a:rPr lang="en-US" dirty="0">
                <a:sym typeface="Symbol"/>
              </a:rPr>
              <a:t>The initiation continues until the condition </a:t>
            </a:r>
            <a:r>
              <a:rPr lang="en-US" b="1" i="1" dirty="0" err="1"/>
              <a:t>i</a:t>
            </a:r>
            <a:r>
              <a:rPr lang="en-US" b="1" i="1" dirty="0" err="1">
                <a:sym typeface="Symbol"/>
              </a:rPr>
              <a:t>n</a:t>
            </a:r>
            <a:r>
              <a:rPr lang="en-US" dirty="0">
                <a:sym typeface="Symbol"/>
              </a:rPr>
              <a:t> is no longer true</a:t>
            </a:r>
          </a:p>
          <a:p>
            <a:pPr lvl="1" algn="just"/>
            <a:r>
              <a:rPr lang="en-US" dirty="0">
                <a:sym typeface="Symbol"/>
              </a:rPr>
              <a:t>The final sum is then routed out of the loop and the initial Boolean values at merge actors are restore to </a:t>
            </a:r>
            <a:r>
              <a:rPr lang="en-US" b="1" i="1" dirty="0">
                <a:sym typeface="Symbol"/>
              </a:rPr>
              <a:t>FALSE</a:t>
            </a:r>
          </a:p>
          <a:p>
            <a:pPr lvl="1"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163</a:t>
            </a:fld>
            <a:endParaRPr lang="en-US"/>
          </a:p>
        </p:txBody>
      </p:sp>
    </p:spTree>
    <p:extLst>
      <p:ext uri="{BB962C8B-B14F-4D97-AF65-F5344CB8AC3E}">
        <p14:creationId xmlns:p14="http://schemas.microsoft.com/office/powerpoint/2010/main" val="177996597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Basic primitives of data flow………..</a:t>
            </a:r>
            <a:endParaRPr lang="en-US" dirty="0"/>
          </a:p>
        </p:txBody>
      </p:sp>
      <p:sp>
        <p:nvSpPr>
          <p:cNvPr id="3" name="Content Placeholder 2"/>
          <p:cNvSpPr>
            <a:spLocks noGrp="1"/>
          </p:cNvSpPr>
          <p:nvPr>
            <p:ph idx="1"/>
          </p:nvPr>
        </p:nvSpPr>
        <p:spPr/>
        <p:txBody>
          <a:bodyPr>
            <a:normAutofit/>
          </a:bodyPr>
          <a:lstStyle/>
          <a:p>
            <a:r>
              <a:rPr lang="en-US" sz="2000" b="1" u="sng" dirty="0"/>
              <a:t>Example</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164</a:t>
            </a:fld>
            <a:endParaRPr lang="en-US"/>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979865"/>
            <a:ext cx="5410200" cy="4497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410200" y="3736306"/>
            <a:ext cx="3688702" cy="646331"/>
          </a:xfrm>
          <a:prstGeom prst="rect">
            <a:avLst/>
          </a:prstGeom>
          <a:noFill/>
        </p:spPr>
        <p:txBody>
          <a:bodyPr wrap="none" rtlCol="0">
            <a:spAutoFit/>
          </a:bodyPr>
          <a:lstStyle/>
          <a:p>
            <a:r>
              <a:rPr lang="en-US" b="1" dirty="0"/>
              <a:t>Fig:- Dataflow graph for C = IF n == 0 </a:t>
            </a:r>
          </a:p>
          <a:p>
            <a:r>
              <a:rPr lang="en-US" b="1" dirty="0"/>
              <a:t>THEN a + b ELSE a - b</a:t>
            </a:r>
          </a:p>
        </p:txBody>
      </p:sp>
    </p:spTree>
    <p:extLst>
      <p:ext uri="{BB962C8B-B14F-4D97-AF65-F5344CB8AC3E}">
        <p14:creationId xmlns:p14="http://schemas.microsoft.com/office/powerpoint/2010/main" val="418754950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Demand Driven Data Flow Computing Model</a:t>
            </a:r>
          </a:p>
        </p:txBody>
      </p:sp>
      <p:sp>
        <p:nvSpPr>
          <p:cNvPr id="3" name="Content Placeholder 2"/>
          <p:cNvSpPr>
            <a:spLocks noGrp="1"/>
          </p:cNvSpPr>
          <p:nvPr>
            <p:ph idx="1"/>
          </p:nvPr>
        </p:nvSpPr>
        <p:spPr/>
        <p:txBody>
          <a:bodyPr/>
          <a:lstStyle/>
          <a:p>
            <a:pPr algn="just"/>
            <a:r>
              <a:rPr lang="en-US" dirty="0"/>
              <a:t>An operation of a node will be performed only if there are tokens on all the input edges and there is a demand for the result of applying the operation</a:t>
            </a:r>
          </a:p>
          <a:p>
            <a:pPr algn="just"/>
            <a:r>
              <a:rPr lang="en-US" b="1" u="sng" dirty="0"/>
              <a:t>Operator net</a:t>
            </a:r>
          </a:p>
          <a:p>
            <a:pPr lvl="1" algn="just"/>
            <a:r>
              <a:rPr lang="en-US" dirty="0"/>
              <a:t>Programming model for demand driven</a:t>
            </a:r>
          </a:p>
          <a:p>
            <a:pPr lvl="1" algn="just"/>
            <a:r>
              <a:rPr lang="en-US" dirty="0"/>
              <a:t>Consists of set of nodes, a set of arcs and set of equation that relate the output arcs of nodes to functions / operators applied to the input arcs</a:t>
            </a:r>
          </a:p>
          <a:p>
            <a:pPr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165</a:t>
            </a:fld>
            <a:endParaRPr lang="en-US"/>
          </a:p>
        </p:txBody>
      </p:sp>
    </p:spTree>
    <p:extLst>
      <p:ext uri="{BB962C8B-B14F-4D97-AF65-F5344CB8AC3E}">
        <p14:creationId xmlns:p14="http://schemas.microsoft.com/office/powerpoint/2010/main" val="16309339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Demand Driven Data Flow Computing Model………………………………………………</a:t>
            </a:r>
            <a:endParaRPr lang="en-US" dirty="0"/>
          </a:p>
        </p:txBody>
      </p:sp>
      <p:sp>
        <p:nvSpPr>
          <p:cNvPr id="3" name="Content Placeholder 2"/>
          <p:cNvSpPr>
            <a:spLocks noGrp="1"/>
          </p:cNvSpPr>
          <p:nvPr>
            <p:ph idx="1"/>
          </p:nvPr>
        </p:nvSpPr>
        <p:spPr/>
        <p:txBody>
          <a:bodyPr>
            <a:normAutofit/>
          </a:bodyPr>
          <a:lstStyle/>
          <a:p>
            <a:r>
              <a:rPr lang="en-US" sz="2400" b="1" u="sng" dirty="0"/>
              <a:t>Example (Operator net)</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166</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0" y="1447800"/>
            <a:ext cx="3514725" cy="494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p:cNvSpPr txBox="1"/>
              <p:nvPr/>
            </p:nvSpPr>
            <p:spPr>
              <a:xfrm>
                <a:off x="1295399" y="3511531"/>
                <a:ext cx="1465851" cy="8485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𝑆</m:t>
                      </m:r>
                      <m:r>
                        <a:rPr lang="en-US" b="0" i="1" smtClean="0">
                          <a:latin typeface="Cambria Math"/>
                        </a:rPr>
                        <m:t>=</m:t>
                      </m:r>
                      <m:nary>
                        <m:naryPr>
                          <m:chr m:val="∑"/>
                          <m:ctrlPr>
                            <a:rPr lang="en-US" b="0" i="1" smtClean="0">
                              <a:latin typeface="Cambria Math" panose="02040503050406030204" pitchFamily="18"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𝑛</m:t>
                          </m:r>
                        </m:sup>
                        <m:e>
                          <m:r>
                            <a:rPr lang="en-US" b="0" i="1" smtClean="0">
                              <a:latin typeface="Cambria Math"/>
                            </a:rPr>
                            <m:t>𝑓</m:t>
                          </m:r>
                          <m:r>
                            <a:rPr lang="en-US" b="0" i="1" smtClean="0">
                              <a:latin typeface="Cambria Math"/>
                            </a:rPr>
                            <m:t>(</m:t>
                          </m:r>
                          <m:r>
                            <a:rPr lang="en-US" b="0" i="1" smtClean="0">
                              <a:latin typeface="Cambria Math"/>
                            </a:rPr>
                            <m:t>𝑥</m:t>
                          </m:r>
                          <m:r>
                            <a:rPr lang="en-US" b="0" i="1" smtClean="0">
                              <a:latin typeface="Cambria Math"/>
                            </a:rPr>
                            <m:t>)</m:t>
                          </m:r>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295399" y="3511531"/>
                <a:ext cx="1465851" cy="848566"/>
              </a:xfrm>
              <a:prstGeom prst="rect">
                <a:avLst/>
              </a:prstGeom>
              <a:blipFill rotWithShape="1">
                <a:blip r:embed="rId3" cstate="print"/>
                <a:stretch>
                  <a:fillRect r="-4979"/>
                </a:stretch>
              </a:blipFill>
            </p:spPr>
            <p:txBody>
              <a:bodyPr/>
              <a:lstStyle/>
              <a:p>
                <a:r>
                  <a:rPr lang="en-US">
                    <a:noFill/>
                  </a:rPr>
                  <a:t> </a:t>
                </a:r>
              </a:p>
            </p:txBody>
          </p:sp>
        </mc:Fallback>
      </mc:AlternateContent>
      <p:cxnSp>
        <p:nvCxnSpPr>
          <p:cNvPr id="8" name="Straight Arrow Connector 7"/>
          <p:cNvCxnSpPr/>
          <p:nvPr/>
        </p:nvCxnSpPr>
        <p:spPr>
          <a:xfrm>
            <a:off x="2895600" y="3919537"/>
            <a:ext cx="914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295399" y="2590800"/>
            <a:ext cx="1905778" cy="646331"/>
          </a:xfrm>
          <a:prstGeom prst="rect">
            <a:avLst/>
          </a:prstGeom>
          <a:noFill/>
        </p:spPr>
        <p:txBody>
          <a:bodyPr wrap="none" rtlCol="0">
            <a:spAutoFit/>
          </a:bodyPr>
          <a:lstStyle/>
          <a:p>
            <a:r>
              <a:rPr lang="en-US" dirty="0" err="1"/>
              <a:t>fby</a:t>
            </a:r>
            <a:r>
              <a:rPr lang="en-US" dirty="0"/>
              <a:t> </a:t>
            </a:r>
            <a:r>
              <a:rPr lang="en-US" dirty="0">
                <a:sym typeface="Symbol"/>
              </a:rPr>
              <a:t> followed by</a:t>
            </a:r>
          </a:p>
          <a:p>
            <a:r>
              <a:rPr lang="en-US" dirty="0" err="1">
                <a:sym typeface="Symbol"/>
              </a:rPr>
              <a:t>asa</a:t>
            </a:r>
            <a:r>
              <a:rPr lang="en-US" dirty="0">
                <a:sym typeface="Symbol"/>
              </a:rPr>
              <a:t>  as soon as</a:t>
            </a:r>
            <a:endParaRPr lang="en-US" dirty="0"/>
          </a:p>
        </p:txBody>
      </p:sp>
    </p:spTree>
    <p:extLst>
      <p:ext uri="{BB962C8B-B14F-4D97-AF65-F5344CB8AC3E}">
        <p14:creationId xmlns:p14="http://schemas.microsoft.com/office/powerpoint/2010/main" val="22553013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Assignment</a:t>
            </a:r>
          </a:p>
        </p:txBody>
      </p:sp>
      <p:sp>
        <p:nvSpPr>
          <p:cNvPr id="3" name="Content Placeholder 2"/>
          <p:cNvSpPr>
            <a:spLocks noGrp="1"/>
          </p:cNvSpPr>
          <p:nvPr>
            <p:ph idx="1"/>
          </p:nvPr>
        </p:nvSpPr>
        <p:spPr/>
        <p:txBody>
          <a:bodyPr/>
          <a:lstStyle/>
          <a:p>
            <a:r>
              <a:rPr lang="en-US" dirty="0"/>
              <a:t>Data flow architecture</a:t>
            </a:r>
          </a:p>
          <a:p>
            <a:pPr lvl="1"/>
            <a:r>
              <a:rPr lang="en-US" dirty="0"/>
              <a:t>Static Data flow model</a:t>
            </a:r>
          </a:p>
          <a:p>
            <a:pPr lvl="1"/>
            <a:r>
              <a:rPr lang="en-US" dirty="0"/>
              <a:t>Dynamic Data flow model</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167</a:t>
            </a:fld>
            <a:endParaRPr lang="en-US"/>
          </a:p>
        </p:txBody>
      </p:sp>
    </p:spTree>
    <p:extLst>
      <p:ext uri="{BB962C8B-B14F-4D97-AF65-F5344CB8AC3E}">
        <p14:creationId xmlns:p14="http://schemas.microsoft.com/office/powerpoint/2010/main" val="23546287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752600" y="2819400"/>
            <a:ext cx="6705600" cy="1447800"/>
          </a:xfrm>
        </p:spPr>
        <p:txBody>
          <a:bodyPr>
            <a:normAutofit fontScale="70000" lnSpcReduction="20000"/>
          </a:bodyPr>
          <a:lstStyle/>
          <a:p>
            <a:pPr marL="0" indent="0">
              <a:buNone/>
            </a:pPr>
            <a:r>
              <a:rPr lang="en-US" sz="7200" b="1" dirty="0"/>
              <a:t>End of Session Unit 2.3</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168</a:t>
            </a:fld>
            <a:endParaRPr lang="en-US"/>
          </a:p>
        </p:txBody>
      </p:sp>
    </p:spTree>
    <p:extLst>
      <p:ext uri="{BB962C8B-B14F-4D97-AF65-F5344CB8AC3E}">
        <p14:creationId xmlns:p14="http://schemas.microsoft.com/office/powerpoint/2010/main" val="155574744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Unit 2.4 :-  Partitioning and Scheduling</a:t>
            </a:r>
          </a:p>
        </p:txBody>
      </p:sp>
      <p:sp>
        <p:nvSpPr>
          <p:cNvPr id="4" name="Footer Placeholder 3"/>
          <p:cNvSpPr>
            <a:spLocks noGrp="1"/>
          </p:cNvSpPr>
          <p:nvPr>
            <p:ph type="ftr" sz="quarter" idx="11"/>
          </p:nvPr>
        </p:nvSpPr>
        <p:spPr>
          <a:xfrm>
            <a:off x="3124200" y="6356350"/>
            <a:ext cx="3810000" cy="365125"/>
          </a:xfrm>
        </p:spPr>
        <p:txBody>
          <a:bodyPr/>
          <a:lstStyle/>
          <a:p>
            <a:pPr>
              <a:spcBef>
                <a:spcPct val="20000"/>
              </a:spcBef>
            </a:pPr>
            <a:r>
              <a:rPr lang="en-US" sz="1400" b="1">
                <a:solidFill>
                  <a:schemeClr val="tx1"/>
                </a:solidFill>
                <a:latin typeface="+mj-lt"/>
                <a:ea typeface="+mj-ea"/>
                <a:cs typeface="+mj-cs"/>
              </a:rPr>
              <a:t>Parallel and Distributed Computing</a:t>
            </a:r>
            <a:endParaRPr lang="en-US" sz="1400" b="1" dirty="0">
              <a:solidFill>
                <a:schemeClr val="tx1"/>
              </a:solidFill>
              <a:latin typeface="+mj-lt"/>
              <a:ea typeface="+mj-ea"/>
              <a:cs typeface="+mj-cs"/>
            </a:endParaRPr>
          </a:p>
        </p:txBody>
      </p:sp>
      <p:sp>
        <p:nvSpPr>
          <p:cNvPr id="5" name="Slide Number Placeholder 4"/>
          <p:cNvSpPr>
            <a:spLocks noGrp="1"/>
          </p:cNvSpPr>
          <p:nvPr>
            <p:ph type="sldNum" sz="quarter" idx="12"/>
          </p:nvPr>
        </p:nvSpPr>
        <p:spPr/>
        <p:txBody>
          <a:bodyPr/>
          <a:lstStyle/>
          <a:p>
            <a:fld id="{464F0463-9ADA-46C2-917D-8AEF7708C576}" type="slidenum">
              <a:rPr lang="en-US" smtClean="0"/>
              <a:pPr/>
              <a:t>169</a:t>
            </a:fld>
            <a:endParaRPr lang="en-US"/>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3773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Models of Concurrent Programming</a:t>
            </a:r>
          </a:p>
        </p:txBody>
      </p:sp>
      <p:sp>
        <p:nvSpPr>
          <p:cNvPr id="3" name="Content Placeholder 2"/>
          <p:cNvSpPr>
            <a:spLocks noGrp="1"/>
          </p:cNvSpPr>
          <p:nvPr>
            <p:ph idx="1"/>
          </p:nvPr>
        </p:nvSpPr>
        <p:spPr/>
        <p:txBody>
          <a:bodyPr>
            <a:normAutofit fontScale="55000" lnSpcReduction="20000"/>
          </a:bodyPr>
          <a:lstStyle/>
          <a:p>
            <a:pPr algn="just"/>
            <a:r>
              <a:rPr lang="en-US" dirty="0"/>
              <a:t>Level of Granularity</a:t>
            </a:r>
          </a:p>
          <a:p>
            <a:pPr lvl="1" algn="just"/>
            <a:r>
              <a:rPr lang="en-US" dirty="0">
                <a:solidFill>
                  <a:srgbClr val="002060"/>
                </a:solidFill>
              </a:rPr>
              <a:t>Consider two agents (</a:t>
            </a:r>
            <a:r>
              <a:rPr lang="en-US" dirty="0" err="1">
                <a:solidFill>
                  <a:srgbClr val="002060"/>
                </a:solidFill>
              </a:rPr>
              <a:t>eg</a:t>
            </a:r>
            <a:r>
              <a:rPr lang="en-US" dirty="0">
                <a:solidFill>
                  <a:srgbClr val="002060"/>
                </a:solidFill>
              </a:rPr>
              <a:t> bank teller)are accessing a centralized database simultaneously</a:t>
            </a:r>
          </a:p>
          <a:p>
            <a:pPr lvl="1" algn="just"/>
            <a:r>
              <a:rPr lang="en-US" dirty="0">
                <a:solidFill>
                  <a:srgbClr val="002060"/>
                </a:solidFill>
              </a:rPr>
              <a:t>Observe these activities at   (deposit = 100)</a:t>
            </a:r>
          </a:p>
          <a:p>
            <a:pPr lvl="2" algn="just"/>
            <a:r>
              <a:rPr lang="en-US" dirty="0">
                <a:solidFill>
                  <a:srgbClr val="C00000"/>
                </a:solidFill>
              </a:rPr>
              <a:t>Transaction Level</a:t>
            </a:r>
          </a:p>
          <a:p>
            <a:pPr lvl="2" algn="just"/>
            <a:r>
              <a:rPr lang="en-US" dirty="0">
                <a:solidFill>
                  <a:srgbClr val="C00000"/>
                </a:solidFill>
              </a:rPr>
              <a:t>CPU Cycle Level</a:t>
            </a:r>
          </a:p>
          <a:p>
            <a:pPr algn="just"/>
            <a:r>
              <a:rPr lang="en-US" dirty="0"/>
              <a:t>Sharing the Clock</a:t>
            </a:r>
          </a:p>
          <a:p>
            <a:pPr lvl="1" algn="just"/>
            <a:r>
              <a:rPr lang="en-US" dirty="0">
                <a:solidFill>
                  <a:srgbClr val="002060"/>
                </a:solidFill>
              </a:rPr>
              <a:t>When several processes operate concurrently, it is important to determine whether they share the same clock (30 </a:t>
            </a:r>
            <a:r>
              <a:rPr lang="en-US" sz="4400" b="1" dirty="0">
                <a:solidFill>
                  <a:srgbClr val="002060"/>
                </a:solidFill>
              </a:rPr>
              <a:t>8:30</a:t>
            </a:r>
            <a:r>
              <a:rPr lang="en-US" dirty="0">
                <a:solidFill>
                  <a:srgbClr val="002060"/>
                </a:solidFill>
              </a:rPr>
              <a:t>)  p1  , p2 is dependent on p1</a:t>
            </a:r>
          </a:p>
          <a:p>
            <a:pPr algn="just"/>
            <a:r>
              <a:rPr lang="en-US" dirty="0"/>
              <a:t>Sharing the Memory</a:t>
            </a:r>
          </a:p>
          <a:p>
            <a:pPr lvl="1" algn="just"/>
            <a:r>
              <a:rPr lang="en-US" dirty="0">
                <a:solidFill>
                  <a:srgbClr val="002060"/>
                </a:solidFill>
              </a:rPr>
              <a:t>Access to share memory may have to be mutually exclusive</a:t>
            </a:r>
          </a:p>
          <a:p>
            <a:pPr algn="just"/>
            <a:r>
              <a:rPr lang="en-US" dirty="0"/>
              <a:t>Pattern of Interaction</a:t>
            </a:r>
          </a:p>
          <a:p>
            <a:pPr lvl="1" algn="just"/>
            <a:r>
              <a:rPr lang="en-US" dirty="0">
                <a:solidFill>
                  <a:srgbClr val="002060"/>
                </a:solidFill>
              </a:rPr>
              <a:t>Synchronization (</a:t>
            </a:r>
            <a:r>
              <a:rPr lang="en-US" b="1" i="1" dirty="0">
                <a:solidFill>
                  <a:srgbClr val="7030A0"/>
                </a:solidFill>
              </a:rPr>
              <a:t>defines a chronological order between events</a:t>
            </a:r>
            <a:r>
              <a:rPr lang="en-US" dirty="0">
                <a:solidFill>
                  <a:srgbClr val="002060"/>
                </a:solidFill>
              </a:rPr>
              <a:t>)</a:t>
            </a:r>
          </a:p>
          <a:p>
            <a:pPr lvl="2" algn="just"/>
            <a:r>
              <a:rPr lang="en-US" dirty="0">
                <a:solidFill>
                  <a:srgbClr val="C00000"/>
                </a:solidFill>
              </a:rPr>
              <a:t>Mutual Exclusion</a:t>
            </a:r>
          </a:p>
          <a:p>
            <a:pPr lvl="2" algn="just"/>
            <a:r>
              <a:rPr lang="en-US" dirty="0">
                <a:solidFill>
                  <a:srgbClr val="C00000"/>
                </a:solidFill>
              </a:rPr>
              <a:t>Mutual Admission </a:t>
            </a:r>
          </a:p>
          <a:p>
            <a:pPr lvl="1" algn="just"/>
            <a:r>
              <a:rPr lang="en-US" dirty="0">
                <a:solidFill>
                  <a:srgbClr val="002060"/>
                </a:solidFill>
              </a:rPr>
              <a:t>Communication (</a:t>
            </a:r>
            <a:r>
              <a:rPr lang="en-US" b="1" i="1" dirty="0">
                <a:solidFill>
                  <a:srgbClr val="7030A0"/>
                </a:solidFill>
              </a:rPr>
              <a:t>defines a transfer of information</a:t>
            </a:r>
            <a:r>
              <a:rPr lang="en-US" dirty="0">
                <a:solidFill>
                  <a:srgbClr val="002060"/>
                </a:solidFill>
              </a:rPr>
              <a:t>)</a:t>
            </a:r>
          </a:p>
          <a:p>
            <a:pPr lvl="2" algn="just"/>
            <a:r>
              <a:rPr lang="en-US" dirty="0">
                <a:solidFill>
                  <a:srgbClr val="C00000"/>
                </a:solidFill>
              </a:rPr>
              <a:t>Synchronous Communication ( </a:t>
            </a:r>
            <a:r>
              <a:rPr lang="en-US" dirty="0">
                <a:solidFill>
                  <a:srgbClr val="7030A0"/>
                </a:solidFill>
              </a:rPr>
              <a:t>All parties involved in the communication are present at the same time </a:t>
            </a:r>
            <a:r>
              <a:rPr lang="en-US" dirty="0" err="1">
                <a:solidFill>
                  <a:srgbClr val="7030A0"/>
                </a:solidFill>
              </a:rPr>
              <a:t>Eg</a:t>
            </a:r>
            <a:r>
              <a:rPr lang="en-US" dirty="0">
                <a:solidFill>
                  <a:srgbClr val="7030A0"/>
                </a:solidFill>
              </a:rPr>
              <a:t> :- Phone Calling</a:t>
            </a:r>
            <a:r>
              <a:rPr lang="en-US" dirty="0">
                <a:solidFill>
                  <a:srgbClr val="C00000"/>
                </a:solidFill>
              </a:rPr>
              <a:t>)</a:t>
            </a:r>
          </a:p>
          <a:p>
            <a:pPr lvl="2" algn="just"/>
            <a:r>
              <a:rPr lang="en-US" dirty="0">
                <a:solidFill>
                  <a:srgbClr val="C00000"/>
                </a:solidFill>
              </a:rPr>
              <a:t>Asynchronous Communication ( </a:t>
            </a:r>
            <a:r>
              <a:rPr lang="en-US" dirty="0">
                <a:solidFill>
                  <a:srgbClr val="7030A0"/>
                </a:solidFill>
              </a:rPr>
              <a:t>doesn’t requires  that all parties involved in the communication to be present at the same time Eh:- E-mail</a:t>
            </a:r>
            <a:r>
              <a:rPr lang="en-US" dirty="0">
                <a:solidFill>
                  <a:srgbClr val="C00000"/>
                </a:solidFill>
              </a:rPr>
              <a:t>)</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17</a:t>
            </a:fld>
            <a:endParaRPr lang="en-US"/>
          </a:p>
        </p:txBody>
      </p:sp>
    </p:spTree>
    <p:extLst>
      <p:ext uri="{BB962C8B-B14F-4D97-AF65-F5344CB8AC3E}">
        <p14:creationId xmlns:p14="http://schemas.microsoft.com/office/powerpoint/2010/main" val="413236566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Partitioning and Scheduling</a:t>
            </a:r>
          </a:p>
        </p:txBody>
      </p:sp>
      <p:sp>
        <p:nvSpPr>
          <p:cNvPr id="3" name="Content Placeholder 2"/>
          <p:cNvSpPr>
            <a:spLocks noGrp="1"/>
          </p:cNvSpPr>
          <p:nvPr>
            <p:ph idx="1"/>
          </p:nvPr>
        </p:nvSpPr>
        <p:spPr/>
        <p:txBody>
          <a:bodyPr>
            <a:normAutofit/>
          </a:bodyPr>
          <a:lstStyle/>
          <a:p>
            <a:pPr algn="just"/>
            <a:r>
              <a:rPr lang="en-US" sz="2400" dirty="0"/>
              <a:t>Partitioning deals with</a:t>
            </a:r>
          </a:p>
          <a:p>
            <a:pPr marL="0" indent="0" algn="just">
              <a:buNone/>
            </a:pPr>
            <a:r>
              <a:rPr lang="en-US" sz="2400" dirty="0"/>
              <a:t>	 parallelism</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170</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1308059"/>
            <a:ext cx="4547726" cy="5245141"/>
          </a:xfrm>
          <a:prstGeom prst="rect">
            <a:avLst/>
          </a:prstGeom>
        </p:spPr>
      </p:pic>
    </p:spTree>
    <p:extLst>
      <p:ext uri="{BB962C8B-B14F-4D97-AF65-F5344CB8AC3E}">
        <p14:creationId xmlns:p14="http://schemas.microsoft.com/office/powerpoint/2010/main" val="21604501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Partitioning and Scheduling…………</a:t>
            </a:r>
            <a:endParaRPr lang="en-US" dirty="0"/>
          </a:p>
        </p:txBody>
      </p:sp>
      <p:sp>
        <p:nvSpPr>
          <p:cNvPr id="3" name="Content Placeholder 2"/>
          <p:cNvSpPr>
            <a:spLocks noGrp="1"/>
          </p:cNvSpPr>
          <p:nvPr>
            <p:ph idx="1"/>
          </p:nvPr>
        </p:nvSpPr>
        <p:spPr/>
        <p:txBody>
          <a:bodyPr/>
          <a:lstStyle/>
          <a:p>
            <a:r>
              <a:rPr lang="en-US" dirty="0"/>
              <a:t>Program Partitioning </a:t>
            </a:r>
          </a:p>
          <a:p>
            <a:pPr marL="971550" lvl="1" indent="-514350">
              <a:buFont typeface="+mj-lt"/>
              <a:buAutoNum type="arabicPeriod"/>
            </a:pPr>
            <a:r>
              <a:rPr lang="en-US" dirty="0"/>
              <a:t>Data Partitioning </a:t>
            </a:r>
          </a:p>
          <a:p>
            <a:pPr marL="1657350" lvl="3" indent="-342900"/>
            <a:r>
              <a:rPr lang="en-US" dirty="0">
                <a:sym typeface="Symbol"/>
              </a:rPr>
              <a:t>Same computation on different set of data concurrently</a:t>
            </a:r>
          </a:p>
          <a:p>
            <a:pPr marL="1657350" lvl="3" indent="-342900"/>
            <a:r>
              <a:rPr lang="en-US" dirty="0" err="1">
                <a:sym typeface="Symbol"/>
              </a:rPr>
              <a:t>Eg</a:t>
            </a:r>
            <a:r>
              <a:rPr lang="en-US" dirty="0">
                <a:sym typeface="Symbol"/>
              </a:rPr>
              <a:t>:- matrix multiplication</a:t>
            </a:r>
          </a:p>
          <a:p>
            <a:pPr marL="971550" lvl="1" indent="-514350">
              <a:buFont typeface="+mj-lt"/>
              <a:buAutoNum type="arabicPeriod"/>
            </a:pPr>
            <a:r>
              <a:rPr lang="en-US" dirty="0">
                <a:sym typeface="Symbol"/>
              </a:rPr>
              <a:t>Function Partitioning </a:t>
            </a:r>
          </a:p>
          <a:p>
            <a:pPr lvl="3"/>
            <a:r>
              <a:rPr lang="en-US" dirty="0">
                <a:sym typeface="Symbol"/>
              </a:rPr>
              <a:t>Different computation on same set of data concurrently </a:t>
            </a:r>
          </a:p>
          <a:p>
            <a:pPr lvl="3"/>
            <a:r>
              <a:rPr lang="en-US" dirty="0" err="1">
                <a:sym typeface="Symbol"/>
              </a:rPr>
              <a:t>Eg</a:t>
            </a:r>
            <a:r>
              <a:rPr lang="en-US" dirty="0">
                <a:sym typeface="Symbol"/>
              </a:rPr>
              <a:t>:- flight simulation</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171</a:t>
            </a:fld>
            <a:endParaRPr lang="en-US"/>
          </a:p>
        </p:txBody>
      </p:sp>
    </p:spTree>
    <p:extLst>
      <p:ext uri="{BB962C8B-B14F-4D97-AF65-F5344CB8AC3E}">
        <p14:creationId xmlns:p14="http://schemas.microsoft.com/office/powerpoint/2010/main" val="38819043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Task Scheduling</a:t>
            </a:r>
          </a:p>
        </p:txBody>
      </p:sp>
      <p:sp>
        <p:nvSpPr>
          <p:cNvPr id="3" name="Content Placeholder 2"/>
          <p:cNvSpPr>
            <a:spLocks noGrp="1"/>
          </p:cNvSpPr>
          <p:nvPr>
            <p:ph idx="1"/>
          </p:nvPr>
        </p:nvSpPr>
        <p:spPr/>
        <p:txBody>
          <a:bodyPr>
            <a:normAutofit fontScale="92500" lnSpcReduction="20000"/>
          </a:bodyPr>
          <a:lstStyle/>
          <a:p>
            <a:pPr algn="just"/>
            <a:r>
              <a:rPr lang="en-US" dirty="0"/>
              <a:t>After program partitioning, tasks must be optimally scheduled on the processors such that the program execution time is minimized</a:t>
            </a:r>
          </a:p>
          <a:p>
            <a:pPr algn="just"/>
            <a:r>
              <a:rPr lang="en-US" dirty="0"/>
              <a:t>Scheduling techniques can be classified as deterministic and non-deterministic</a:t>
            </a:r>
          </a:p>
          <a:p>
            <a:pPr algn="just"/>
            <a:r>
              <a:rPr lang="en-US" dirty="0"/>
              <a:t>In deterministic scheduling, all the information about tasks to be scheduled is entirely known prior to execution time</a:t>
            </a:r>
          </a:p>
          <a:p>
            <a:pPr algn="just"/>
            <a:r>
              <a:rPr lang="en-US" dirty="0"/>
              <a:t>In non-deterministic, some information may not be known before program execution (</a:t>
            </a:r>
            <a:r>
              <a:rPr lang="en-US" dirty="0" err="1"/>
              <a:t>Eg</a:t>
            </a:r>
            <a:r>
              <a:rPr lang="en-US" dirty="0"/>
              <a:t>:- conditional branches)</a:t>
            </a:r>
          </a:p>
          <a:p>
            <a:pPr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172</a:t>
            </a:fld>
            <a:endParaRPr lang="en-US"/>
          </a:p>
        </p:txBody>
      </p:sp>
    </p:spTree>
    <p:extLst>
      <p:ext uri="{BB962C8B-B14F-4D97-AF65-F5344CB8AC3E}">
        <p14:creationId xmlns:p14="http://schemas.microsoft.com/office/powerpoint/2010/main" val="260308274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Scheduling System Models</a:t>
            </a:r>
          </a:p>
        </p:txBody>
      </p:sp>
      <p:sp>
        <p:nvSpPr>
          <p:cNvPr id="3" name="Content Placeholder 2"/>
          <p:cNvSpPr>
            <a:spLocks noGrp="1"/>
          </p:cNvSpPr>
          <p:nvPr>
            <p:ph idx="1"/>
          </p:nvPr>
        </p:nvSpPr>
        <p:spPr/>
        <p:txBody>
          <a:bodyPr/>
          <a:lstStyle/>
          <a:p>
            <a:r>
              <a:rPr lang="en-US" b="1" u="sng" dirty="0"/>
              <a:t>Consists of</a:t>
            </a:r>
          </a:p>
          <a:p>
            <a:pPr marL="971550" lvl="1" indent="-514350">
              <a:buFont typeface="+mj-lt"/>
              <a:buAutoNum type="arabicPeriod"/>
            </a:pPr>
            <a:r>
              <a:rPr lang="en-US" dirty="0"/>
              <a:t>Parallel program tasks</a:t>
            </a:r>
          </a:p>
          <a:p>
            <a:pPr marL="971550" lvl="1" indent="-514350">
              <a:buFont typeface="+mj-lt"/>
              <a:buAutoNum type="arabicPeriod"/>
            </a:pPr>
            <a:r>
              <a:rPr lang="en-US" dirty="0"/>
              <a:t>Target machine</a:t>
            </a:r>
          </a:p>
          <a:p>
            <a:pPr marL="971550" lvl="1" indent="-514350">
              <a:buFont typeface="+mj-lt"/>
              <a:buAutoNum type="arabicPeriod"/>
            </a:pPr>
            <a:r>
              <a:rPr lang="en-US" dirty="0"/>
              <a:t>Schedule</a:t>
            </a:r>
          </a:p>
          <a:p>
            <a:pPr marL="971550" lvl="1" indent="-514350">
              <a:buFont typeface="+mj-lt"/>
              <a:buAutoNum type="arabicPeriod"/>
            </a:pPr>
            <a:r>
              <a:rPr lang="en-US" dirty="0"/>
              <a:t>Performance criteria</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173</a:t>
            </a:fld>
            <a:endParaRPr lang="en-US"/>
          </a:p>
        </p:txBody>
      </p:sp>
    </p:spTree>
    <p:extLst>
      <p:ext uri="{BB962C8B-B14F-4D97-AF65-F5344CB8AC3E}">
        <p14:creationId xmlns:p14="http://schemas.microsoft.com/office/powerpoint/2010/main" val="2321944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Parallel program tasks</a:t>
            </a:r>
          </a:p>
        </p:txBody>
      </p:sp>
      <p:sp>
        <p:nvSpPr>
          <p:cNvPr id="3" name="Content Placeholder 2"/>
          <p:cNvSpPr>
            <a:spLocks noGrp="1"/>
          </p:cNvSpPr>
          <p:nvPr>
            <p:ph idx="1"/>
          </p:nvPr>
        </p:nvSpPr>
        <p:spPr/>
        <p:txBody>
          <a:bodyPr>
            <a:normAutofit fontScale="92500"/>
          </a:bodyPr>
          <a:lstStyle/>
          <a:p>
            <a:pPr algn="just"/>
            <a:r>
              <a:rPr lang="en-US" dirty="0"/>
              <a:t>Can be defined as the system (T, &lt;, </a:t>
            </a:r>
            <a:r>
              <a:rPr lang="en-US" dirty="0" err="1"/>
              <a:t>D</a:t>
            </a:r>
            <a:r>
              <a:rPr lang="en-US" baseline="-25000" dirty="0" err="1"/>
              <a:t>ij</a:t>
            </a:r>
            <a:r>
              <a:rPr lang="en-US" dirty="0"/>
              <a:t>, A</a:t>
            </a:r>
            <a:r>
              <a:rPr lang="en-US" baseline="-25000" dirty="0"/>
              <a:t>i</a:t>
            </a:r>
            <a:r>
              <a:rPr lang="en-US" dirty="0"/>
              <a:t>), where</a:t>
            </a:r>
          </a:p>
          <a:p>
            <a:pPr marL="971550" lvl="1" indent="-514350" algn="just">
              <a:buFont typeface="+mj-lt"/>
              <a:buAutoNum type="arabicPeriod"/>
            </a:pPr>
            <a:r>
              <a:rPr lang="en-US" dirty="0"/>
              <a:t>T = {t</a:t>
            </a:r>
            <a:r>
              <a:rPr lang="en-US" baseline="-25000" dirty="0"/>
              <a:t>1</a:t>
            </a:r>
            <a:r>
              <a:rPr lang="en-US" dirty="0"/>
              <a:t>, t</a:t>
            </a:r>
            <a:r>
              <a:rPr lang="en-US" baseline="-25000" dirty="0"/>
              <a:t>2</a:t>
            </a:r>
            <a:r>
              <a:rPr lang="en-US" dirty="0"/>
              <a:t>, ……….,</a:t>
            </a:r>
            <a:r>
              <a:rPr lang="en-US" dirty="0" err="1"/>
              <a:t>t</a:t>
            </a:r>
            <a:r>
              <a:rPr lang="en-US" baseline="-25000" dirty="0" err="1"/>
              <a:t>n</a:t>
            </a:r>
            <a:r>
              <a:rPr lang="en-US" dirty="0"/>
              <a:t>} is a set of tasks to be executed</a:t>
            </a:r>
          </a:p>
          <a:p>
            <a:pPr marL="971550" lvl="1" indent="-514350" algn="just">
              <a:buFont typeface="+mj-lt"/>
              <a:buAutoNum type="arabicPeriod"/>
            </a:pPr>
            <a:r>
              <a:rPr lang="en-US" b="1" i="1" dirty="0"/>
              <a:t>&lt;</a:t>
            </a:r>
            <a:r>
              <a:rPr lang="en-US" dirty="0"/>
              <a:t> is a partial order defined on T, i.e. </a:t>
            </a:r>
            <a:r>
              <a:rPr lang="en-US" b="1" i="1" dirty="0" err="1"/>
              <a:t>t</a:t>
            </a:r>
            <a:r>
              <a:rPr lang="en-US" b="1" i="1" baseline="-25000" dirty="0" err="1"/>
              <a:t>i</a:t>
            </a:r>
            <a:r>
              <a:rPr lang="en-US" b="1" i="1" dirty="0"/>
              <a:t> &lt; </a:t>
            </a:r>
            <a:r>
              <a:rPr lang="en-US" b="1" i="1" dirty="0" err="1"/>
              <a:t>t</a:t>
            </a:r>
            <a:r>
              <a:rPr lang="en-US" b="1" i="1" baseline="-25000" dirty="0" err="1"/>
              <a:t>j</a:t>
            </a:r>
            <a:r>
              <a:rPr lang="en-US" dirty="0"/>
              <a:t> means </a:t>
            </a:r>
            <a:r>
              <a:rPr lang="en-US" b="1" i="1" dirty="0" err="1"/>
              <a:t>t</a:t>
            </a:r>
            <a:r>
              <a:rPr lang="en-US" b="1" i="1" baseline="-25000" dirty="0" err="1"/>
              <a:t>i</a:t>
            </a:r>
            <a:r>
              <a:rPr lang="en-US" dirty="0"/>
              <a:t> must be completed before </a:t>
            </a:r>
            <a:r>
              <a:rPr lang="en-US" b="1" i="1" dirty="0" err="1"/>
              <a:t>t</a:t>
            </a:r>
            <a:r>
              <a:rPr lang="en-US" b="1" i="1" baseline="-25000" dirty="0" err="1"/>
              <a:t>j</a:t>
            </a:r>
            <a:r>
              <a:rPr lang="en-US" dirty="0"/>
              <a:t> can start execution</a:t>
            </a:r>
          </a:p>
          <a:p>
            <a:pPr marL="971550" lvl="1" indent="-514350" algn="just">
              <a:buFont typeface="+mj-lt"/>
              <a:buAutoNum type="arabicPeriod"/>
            </a:pPr>
            <a:r>
              <a:rPr lang="en-US" b="1" i="1" dirty="0" err="1"/>
              <a:t>D</a:t>
            </a:r>
            <a:r>
              <a:rPr lang="en-US" b="1" i="1" baseline="-25000" dirty="0" err="1"/>
              <a:t>ij</a:t>
            </a:r>
            <a:r>
              <a:rPr lang="en-US" dirty="0"/>
              <a:t> is an </a:t>
            </a:r>
            <a:r>
              <a:rPr lang="en-US" b="1" i="1" dirty="0" err="1"/>
              <a:t>n</a:t>
            </a:r>
            <a:r>
              <a:rPr lang="en-US" b="1" i="1" dirty="0" err="1">
                <a:sym typeface="Symbol"/>
              </a:rPr>
              <a:t>n</a:t>
            </a:r>
            <a:r>
              <a:rPr lang="en-US" dirty="0">
                <a:sym typeface="Symbol"/>
              </a:rPr>
              <a:t> matrix of communication data, where </a:t>
            </a:r>
            <a:r>
              <a:rPr lang="en-US" b="1" i="1" dirty="0" err="1">
                <a:sym typeface="Symbol"/>
              </a:rPr>
              <a:t>D</a:t>
            </a:r>
            <a:r>
              <a:rPr lang="en-US" b="1" i="1" baseline="-25000" dirty="0" err="1"/>
              <a:t>ij</a:t>
            </a:r>
            <a:r>
              <a:rPr lang="en-US" b="1" i="1" baseline="-25000" dirty="0"/>
              <a:t> </a:t>
            </a:r>
            <a:r>
              <a:rPr lang="en-US" b="1" i="1" dirty="0">
                <a:sym typeface="Symbol"/>
              </a:rPr>
              <a:t> 0</a:t>
            </a:r>
            <a:r>
              <a:rPr lang="en-US" dirty="0">
                <a:sym typeface="Symbol"/>
              </a:rPr>
              <a:t> is the amount of data required to be transmitted from task </a:t>
            </a:r>
            <a:r>
              <a:rPr lang="en-US" b="1" i="1" dirty="0" err="1">
                <a:sym typeface="Symbol"/>
              </a:rPr>
              <a:t>t</a:t>
            </a:r>
            <a:r>
              <a:rPr lang="en-US" b="1" i="1" baseline="-25000" dirty="0" err="1"/>
              <a:t>i</a:t>
            </a:r>
            <a:r>
              <a:rPr lang="en-US" dirty="0">
                <a:sym typeface="Symbol"/>
              </a:rPr>
              <a:t> to </a:t>
            </a:r>
            <a:r>
              <a:rPr lang="en-US" b="1" i="1" dirty="0" err="1">
                <a:sym typeface="Symbol"/>
              </a:rPr>
              <a:t>t</a:t>
            </a:r>
            <a:r>
              <a:rPr lang="en-US" b="1" i="1" baseline="-25000" dirty="0" err="1"/>
              <a:t>j</a:t>
            </a:r>
            <a:endParaRPr lang="en-US" b="1" i="1" dirty="0">
              <a:sym typeface="Symbol"/>
            </a:endParaRPr>
          </a:p>
          <a:p>
            <a:pPr marL="971550" lvl="1" indent="-514350" algn="just">
              <a:buFont typeface="+mj-lt"/>
              <a:buAutoNum type="arabicPeriod"/>
            </a:pPr>
            <a:r>
              <a:rPr lang="en-US" b="1" i="1" dirty="0">
                <a:sym typeface="Symbol"/>
              </a:rPr>
              <a:t>A</a:t>
            </a:r>
            <a:r>
              <a:rPr lang="en-US" b="1" i="1" baseline="-25000" dirty="0"/>
              <a:t>i</a:t>
            </a:r>
            <a:r>
              <a:rPr lang="en-US" dirty="0">
                <a:sym typeface="Symbol"/>
              </a:rPr>
              <a:t> is </a:t>
            </a:r>
            <a:r>
              <a:rPr lang="en-US" b="1" i="1" dirty="0">
                <a:sym typeface="Symbol"/>
              </a:rPr>
              <a:t>n</a:t>
            </a:r>
            <a:r>
              <a:rPr lang="en-US" dirty="0">
                <a:sym typeface="Symbol"/>
              </a:rPr>
              <a:t> vector of the amount of computations i.e. </a:t>
            </a:r>
            <a:r>
              <a:rPr lang="en-US" b="1" i="1" dirty="0">
                <a:sym typeface="Symbol"/>
              </a:rPr>
              <a:t>A</a:t>
            </a:r>
            <a:r>
              <a:rPr lang="en-US" b="1" i="1" baseline="-25000" dirty="0"/>
              <a:t>i</a:t>
            </a:r>
            <a:r>
              <a:rPr lang="en-US" b="1" i="1" dirty="0">
                <a:sym typeface="Symbol"/>
              </a:rPr>
              <a:t>&gt;0</a:t>
            </a:r>
            <a:r>
              <a:rPr lang="en-US" dirty="0">
                <a:sym typeface="Symbol"/>
              </a:rPr>
              <a:t>, is the number of instructions required to execute </a:t>
            </a:r>
            <a:r>
              <a:rPr lang="en-US" b="1" i="1" dirty="0" err="1">
                <a:sym typeface="Symbol"/>
              </a:rPr>
              <a:t>t</a:t>
            </a:r>
            <a:r>
              <a:rPr lang="en-US" b="1" i="1" baseline="-25000" dirty="0" err="1"/>
              <a:t>i</a:t>
            </a:r>
            <a:endParaRPr lang="en-US" b="1" i="1"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174</a:t>
            </a:fld>
            <a:endParaRPr lang="en-US"/>
          </a:p>
        </p:txBody>
      </p:sp>
    </p:spTree>
    <p:extLst>
      <p:ext uri="{BB962C8B-B14F-4D97-AF65-F5344CB8AC3E}">
        <p14:creationId xmlns:p14="http://schemas.microsoft.com/office/powerpoint/2010/main" val="8199306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Parallel program tasks………………….</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175</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609600" y="1676399"/>
            <a:ext cx="4876800" cy="3996461"/>
          </a:xfrm>
          <a:prstGeom prst="rect">
            <a:avLst/>
          </a:prstGeom>
          <a:noFill/>
          <a:ln w="9525">
            <a:noFill/>
            <a:miter lim="800000"/>
            <a:headEnd/>
            <a:tailEnd/>
          </a:ln>
          <a:effectLst/>
        </p:spPr>
      </p:pic>
      <p:cxnSp>
        <p:nvCxnSpPr>
          <p:cNvPr id="8" name="Straight Arrow Connector 7"/>
          <p:cNvCxnSpPr/>
          <p:nvPr/>
        </p:nvCxnSpPr>
        <p:spPr>
          <a:xfrm flipV="1">
            <a:off x="3124200" y="1752600"/>
            <a:ext cx="2438400" cy="1524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62600" y="1524000"/>
            <a:ext cx="2889317" cy="369332"/>
          </a:xfrm>
          <a:prstGeom prst="rect">
            <a:avLst/>
          </a:prstGeom>
          <a:noFill/>
        </p:spPr>
        <p:txBody>
          <a:bodyPr wrap="none" rtlCol="0">
            <a:spAutoFit/>
          </a:bodyPr>
          <a:lstStyle/>
          <a:p>
            <a:r>
              <a:rPr lang="en-US" b="1" dirty="0">
                <a:solidFill>
                  <a:srgbClr val="FF0000"/>
                </a:solidFill>
              </a:rPr>
              <a:t>Node number (Processor ID)</a:t>
            </a:r>
          </a:p>
        </p:txBody>
      </p:sp>
      <p:cxnSp>
        <p:nvCxnSpPr>
          <p:cNvPr id="13" name="Straight Arrow Connector 12"/>
          <p:cNvCxnSpPr/>
          <p:nvPr/>
        </p:nvCxnSpPr>
        <p:spPr>
          <a:xfrm flipV="1">
            <a:off x="4953000" y="2743200"/>
            <a:ext cx="762000" cy="3048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67400" y="2438400"/>
            <a:ext cx="362600" cy="369332"/>
          </a:xfrm>
          <a:prstGeom prst="rect">
            <a:avLst/>
          </a:prstGeom>
          <a:noFill/>
        </p:spPr>
        <p:txBody>
          <a:bodyPr wrap="none" rtlCol="0">
            <a:spAutoFit/>
          </a:bodyPr>
          <a:lstStyle/>
          <a:p>
            <a:r>
              <a:rPr lang="en-US" b="1" dirty="0">
                <a:solidFill>
                  <a:srgbClr val="FF0000"/>
                </a:solidFill>
              </a:rPr>
              <a:t>A</a:t>
            </a:r>
            <a:r>
              <a:rPr lang="en-US" b="1" baseline="-25000" dirty="0">
                <a:solidFill>
                  <a:srgbClr val="FF0000"/>
                </a:solidFill>
              </a:rPr>
              <a:t>i</a:t>
            </a:r>
          </a:p>
        </p:txBody>
      </p:sp>
      <p:cxnSp>
        <p:nvCxnSpPr>
          <p:cNvPr id="17" name="Straight Arrow Connector 16"/>
          <p:cNvCxnSpPr/>
          <p:nvPr/>
        </p:nvCxnSpPr>
        <p:spPr>
          <a:xfrm flipV="1">
            <a:off x="5257800" y="3352800"/>
            <a:ext cx="914400" cy="762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248400" y="3200400"/>
            <a:ext cx="409086" cy="369332"/>
          </a:xfrm>
          <a:prstGeom prst="rect">
            <a:avLst/>
          </a:prstGeom>
          <a:noFill/>
        </p:spPr>
        <p:txBody>
          <a:bodyPr wrap="none" rtlCol="0">
            <a:spAutoFit/>
          </a:bodyPr>
          <a:lstStyle/>
          <a:p>
            <a:r>
              <a:rPr lang="en-US" b="1" dirty="0" err="1">
                <a:solidFill>
                  <a:srgbClr val="FF0000"/>
                </a:solidFill>
              </a:rPr>
              <a:t>D</a:t>
            </a:r>
            <a:r>
              <a:rPr lang="en-US" b="1" baseline="-25000" dirty="0" err="1">
                <a:solidFill>
                  <a:srgbClr val="FF0000"/>
                </a:solidFill>
              </a:rPr>
              <a:t>ij</a:t>
            </a:r>
            <a:endParaRPr lang="en-US" b="1" baseline="-25000" dirty="0">
              <a:solidFill>
                <a:srgbClr val="FF0000"/>
              </a:solidFill>
            </a:endParaRPr>
          </a:p>
        </p:txBody>
      </p:sp>
      <p:sp>
        <p:nvSpPr>
          <p:cNvPr id="21" name="TextBox 20"/>
          <p:cNvSpPr txBox="1"/>
          <p:nvPr/>
        </p:nvSpPr>
        <p:spPr>
          <a:xfrm>
            <a:off x="1860640" y="5652448"/>
            <a:ext cx="2722797" cy="369332"/>
          </a:xfrm>
          <a:prstGeom prst="rect">
            <a:avLst/>
          </a:prstGeom>
          <a:noFill/>
        </p:spPr>
        <p:txBody>
          <a:bodyPr wrap="none" rtlCol="0">
            <a:spAutoFit/>
          </a:bodyPr>
          <a:lstStyle/>
          <a:p>
            <a:r>
              <a:rPr lang="en-US" b="1" dirty="0"/>
              <a:t>Figure :- Task Graph (n = 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20"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Target Machine</a:t>
            </a:r>
          </a:p>
        </p:txBody>
      </p:sp>
      <p:sp>
        <p:nvSpPr>
          <p:cNvPr id="3" name="Content Placeholder 2"/>
          <p:cNvSpPr>
            <a:spLocks noGrp="1"/>
          </p:cNvSpPr>
          <p:nvPr>
            <p:ph idx="1"/>
          </p:nvPr>
        </p:nvSpPr>
        <p:spPr/>
        <p:txBody>
          <a:bodyPr>
            <a:normAutofit fontScale="70000" lnSpcReduction="20000"/>
          </a:bodyPr>
          <a:lstStyle/>
          <a:p>
            <a:pPr algn="just"/>
            <a:r>
              <a:rPr lang="en-US" dirty="0"/>
              <a:t>Assumed to be made up of “</a:t>
            </a:r>
            <a:r>
              <a:rPr lang="en-US" b="1" i="1" dirty="0"/>
              <a:t>m</a:t>
            </a:r>
            <a:r>
              <a:rPr lang="en-US" dirty="0"/>
              <a:t>” heterogeneous processing elements connected using an arbitrary interconnection network</a:t>
            </a:r>
          </a:p>
          <a:p>
            <a:pPr algn="just"/>
            <a:r>
              <a:rPr lang="en-US" dirty="0"/>
              <a:t>Formally target machine can be defined as (P, </a:t>
            </a:r>
            <a:r>
              <a:rPr lang="en-US" dirty="0" err="1"/>
              <a:t>P</a:t>
            </a:r>
            <a:r>
              <a:rPr lang="en-US" baseline="-25000" dirty="0" err="1"/>
              <a:t>ij</a:t>
            </a:r>
            <a:r>
              <a:rPr lang="en-US" dirty="0"/>
              <a:t>, S</a:t>
            </a:r>
            <a:r>
              <a:rPr lang="en-US" baseline="-25000" dirty="0"/>
              <a:t>i</a:t>
            </a:r>
            <a:r>
              <a:rPr lang="en-US" dirty="0"/>
              <a:t>, T</a:t>
            </a:r>
            <a:r>
              <a:rPr lang="en-US" baseline="-25000" dirty="0"/>
              <a:t>i</a:t>
            </a:r>
            <a:r>
              <a:rPr lang="en-US" dirty="0"/>
              <a:t>, B</a:t>
            </a:r>
            <a:r>
              <a:rPr lang="en-US" baseline="-25000" dirty="0"/>
              <a:t>i</a:t>
            </a:r>
            <a:r>
              <a:rPr lang="en-US" dirty="0"/>
              <a:t>, </a:t>
            </a:r>
            <a:r>
              <a:rPr lang="en-US" dirty="0" err="1"/>
              <a:t>R</a:t>
            </a:r>
            <a:r>
              <a:rPr lang="en-US" baseline="-25000" dirty="0" err="1"/>
              <a:t>ij</a:t>
            </a:r>
            <a:r>
              <a:rPr lang="en-US" dirty="0"/>
              <a:t>), where</a:t>
            </a:r>
          </a:p>
          <a:p>
            <a:pPr marL="914400" lvl="1" indent="-514350" algn="just">
              <a:buFont typeface="+mj-lt"/>
              <a:buAutoNum type="arabicPeriod"/>
            </a:pPr>
            <a:r>
              <a:rPr lang="en-US" b="1" i="1" dirty="0"/>
              <a:t>P = {P</a:t>
            </a:r>
            <a:r>
              <a:rPr lang="en-US" b="1" i="1" baseline="-25000" dirty="0"/>
              <a:t>1</a:t>
            </a:r>
            <a:r>
              <a:rPr lang="en-US" b="1" i="1" dirty="0"/>
              <a:t>, P</a:t>
            </a:r>
            <a:r>
              <a:rPr lang="en-US" b="1" i="1" baseline="-25000" dirty="0"/>
              <a:t>2</a:t>
            </a:r>
            <a:r>
              <a:rPr lang="en-US" b="1" i="1" dirty="0"/>
              <a:t>,………….., P</a:t>
            </a:r>
            <a:r>
              <a:rPr lang="en-US" b="1" i="1" baseline="-25000" dirty="0"/>
              <a:t>m</a:t>
            </a:r>
            <a:r>
              <a:rPr lang="en-US" b="1" i="1" dirty="0"/>
              <a:t>}</a:t>
            </a:r>
            <a:r>
              <a:rPr lang="en-US" dirty="0"/>
              <a:t> is a set of m processors forming the parallel architecture</a:t>
            </a:r>
          </a:p>
          <a:p>
            <a:pPr marL="914400" lvl="1" indent="-514350" algn="just">
              <a:buFont typeface="+mj-lt"/>
              <a:buAutoNum type="arabicPeriod"/>
            </a:pPr>
            <a:r>
              <a:rPr lang="en-US" b="1" i="1" dirty="0" err="1"/>
              <a:t>P</a:t>
            </a:r>
            <a:r>
              <a:rPr lang="en-US" b="1" i="1" baseline="-25000" dirty="0" err="1"/>
              <a:t>ij</a:t>
            </a:r>
            <a:r>
              <a:rPr lang="en-US" b="1" i="1" dirty="0"/>
              <a:t> </a:t>
            </a:r>
            <a:r>
              <a:rPr lang="en-US" dirty="0"/>
              <a:t>is an </a:t>
            </a:r>
            <a:r>
              <a:rPr lang="en-US" b="1" i="1" dirty="0" err="1"/>
              <a:t>m</a:t>
            </a:r>
            <a:r>
              <a:rPr lang="en-US" b="1" i="1" dirty="0" err="1">
                <a:sym typeface="Symbol"/>
              </a:rPr>
              <a:t>m</a:t>
            </a:r>
            <a:r>
              <a:rPr lang="en-US" dirty="0">
                <a:sym typeface="Symbol"/>
              </a:rPr>
              <a:t> interconnection topology matrix</a:t>
            </a:r>
          </a:p>
          <a:p>
            <a:pPr marL="914400" lvl="1" indent="-514350" algn="just">
              <a:buFont typeface="+mj-lt"/>
              <a:buAutoNum type="arabicPeriod"/>
            </a:pPr>
            <a:r>
              <a:rPr lang="en-US" b="1" i="1" dirty="0">
                <a:sym typeface="Symbol"/>
              </a:rPr>
              <a:t>S</a:t>
            </a:r>
            <a:r>
              <a:rPr lang="en-US" b="1" i="1" baseline="-25000" dirty="0"/>
              <a:t>i</a:t>
            </a:r>
            <a:r>
              <a:rPr lang="en-US" dirty="0">
                <a:sym typeface="Symbol"/>
              </a:rPr>
              <a:t> specifies the speed of processor </a:t>
            </a:r>
            <a:r>
              <a:rPr lang="en-US" b="1" i="1" dirty="0">
                <a:sym typeface="Symbol"/>
              </a:rPr>
              <a:t>P</a:t>
            </a:r>
            <a:r>
              <a:rPr lang="en-US" b="1" i="1" baseline="-25000" dirty="0"/>
              <a:t>i</a:t>
            </a:r>
            <a:endParaRPr lang="en-US" b="1" i="1" dirty="0">
              <a:sym typeface="Symbol"/>
            </a:endParaRPr>
          </a:p>
          <a:p>
            <a:pPr marL="914400" lvl="1" indent="-514350" algn="just">
              <a:buFont typeface="+mj-lt"/>
              <a:buAutoNum type="arabicPeriod"/>
            </a:pPr>
            <a:r>
              <a:rPr lang="en-US" b="1" i="1" dirty="0">
                <a:sym typeface="Symbol"/>
              </a:rPr>
              <a:t>I</a:t>
            </a:r>
            <a:r>
              <a:rPr lang="en-US" b="1" i="1" baseline="-25000" dirty="0"/>
              <a:t>i</a:t>
            </a:r>
            <a:r>
              <a:rPr lang="en-US" dirty="0">
                <a:sym typeface="Symbol"/>
              </a:rPr>
              <a:t> specifies the startup cost of initiating message </a:t>
            </a:r>
            <a:r>
              <a:rPr lang="en-US" b="1" i="1" dirty="0">
                <a:sym typeface="Symbol"/>
              </a:rPr>
              <a:t>m</a:t>
            </a:r>
            <a:r>
              <a:rPr lang="en-US" dirty="0">
                <a:sym typeface="Symbol"/>
              </a:rPr>
              <a:t> on processor </a:t>
            </a:r>
            <a:r>
              <a:rPr lang="en-US" b="1" i="1" dirty="0">
                <a:sym typeface="Symbol"/>
              </a:rPr>
              <a:t>P</a:t>
            </a:r>
            <a:r>
              <a:rPr lang="en-US" b="1" i="1" baseline="-25000" dirty="0"/>
              <a:t>i</a:t>
            </a:r>
            <a:endParaRPr lang="en-US" b="1" i="1" dirty="0">
              <a:sym typeface="Symbol"/>
            </a:endParaRPr>
          </a:p>
          <a:p>
            <a:pPr marL="914400" lvl="1" indent="-514350" algn="just">
              <a:buFont typeface="+mj-lt"/>
              <a:buAutoNum type="arabicPeriod"/>
            </a:pPr>
            <a:r>
              <a:rPr lang="en-US" b="1" i="1" dirty="0">
                <a:sym typeface="Symbol"/>
              </a:rPr>
              <a:t>B</a:t>
            </a:r>
            <a:r>
              <a:rPr lang="en-US" b="1" i="1" baseline="-25000" dirty="0"/>
              <a:t>i</a:t>
            </a:r>
            <a:r>
              <a:rPr lang="en-US" dirty="0">
                <a:sym typeface="Symbol"/>
              </a:rPr>
              <a:t> specifies the startup cost of initiating a process on processor </a:t>
            </a:r>
            <a:r>
              <a:rPr lang="en-US" b="1" i="1" dirty="0">
                <a:sym typeface="Symbol"/>
              </a:rPr>
              <a:t>P</a:t>
            </a:r>
            <a:r>
              <a:rPr lang="en-US" b="1" i="1" baseline="-25000" dirty="0"/>
              <a:t>i</a:t>
            </a:r>
            <a:endParaRPr lang="en-US" b="1" i="1" dirty="0">
              <a:sym typeface="Symbol"/>
            </a:endParaRPr>
          </a:p>
          <a:p>
            <a:pPr marL="914400" lvl="1" indent="-514350" algn="just">
              <a:buFont typeface="+mj-lt"/>
              <a:buAutoNum type="arabicPeriod"/>
            </a:pPr>
            <a:r>
              <a:rPr lang="en-US" b="1" i="1" dirty="0" err="1">
                <a:sym typeface="Symbol"/>
              </a:rPr>
              <a:t>R</a:t>
            </a:r>
            <a:r>
              <a:rPr lang="en-US" b="1" i="1" baseline="-25000" dirty="0" err="1"/>
              <a:t>ij</a:t>
            </a:r>
            <a:r>
              <a:rPr lang="en-US" dirty="0">
                <a:sym typeface="Symbol"/>
              </a:rPr>
              <a:t> is the transmission rate over link connecting </a:t>
            </a:r>
            <a:r>
              <a:rPr lang="en-US" b="1" i="1" dirty="0">
                <a:sym typeface="Symbol"/>
              </a:rPr>
              <a:t>P</a:t>
            </a:r>
            <a:r>
              <a:rPr lang="en-US" b="1" i="1" baseline="-25000" dirty="0"/>
              <a:t>i</a:t>
            </a:r>
            <a:r>
              <a:rPr lang="en-US" dirty="0">
                <a:sym typeface="Symbol"/>
              </a:rPr>
              <a:t> and </a:t>
            </a:r>
            <a:r>
              <a:rPr lang="en-US" b="1" i="1" dirty="0" err="1">
                <a:sym typeface="Symbol"/>
              </a:rPr>
              <a:t>P</a:t>
            </a:r>
            <a:r>
              <a:rPr lang="en-US" b="1" i="1" baseline="-25000" dirty="0" err="1"/>
              <a:t>j</a:t>
            </a:r>
            <a:endParaRPr lang="en-US" b="1" i="1" dirty="0">
              <a:sym typeface="Symbol"/>
            </a:endParaRPr>
          </a:p>
          <a:p>
            <a:pPr algn="just"/>
            <a:r>
              <a:rPr lang="en-US" dirty="0"/>
              <a:t>Now execution time of task </a:t>
            </a:r>
            <a:r>
              <a:rPr lang="en-US" b="1" i="1" dirty="0" err="1"/>
              <a:t>i</a:t>
            </a:r>
            <a:r>
              <a:rPr lang="en-US" dirty="0"/>
              <a:t> on processor </a:t>
            </a:r>
            <a:r>
              <a:rPr lang="en-US" b="1" i="1" dirty="0"/>
              <a:t>j</a:t>
            </a:r>
            <a:r>
              <a:rPr lang="en-US" dirty="0"/>
              <a:t> (</a:t>
            </a:r>
            <a:r>
              <a:rPr lang="en-US" b="1" i="1" dirty="0" err="1"/>
              <a:t>T</a:t>
            </a:r>
            <a:r>
              <a:rPr lang="en-US" b="1" i="1" baseline="-25000" dirty="0" err="1"/>
              <a:t>ij</a:t>
            </a:r>
            <a:r>
              <a:rPr lang="en-US" dirty="0"/>
              <a:t>) can be computed as,</a:t>
            </a:r>
          </a:p>
          <a:p>
            <a:pPr algn="just">
              <a:buNone/>
            </a:pPr>
            <a:r>
              <a:rPr lang="en-US" dirty="0"/>
              <a:t>	</a:t>
            </a:r>
          </a:p>
          <a:p>
            <a:pPr marL="914400" lvl="1" indent="-514350" algn="just">
              <a:buNone/>
            </a:pPr>
            <a:endParaRPr lang="en-US" dirty="0">
              <a:sym typeface="Symbol"/>
            </a:endParaRPr>
          </a:p>
          <a:p>
            <a:pPr marL="914400" lvl="1" indent="-514350" algn="just">
              <a:buNone/>
            </a:pPr>
            <a:endParaRPr lang="en-US" dirty="0"/>
          </a:p>
          <a:p>
            <a:pPr marL="914400" lvl="1" indent="-514350" algn="just">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176</a:t>
            </a:fld>
            <a:endParaRPr lang="en-US"/>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600200" y="5105400"/>
            <a:ext cx="1676400" cy="848548"/>
          </a:xfrm>
          <a:prstGeom prst="rect">
            <a:avLst/>
          </a:prstGeom>
          <a:noFill/>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Schedule</a:t>
            </a:r>
          </a:p>
        </p:txBody>
      </p:sp>
      <p:sp>
        <p:nvSpPr>
          <p:cNvPr id="3" name="Content Placeholder 2"/>
          <p:cNvSpPr>
            <a:spLocks noGrp="1"/>
          </p:cNvSpPr>
          <p:nvPr>
            <p:ph idx="1"/>
          </p:nvPr>
        </p:nvSpPr>
        <p:spPr/>
        <p:txBody>
          <a:bodyPr>
            <a:normAutofit/>
          </a:bodyPr>
          <a:lstStyle/>
          <a:p>
            <a:pPr algn="just"/>
            <a:r>
              <a:rPr lang="en-US" sz="1800" dirty="0"/>
              <a:t>Formally defined as</a:t>
            </a:r>
          </a:p>
          <a:p>
            <a:pPr marL="0" indent="0" algn="just">
              <a:buNone/>
            </a:pPr>
            <a:r>
              <a:rPr lang="en-US" sz="1800" dirty="0"/>
              <a:t>	f : v </a:t>
            </a:r>
            <a:r>
              <a:rPr lang="en-US" sz="1800" dirty="0">
                <a:sym typeface="Symbol"/>
              </a:rPr>
              <a:t> {1, 2, ………, m}  {0, 1, …….., }</a:t>
            </a:r>
            <a:endParaRPr lang="en-US" sz="1800" dirty="0"/>
          </a:p>
          <a:p>
            <a:pPr algn="just"/>
            <a:r>
              <a:rPr lang="en-US" sz="1800" dirty="0"/>
              <a:t>i.e. f(v) = (i, t) for some </a:t>
            </a:r>
            <a:r>
              <a:rPr lang="en-US" sz="1800" b="1" i="1" dirty="0"/>
              <a:t>v</a:t>
            </a:r>
            <a:r>
              <a:rPr lang="en-US" sz="1800" dirty="0"/>
              <a:t> means task </a:t>
            </a:r>
            <a:r>
              <a:rPr lang="en-US" sz="1800" b="1" i="1" dirty="0"/>
              <a:t>v</a:t>
            </a:r>
            <a:r>
              <a:rPr lang="en-US" sz="1800" dirty="0"/>
              <a:t> is scheduled to be processed by processor </a:t>
            </a:r>
            <a:r>
              <a:rPr lang="en-US" sz="1800" b="1" i="1" dirty="0"/>
              <a:t>P</a:t>
            </a:r>
            <a:r>
              <a:rPr lang="en-US" sz="1800" b="1" i="1" baseline="-25000" dirty="0"/>
              <a:t>i</a:t>
            </a:r>
            <a:r>
              <a:rPr lang="en-US" sz="1800" b="1" i="1" dirty="0"/>
              <a:t> </a:t>
            </a:r>
            <a:r>
              <a:rPr lang="en-US" sz="1800" dirty="0"/>
              <a:t>starting at time </a:t>
            </a:r>
            <a:r>
              <a:rPr lang="en-US" sz="1800" b="1" i="1" dirty="0"/>
              <a:t>t</a:t>
            </a:r>
          </a:p>
          <a:p>
            <a:pPr algn="just"/>
            <a:r>
              <a:rPr lang="en-US" sz="1800" dirty="0"/>
              <a:t>Task </a:t>
            </a:r>
            <a:r>
              <a:rPr lang="en-US" sz="1800" b="1" i="1" dirty="0"/>
              <a:t>1</a:t>
            </a:r>
            <a:r>
              <a:rPr lang="en-US" sz="1800" dirty="0"/>
              <a:t> starts on processor </a:t>
            </a:r>
            <a:r>
              <a:rPr lang="en-US" sz="1800" b="1" i="1" dirty="0"/>
              <a:t>P</a:t>
            </a:r>
            <a:r>
              <a:rPr lang="en-US" sz="1800" b="1" i="1" baseline="-25000" dirty="0"/>
              <a:t>2</a:t>
            </a:r>
            <a:r>
              <a:rPr lang="en-US" sz="1800" dirty="0"/>
              <a:t> at</a:t>
            </a:r>
          </a:p>
          <a:p>
            <a:pPr marL="0" indent="0" algn="just">
              <a:buNone/>
            </a:pPr>
            <a:r>
              <a:rPr lang="en-US" sz="1800" dirty="0"/>
              <a:t>        time </a:t>
            </a:r>
            <a:r>
              <a:rPr lang="en-US" sz="1800" b="1" i="1" dirty="0"/>
              <a:t>0</a:t>
            </a:r>
            <a:r>
              <a:rPr lang="en-US" sz="1800" dirty="0"/>
              <a:t> and finishes at time </a:t>
            </a:r>
            <a:r>
              <a:rPr lang="en-US" sz="1800" b="1" i="1" dirty="0"/>
              <a:t>10</a:t>
            </a:r>
          </a:p>
          <a:p>
            <a:pPr algn="just"/>
            <a:r>
              <a:rPr lang="en-US" sz="1800" dirty="0"/>
              <a:t>Task </a:t>
            </a:r>
            <a:r>
              <a:rPr lang="en-US" sz="1800" b="1" i="1" dirty="0"/>
              <a:t>5 </a:t>
            </a:r>
            <a:r>
              <a:rPr lang="en-US" sz="1800" dirty="0"/>
              <a:t>starts on processor </a:t>
            </a:r>
            <a:r>
              <a:rPr lang="en-US" sz="1800" b="1" i="1" dirty="0"/>
              <a:t>P</a:t>
            </a:r>
            <a:r>
              <a:rPr lang="en-US" sz="1800" b="1" i="1" baseline="-25000" dirty="0"/>
              <a:t>3</a:t>
            </a:r>
            <a:r>
              <a:rPr lang="en-US" sz="1800" dirty="0"/>
              <a:t> at</a:t>
            </a:r>
          </a:p>
          <a:p>
            <a:pPr marL="0" indent="0" algn="just">
              <a:buNone/>
            </a:pPr>
            <a:r>
              <a:rPr lang="en-US" sz="1800" dirty="0"/>
              <a:t>        time </a:t>
            </a:r>
            <a:r>
              <a:rPr lang="en-US" sz="1800" b="1" i="1" dirty="0"/>
              <a:t>0</a:t>
            </a:r>
            <a:r>
              <a:rPr lang="en-US" sz="1800" dirty="0"/>
              <a:t> and finishes at time </a:t>
            </a:r>
            <a:r>
              <a:rPr lang="en-US" sz="1800" b="1" i="1" dirty="0"/>
              <a:t>30</a:t>
            </a:r>
          </a:p>
          <a:p>
            <a:pPr algn="just"/>
            <a:r>
              <a:rPr lang="en-US" sz="1800" dirty="0"/>
              <a:t>Shaded area is communication </a:t>
            </a:r>
          </a:p>
          <a:p>
            <a:pPr marL="0" indent="0" algn="just">
              <a:buNone/>
            </a:pPr>
            <a:r>
              <a:rPr lang="en-US" sz="1800" dirty="0"/>
              <a:t>       delay</a:t>
            </a:r>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177</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7675" y="2590801"/>
            <a:ext cx="290512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467600" y="3810000"/>
            <a:ext cx="1157689" cy="369332"/>
          </a:xfrm>
          <a:prstGeom prst="rect">
            <a:avLst/>
          </a:prstGeom>
          <a:noFill/>
        </p:spPr>
        <p:txBody>
          <a:bodyPr wrap="none" rtlCol="0">
            <a:spAutoFit/>
          </a:bodyPr>
          <a:lstStyle/>
          <a:p>
            <a:r>
              <a:rPr lang="en-US" b="1" dirty="0">
                <a:solidFill>
                  <a:srgbClr val="FF0000"/>
                </a:solidFill>
              </a:rPr>
              <a:t>f(5)=(P</a:t>
            </a:r>
            <a:r>
              <a:rPr lang="en-US" b="1" baseline="-25000" dirty="0">
                <a:solidFill>
                  <a:srgbClr val="FF0000"/>
                </a:solidFill>
              </a:rPr>
              <a:t>3</a:t>
            </a:r>
            <a:r>
              <a:rPr lang="en-US" b="1" dirty="0">
                <a:solidFill>
                  <a:srgbClr val="FF0000"/>
                </a:solidFill>
              </a:rPr>
              <a:t>,0)</a:t>
            </a:r>
          </a:p>
        </p:txBody>
      </p:sp>
      <p:sp>
        <p:nvSpPr>
          <p:cNvPr id="8" name="TextBox 7"/>
          <p:cNvSpPr txBox="1"/>
          <p:nvPr/>
        </p:nvSpPr>
        <p:spPr>
          <a:xfrm>
            <a:off x="7315200" y="5257800"/>
            <a:ext cx="1274708" cy="369332"/>
          </a:xfrm>
          <a:prstGeom prst="rect">
            <a:avLst/>
          </a:prstGeom>
          <a:noFill/>
        </p:spPr>
        <p:txBody>
          <a:bodyPr wrap="none" rtlCol="0">
            <a:spAutoFit/>
          </a:bodyPr>
          <a:lstStyle/>
          <a:p>
            <a:r>
              <a:rPr lang="en-US" b="1" dirty="0">
                <a:solidFill>
                  <a:srgbClr val="FF0000"/>
                </a:solidFill>
              </a:rPr>
              <a:t>f(6)=(P</a:t>
            </a:r>
            <a:r>
              <a:rPr lang="en-US" b="1" baseline="-25000" dirty="0">
                <a:solidFill>
                  <a:srgbClr val="FF0000"/>
                </a:solidFill>
              </a:rPr>
              <a:t>2</a:t>
            </a:r>
            <a:r>
              <a:rPr lang="en-US" b="1" dirty="0">
                <a:solidFill>
                  <a:srgbClr val="FF0000"/>
                </a:solidFill>
              </a:rPr>
              <a:t>,31)</a:t>
            </a:r>
          </a:p>
        </p:txBody>
      </p:sp>
      <p:cxnSp>
        <p:nvCxnSpPr>
          <p:cNvPr id="10" name="Straight Arrow Connector 9"/>
          <p:cNvCxnSpPr>
            <a:endCxn id="7" idx="1"/>
          </p:cNvCxnSpPr>
          <p:nvPr/>
        </p:nvCxnSpPr>
        <p:spPr>
          <a:xfrm flipV="1">
            <a:off x="6781800" y="3994666"/>
            <a:ext cx="685800" cy="4393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8" idx="1"/>
          </p:cNvCxnSpPr>
          <p:nvPr/>
        </p:nvCxnSpPr>
        <p:spPr>
          <a:xfrm flipV="1">
            <a:off x="6096000" y="5442466"/>
            <a:ext cx="1219200" cy="8786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8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Performance Criteria</a:t>
            </a:r>
            <a:endParaRPr lang="en-US" dirty="0"/>
          </a:p>
        </p:txBody>
      </p:sp>
      <p:sp>
        <p:nvSpPr>
          <p:cNvPr id="3" name="Content Placeholder 2"/>
          <p:cNvSpPr>
            <a:spLocks noGrp="1"/>
          </p:cNvSpPr>
          <p:nvPr>
            <p:ph idx="1"/>
          </p:nvPr>
        </p:nvSpPr>
        <p:spPr/>
        <p:txBody>
          <a:bodyPr/>
          <a:lstStyle/>
          <a:p>
            <a:r>
              <a:rPr lang="en-US" dirty="0"/>
              <a:t>Scheduling length or max finishing time</a:t>
            </a:r>
          </a:p>
          <a:p>
            <a:r>
              <a:rPr lang="en-US" dirty="0"/>
              <a:t>Formally</a:t>
            </a:r>
          </a:p>
          <a:p>
            <a:pPr marL="0" indent="0">
              <a:buNone/>
            </a:pPr>
            <a:r>
              <a:rPr lang="en-US" dirty="0"/>
              <a:t>	length(f) = maximum {t + </a:t>
            </a:r>
            <a:r>
              <a:rPr lang="en-US" dirty="0" err="1"/>
              <a:t>T</a:t>
            </a:r>
            <a:r>
              <a:rPr lang="en-US" baseline="-25000" dirty="0" err="1"/>
              <a:t>ij</a:t>
            </a:r>
            <a:r>
              <a:rPr lang="en-US" dirty="0"/>
              <a:t>}</a:t>
            </a:r>
          </a:p>
          <a:p>
            <a:r>
              <a:rPr lang="en-US" dirty="0"/>
              <a:t>Where f(i) = (j, t) </a:t>
            </a:r>
            <a:r>
              <a:rPr lang="en-US" dirty="0">
                <a:sym typeface="Symbol"/>
              </a:rPr>
              <a:t>i  v</a:t>
            </a: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178</a:t>
            </a:fld>
            <a:endParaRPr lang="en-US"/>
          </a:p>
        </p:txBody>
      </p:sp>
    </p:spTree>
    <p:extLst>
      <p:ext uri="{BB962C8B-B14F-4D97-AF65-F5344CB8AC3E}">
        <p14:creationId xmlns:p14="http://schemas.microsoft.com/office/powerpoint/2010/main" val="26577416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Communication Model</a:t>
            </a:r>
            <a:endParaRPr lang="en-US" dirty="0"/>
          </a:p>
        </p:txBody>
      </p:sp>
      <p:sp>
        <p:nvSpPr>
          <p:cNvPr id="3" name="Content Placeholder 2"/>
          <p:cNvSpPr>
            <a:spLocks noGrp="1"/>
          </p:cNvSpPr>
          <p:nvPr>
            <p:ph idx="1"/>
          </p:nvPr>
        </p:nvSpPr>
        <p:spPr/>
        <p:txBody>
          <a:bodyPr>
            <a:normAutofit fontScale="70000" lnSpcReduction="20000"/>
          </a:bodyPr>
          <a:lstStyle/>
          <a:p>
            <a:pPr algn="just"/>
            <a:r>
              <a:rPr lang="en-US" dirty="0"/>
              <a:t>Two key component that contribute to the total completion cost is</a:t>
            </a:r>
          </a:p>
          <a:p>
            <a:pPr marL="971550" lvl="1" indent="-514350" algn="just">
              <a:buFont typeface="+mj-lt"/>
              <a:buAutoNum type="arabicPeriod"/>
            </a:pPr>
            <a:r>
              <a:rPr lang="en-US" dirty="0"/>
              <a:t>Execution Time</a:t>
            </a:r>
          </a:p>
          <a:p>
            <a:pPr marL="971550" lvl="1" indent="-514350" algn="just">
              <a:buFont typeface="+mj-lt"/>
              <a:buAutoNum type="arabicPeriod"/>
            </a:pPr>
            <a:r>
              <a:rPr lang="en-US" dirty="0"/>
              <a:t>Communication Delay</a:t>
            </a:r>
          </a:p>
          <a:p>
            <a:pPr algn="just"/>
            <a:r>
              <a:rPr lang="en-US" b="1" u="sng" dirty="0"/>
              <a:t>Model A</a:t>
            </a:r>
          </a:p>
          <a:p>
            <a:pPr lvl="1" algn="just"/>
            <a:r>
              <a:rPr lang="en-US" dirty="0"/>
              <a:t>Total cost = communication cost + execution cost</a:t>
            </a:r>
          </a:p>
          <a:p>
            <a:pPr lvl="1" algn="just"/>
            <a:r>
              <a:rPr lang="en-US" dirty="0"/>
              <a:t>Where</a:t>
            </a:r>
          </a:p>
          <a:p>
            <a:pPr lvl="2" algn="just"/>
            <a:r>
              <a:rPr lang="en-US" dirty="0"/>
              <a:t>Execution cost = schedule length</a:t>
            </a:r>
          </a:p>
          <a:p>
            <a:pPr lvl="2" algn="just"/>
            <a:r>
              <a:rPr lang="en-US" dirty="0"/>
              <a:t>Communication cost = no. of message </a:t>
            </a:r>
            <a:r>
              <a:rPr lang="en-US" dirty="0">
                <a:sym typeface="Symbol"/>
              </a:rPr>
              <a:t> cost per message</a:t>
            </a:r>
          </a:p>
          <a:p>
            <a:pPr lvl="2" algn="just"/>
            <a:r>
              <a:rPr lang="en-US" dirty="0">
                <a:sym typeface="Symbol"/>
              </a:rPr>
              <a:t>No. of message = the no. of node pairs (u, v) such that </a:t>
            </a:r>
            <a:r>
              <a:rPr lang="en-US" b="1" i="1" dirty="0">
                <a:sym typeface="Symbol"/>
              </a:rPr>
              <a:t>(u, v)  A</a:t>
            </a:r>
            <a:r>
              <a:rPr lang="en-US" dirty="0">
                <a:sym typeface="Symbol"/>
              </a:rPr>
              <a:t> and </a:t>
            </a:r>
            <a:r>
              <a:rPr lang="en-US" b="1" i="1" dirty="0" err="1">
                <a:sym typeface="Symbol"/>
              </a:rPr>
              <a:t>proc</a:t>
            </a:r>
            <a:r>
              <a:rPr lang="en-US" b="1" i="1" dirty="0">
                <a:sym typeface="Symbol"/>
              </a:rPr>
              <a:t>(u)  </a:t>
            </a:r>
            <a:r>
              <a:rPr lang="en-US" b="1" i="1" dirty="0" err="1">
                <a:sym typeface="Symbol"/>
              </a:rPr>
              <a:t>proc</a:t>
            </a:r>
            <a:r>
              <a:rPr lang="en-US" b="1" i="1" dirty="0">
                <a:sym typeface="Symbol"/>
              </a:rPr>
              <a:t>(v)</a:t>
            </a:r>
            <a:endParaRPr lang="en-US" b="1" i="1" u="sng" dirty="0"/>
          </a:p>
          <a:p>
            <a:pPr algn="just"/>
            <a:r>
              <a:rPr lang="en-US" b="1" u="sng" dirty="0"/>
              <a:t>Model B</a:t>
            </a:r>
          </a:p>
          <a:p>
            <a:pPr lvl="1" algn="just"/>
            <a:r>
              <a:rPr lang="en-US" dirty="0"/>
              <a:t>If tasks u, v and w </a:t>
            </a:r>
            <a:r>
              <a:rPr lang="en-US" dirty="0">
                <a:sym typeface="Symbol"/>
              </a:rPr>
              <a:t> V such that (u, v) , (u, w)  A, then the result of computing </a:t>
            </a:r>
            <a:r>
              <a:rPr lang="en-US" b="1" i="1" dirty="0">
                <a:sym typeface="Symbol"/>
              </a:rPr>
              <a:t>u</a:t>
            </a:r>
            <a:r>
              <a:rPr lang="en-US" dirty="0">
                <a:sym typeface="Symbol"/>
              </a:rPr>
              <a:t> must be communicated to the processor v and w</a:t>
            </a:r>
          </a:p>
          <a:p>
            <a:pPr lvl="1" algn="just"/>
            <a:r>
              <a:rPr lang="en-US" dirty="0"/>
              <a:t>This communication is counted twice in model A but one in model B</a:t>
            </a:r>
          </a:p>
          <a:p>
            <a:pPr marL="914400" lvl="2" indent="0" algn="just">
              <a:buNone/>
            </a:pPr>
            <a:endParaRPr lang="en-US" dirty="0"/>
          </a:p>
          <a:p>
            <a:pPr lvl="2" algn="just"/>
            <a:endParaRPr lang="en-US" dirty="0"/>
          </a:p>
          <a:p>
            <a:pPr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179</a:t>
            </a:fld>
            <a:endParaRPr lang="en-US"/>
          </a:p>
        </p:txBody>
      </p:sp>
    </p:spTree>
    <p:extLst>
      <p:ext uri="{BB962C8B-B14F-4D97-AF65-F5344CB8AC3E}">
        <p14:creationId xmlns:p14="http://schemas.microsoft.com/office/powerpoint/2010/main" val="3171236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Mutual Exclusion</a:t>
            </a:r>
          </a:p>
        </p:txBody>
      </p:sp>
      <p:sp>
        <p:nvSpPr>
          <p:cNvPr id="3" name="Content Placeholder 2"/>
          <p:cNvSpPr>
            <a:spLocks noGrp="1"/>
          </p:cNvSpPr>
          <p:nvPr>
            <p:ph idx="1"/>
          </p:nvPr>
        </p:nvSpPr>
        <p:spPr/>
        <p:txBody>
          <a:bodyPr>
            <a:noAutofit/>
          </a:bodyPr>
          <a:lstStyle/>
          <a:p>
            <a:pPr algn="just"/>
            <a:r>
              <a:rPr lang="en-US" sz="1800" dirty="0"/>
              <a:t>Sequence of actions where execution is individual</a:t>
            </a:r>
          </a:p>
          <a:p>
            <a:pPr algn="just"/>
            <a:r>
              <a:rPr lang="en-US" sz="1800" dirty="0"/>
              <a:t>No two processes are in their critical section</a:t>
            </a:r>
          </a:p>
          <a:p>
            <a:pPr algn="just"/>
            <a:r>
              <a:rPr lang="en-US" sz="1800" dirty="0"/>
              <a:t>Once a process starts executing the sequence of actions whose execution us indivisible, it may not be interrupted until the sequence is completed</a:t>
            </a:r>
          </a:p>
          <a:p>
            <a:pPr algn="just"/>
            <a:r>
              <a:rPr lang="en-US" sz="1800" dirty="0"/>
              <a:t>Busy wait VS Sleep and Wakeup</a:t>
            </a:r>
          </a:p>
          <a:p>
            <a:pPr algn="just"/>
            <a:r>
              <a:rPr lang="en-US" sz="1800" dirty="0"/>
              <a:t>Why Mutual Exclusion</a:t>
            </a:r>
          </a:p>
          <a:p>
            <a:pPr marL="0" indent="0">
              <a:buNone/>
            </a:pPr>
            <a:r>
              <a:rPr lang="en-US" sz="1800" dirty="0"/>
              <a:t>	</a:t>
            </a:r>
            <a:r>
              <a:rPr lang="en-US" sz="1800" b="1" u="sng" dirty="0">
                <a:solidFill>
                  <a:srgbClr val="002060"/>
                </a:solidFill>
              </a:rPr>
              <a:t>Process P1</a:t>
            </a:r>
            <a:r>
              <a:rPr lang="en-US" sz="1800" dirty="0"/>
              <a:t>			</a:t>
            </a:r>
            <a:r>
              <a:rPr lang="en-US" sz="1800" b="1" u="sng" dirty="0">
                <a:solidFill>
                  <a:srgbClr val="002060"/>
                </a:solidFill>
              </a:rPr>
              <a:t>Process P2</a:t>
            </a:r>
          </a:p>
          <a:p>
            <a:pPr marL="0" indent="0">
              <a:buNone/>
            </a:pPr>
            <a:r>
              <a:rPr lang="en-US" sz="1800" dirty="0"/>
              <a:t>	</a:t>
            </a:r>
            <a:r>
              <a:rPr lang="en-US" sz="1800" dirty="0">
                <a:solidFill>
                  <a:srgbClr val="C00000"/>
                </a:solidFill>
              </a:rPr>
              <a:t>a = </a:t>
            </a:r>
            <a:r>
              <a:rPr lang="en-US" sz="1800" dirty="0" err="1">
                <a:solidFill>
                  <a:srgbClr val="C00000"/>
                </a:solidFill>
              </a:rPr>
              <a:t>getchar</a:t>
            </a:r>
            <a:r>
              <a:rPr lang="en-US" sz="1800" dirty="0">
                <a:solidFill>
                  <a:srgbClr val="C00000"/>
                </a:solidFill>
              </a:rPr>
              <a:t>()			-------------</a:t>
            </a:r>
          </a:p>
          <a:p>
            <a:pPr marL="0" indent="0">
              <a:buNone/>
            </a:pPr>
            <a:r>
              <a:rPr lang="en-US" sz="1800" dirty="0">
                <a:solidFill>
                  <a:srgbClr val="C00000"/>
                </a:solidFill>
              </a:rPr>
              <a:t>	-------------				-------------</a:t>
            </a:r>
          </a:p>
          <a:p>
            <a:pPr marL="0" indent="0">
              <a:buNone/>
            </a:pPr>
            <a:r>
              <a:rPr lang="en-US" sz="1800" dirty="0">
                <a:solidFill>
                  <a:srgbClr val="C00000"/>
                </a:solidFill>
              </a:rPr>
              <a:t>	-------------				a = </a:t>
            </a:r>
            <a:r>
              <a:rPr lang="en-US" sz="1800" dirty="0" err="1">
                <a:solidFill>
                  <a:srgbClr val="C00000"/>
                </a:solidFill>
              </a:rPr>
              <a:t>getchar</a:t>
            </a:r>
            <a:r>
              <a:rPr lang="en-US" sz="1800" dirty="0">
                <a:solidFill>
                  <a:srgbClr val="C00000"/>
                </a:solidFill>
              </a:rPr>
              <a:t>()</a:t>
            </a:r>
          </a:p>
          <a:p>
            <a:pPr marL="0" indent="0">
              <a:buNone/>
            </a:pPr>
            <a:r>
              <a:rPr lang="en-US" sz="1800" dirty="0">
                <a:solidFill>
                  <a:srgbClr val="C00000"/>
                </a:solidFill>
              </a:rPr>
              <a:t>	-------------				a = b</a:t>
            </a:r>
          </a:p>
          <a:p>
            <a:pPr marL="0" indent="0">
              <a:buNone/>
            </a:pPr>
            <a:r>
              <a:rPr lang="en-US" sz="1800" dirty="0">
                <a:solidFill>
                  <a:srgbClr val="C00000"/>
                </a:solidFill>
              </a:rPr>
              <a:t>	b = a				-------------</a:t>
            </a:r>
          </a:p>
          <a:p>
            <a:pPr marL="0" indent="0">
              <a:buNone/>
            </a:pPr>
            <a:r>
              <a:rPr lang="en-US" sz="1800" dirty="0">
                <a:solidFill>
                  <a:srgbClr val="C00000"/>
                </a:solidFill>
              </a:rPr>
              <a:t>	</a:t>
            </a:r>
            <a:r>
              <a:rPr lang="en-US" sz="1800" dirty="0" err="1">
                <a:solidFill>
                  <a:srgbClr val="C00000"/>
                </a:solidFill>
              </a:rPr>
              <a:t>putchar</a:t>
            </a:r>
            <a:r>
              <a:rPr lang="en-US" sz="1800" dirty="0">
                <a:solidFill>
                  <a:srgbClr val="C00000"/>
                </a:solidFill>
              </a:rPr>
              <a:t>(b)			-------------</a:t>
            </a:r>
          </a:p>
          <a:p>
            <a:pPr marL="0" indent="0">
              <a:buNone/>
            </a:pPr>
            <a:r>
              <a:rPr lang="en-US" sz="1800" dirty="0">
                <a:solidFill>
                  <a:srgbClr val="C00000"/>
                </a:solidFill>
              </a:rPr>
              <a:t>	-------------				</a:t>
            </a:r>
            <a:r>
              <a:rPr lang="en-US" sz="1800" dirty="0" err="1">
                <a:solidFill>
                  <a:srgbClr val="C00000"/>
                </a:solidFill>
              </a:rPr>
              <a:t>putchar</a:t>
            </a:r>
            <a:r>
              <a:rPr lang="en-US" sz="1800" dirty="0">
                <a:solidFill>
                  <a:srgbClr val="C00000"/>
                </a:solidFill>
              </a:rPr>
              <a:t>(b)</a:t>
            </a:r>
          </a:p>
          <a:p>
            <a:r>
              <a:rPr lang="en-US" sz="1800" dirty="0"/>
              <a:t>Here </a:t>
            </a:r>
            <a:r>
              <a:rPr lang="en-US" sz="1800" b="1" i="1" dirty="0"/>
              <a:t>a</a:t>
            </a:r>
            <a:r>
              <a:rPr lang="en-US" sz="1800" dirty="0"/>
              <a:t> is shared variable</a:t>
            </a:r>
          </a:p>
          <a:p>
            <a:r>
              <a:rPr lang="en-US" sz="1800" dirty="0"/>
              <a:t>The value that P1 has read is lost					</a:t>
            </a:r>
          </a:p>
          <a:p>
            <a:pPr marL="0" indent="0">
              <a:buNone/>
            </a:pPr>
            <a:endParaRPr lang="en-US" sz="1800" dirty="0"/>
          </a:p>
          <a:p>
            <a:pPr marL="0" indent="0">
              <a:buNone/>
            </a:pPr>
            <a:r>
              <a:rPr lang="en-US" sz="1800" dirty="0"/>
              <a:t>				</a:t>
            </a:r>
          </a:p>
          <a:p>
            <a:pPr marL="0" indent="0">
              <a:buNone/>
            </a:pPr>
            <a:r>
              <a:rPr lang="en-US" sz="1800" dirty="0"/>
              <a:t>	</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18</a:t>
            </a:fld>
            <a:endParaRPr lang="en-US"/>
          </a:p>
        </p:txBody>
      </p:sp>
    </p:spTree>
    <p:extLst>
      <p:ext uri="{BB962C8B-B14F-4D97-AF65-F5344CB8AC3E}">
        <p14:creationId xmlns:p14="http://schemas.microsoft.com/office/powerpoint/2010/main" val="40150066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Communication Model………………..</a:t>
            </a:r>
            <a:endParaRPr lang="en-US" dirty="0"/>
          </a:p>
        </p:txBody>
      </p:sp>
      <p:sp>
        <p:nvSpPr>
          <p:cNvPr id="3" name="Content Placeholder 2"/>
          <p:cNvSpPr>
            <a:spLocks noGrp="1"/>
          </p:cNvSpPr>
          <p:nvPr>
            <p:ph idx="1"/>
          </p:nvPr>
        </p:nvSpPr>
        <p:spPr/>
        <p:txBody>
          <a:bodyPr>
            <a:normAutofit fontScale="70000" lnSpcReduction="20000"/>
          </a:bodyPr>
          <a:lstStyle/>
          <a:p>
            <a:pPr algn="just"/>
            <a:r>
              <a:rPr lang="en-US" b="1" u="sng" dirty="0"/>
              <a:t>Example</a:t>
            </a:r>
          </a:p>
          <a:p>
            <a:pPr algn="just"/>
            <a:endParaRPr lang="en-US" dirty="0"/>
          </a:p>
          <a:p>
            <a:pPr algn="just"/>
            <a:endParaRPr lang="en-US" dirty="0"/>
          </a:p>
          <a:p>
            <a:pPr algn="just"/>
            <a:endParaRPr lang="en-US" sz="3100" dirty="0"/>
          </a:p>
          <a:p>
            <a:pPr algn="just"/>
            <a:r>
              <a:rPr lang="en-US" sz="3100" dirty="0"/>
              <a:t>Suppose that each of given task takes one unit of execution time in either </a:t>
            </a:r>
            <a:r>
              <a:rPr lang="en-US" sz="3100" b="1" i="1" dirty="0"/>
              <a:t>P</a:t>
            </a:r>
            <a:r>
              <a:rPr lang="en-US" sz="3100" b="1" i="1" baseline="-25000" dirty="0"/>
              <a:t>1</a:t>
            </a:r>
            <a:r>
              <a:rPr lang="en-US" sz="3100" dirty="0"/>
              <a:t> or </a:t>
            </a:r>
            <a:r>
              <a:rPr lang="en-US" sz="3100" b="1" i="1" dirty="0"/>
              <a:t>P</a:t>
            </a:r>
            <a:r>
              <a:rPr lang="en-US" sz="3100" b="1" i="1" baseline="-25000" dirty="0"/>
              <a:t>2</a:t>
            </a:r>
            <a:endParaRPr lang="en-US" sz="3100" b="1" i="1" dirty="0"/>
          </a:p>
          <a:p>
            <a:pPr algn="just"/>
            <a:r>
              <a:rPr lang="en-US" sz="3100" dirty="0"/>
              <a:t>Task a sends message to b, c, d, e</a:t>
            </a:r>
          </a:p>
          <a:p>
            <a:pPr algn="just"/>
            <a:r>
              <a:rPr lang="en-US" sz="3100" dirty="0"/>
              <a:t>Suppose a, b, d </a:t>
            </a:r>
            <a:r>
              <a:rPr lang="en-US" sz="3100" dirty="0">
                <a:sym typeface="Symbol"/>
              </a:rPr>
              <a:t> allocated to P</a:t>
            </a:r>
            <a:r>
              <a:rPr lang="en-US" sz="3100" baseline="-25000" dirty="0"/>
              <a:t>1</a:t>
            </a:r>
            <a:endParaRPr lang="en-US" sz="3100" dirty="0">
              <a:sym typeface="Symbol"/>
            </a:endParaRPr>
          </a:p>
          <a:p>
            <a:pPr marL="0" indent="0" algn="just">
              <a:buNone/>
            </a:pPr>
            <a:r>
              <a:rPr lang="en-US" sz="3100" dirty="0">
                <a:sym typeface="Symbol"/>
              </a:rPr>
              <a:t>	 	c, e  allocated to P</a:t>
            </a:r>
            <a:r>
              <a:rPr lang="en-US" sz="3100" baseline="-25000" dirty="0">
                <a:sym typeface="Symbol"/>
              </a:rPr>
              <a:t>2</a:t>
            </a:r>
            <a:endParaRPr lang="en-US" sz="3100" dirty="0">
              <a:sym typeface="Symbol"/>
            </a:endParaRPr>
          </a:p>
          <a:p>
            <a:pPr algn="just"/>
            <a:r>
              <a:rPr lang="en-US" sz="3100" b="1" u="sng" dirty="0">
                <a:sym typeface="Symbol"/>
              </a:rPr>
              <a:t>Model A</a:t>
            </a:r>
          </a:p>
          <a:p>
            <a:pPr lvl="2" algn="just"/>
            <a:r>
              <a:rPr lang="en-US" sz="3100" dirty="0">
                <a:sym typeface="Symbol"/>
              </a:rPr>
              <a:t>No. of message = |(a, c), (a, e)| = 2</a:t>
            </a:r>
          </a:p>
          <a:p>
            <a:pPr algn="just"/>
            <a:r>
              <a:rPr lang="en-US" sz="3100" b="1" u="sng" dirty="0">
                <a:sym typeface="Symbol"/>
              </a:rPr>
              <a:t>Model B</a:t>
            </a:r>
          </a:p>
          <a:p>
            <a:pPr lvl="2" algn="just"/>
            <a:r>
              <a:rPr lang="en-US" sz="3100" dirty="0">
                <a:sym typeface="Symbol"/>
              </a:rPr>
              <a:t>No. of message = |(a, P</a:t>
            </a:r>
            <a:r>
              <a:rPr lang="en-US" sz="3100" baseline="-25000" dirty="0">
                <a:sym typeface="Symbol"/>
              </a:rPr>
              <a:t>2</a:t>
            </a:r>
            <a:r>
              <a:rPr lang="en-US" sz="3100" dirty="0">
                <a:sym typeface="Symbol"/>
              </a:rPr>
              <a:t>)| = 1</a:t>
            </a:r>
          </a:p>
          <a:p>
            <a:pPr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180</a:t>
            </a:fld>
            <a:endParaRPr lang="en-US"/>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2002808"/>
            <a:ext cx="199072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821553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Optimal Scheduling Algorithm</a:t>
            </a:r>
          </a:p>
        </p:txBody>
      </p:sp>
      <p:sp>
        <p:nvSpPr>
          <p:cNvPr id="3" name="Content Placeholder 2"/>
          <p:cNvSpPr>
            <a:spLocks noGrp="1"/>
          </p:cNvSpPr>
          <p:nvPr>
            <p:ph idx="1"/>
          </p:nvPr>
        </p:nvSpPr>
        <p:spPr/>
        <p:txBody>
          <a:bodyPr/>
          <a:lstStyle/>
          <a:p>
            <a:r>
              <a:rPr lang="en-US" dirty="0"/>
              <a:t>Deal in 3 cases</a:t>
            </a:r>
          </a:p>
          <a:p>
            <a:pPr marL="971550" lvl="1" indent="-514350">
              <a:buFont typeface="+mj-lt"/>
              <a:buAutoNum type="arabicPeriod"/>
            </a:pPr>
            <a:r>
              <a:rPr lang="en-US" dirty="0"/>
              <a:t>When the task graph is a tree</a:t>
            </a:r>
          </a:p>
          <a:p>
            <a:pPr marL="971550" lvl="1" indent="-514350">
              <a:buFont typeface="+mj-lt"/>
              <a:buAutoNum type="arabicPeriod"/>
            </a:pPr>
            <a:r>
              <a:rPr lang="en-US" dirty="0"/>
              <a:t>When the task graph is an interval order</a:t>
            </a:r>
          </a:p>
          <a:p>
            <a:pPr marL="971550" lvl="1" indent="-514350">
              <a:buFont typeface="+mj-lt"/>
              <a:buAutoNum type="arabicPeriod"/>
            </a:pPr>
            <a:r>
              <a:rPr lang="en-US" dirty="0"/>
              <a:t>When there are only 2 processors available</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181</a:t>
            </a:fld>
            <a:endParaRPr lang="en-US"/>
          </a:p>
        </p:txBody>
      </p:sp>
    </p:spTree>
    <p:extLst>
      <p:ext uri="{BB962C8B-B14F-4D97-AF65-F5344CB8AC3E}">
        <p14:creationId xmlns:p14="http://schemas.microsoft.com/office/powerpoint/2010/main" val="13004878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Scheduling tree structure task graphs</a:t>
            </a:r>
          </a:p>
        </p:txBody>
      </p:sp>
      <p:sp>
        <p:nvSpPr>
          <p:cNvPr id="3" name="Content Placeholder 2"/>
          <p:cNvSpPr>
            <a:spLocks noGrp="1"/>
          </p:cNvSpPr>
          <p:nvPr>
            <p:ph idx="1"/>
          </p:nvPr>
        </p:nvSpPr>
        <p:spPr/>
        <p:txBody>
          <a:bodyPr/>
          <a:lstStyle/>
          <a:p>
            <a:pPr marL="514350" indent="-514350" algn="just">
              <a:buFont typeface="+mj-lt"/>
              <a:buAutoNum type="alphaUcPeriod"/>
            </a:pPr>
            <a:r>
              <a:rPr lang="en-US" dirty="0"/>
              <a:t>Scheduling in – forests / out – forests without communication</a:t>
            </a:r>
          </a:p>
          <a:p>
            <a:pPr marL="514350" indent="-514350" algn="just">
              <a:buFont typeface="+mj-lt"/>
              <a:buAutoNum type="alphaUcPeriod"/>
            </a:pPr>
            <a:r>
              <a:rPr lang="en-US" dirty="0"/>
              <a:t>Scheduling in – forests / out – forests with communication</a:t>
            </a:r>
          </a:p>
          <a:p>
            <a:pPr marL="514350" indent="-514350" algn="just">
              <a:buFont typeface="+mj-lt"/>
              <a:buAutoNum type="alphaUcPeriod"/>
            </a:pP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182</a:t>
            </a:fld>
            <a:endParaRPr lang="en-US"/>
          </a:p>
        </p:txBody>
      </p:sp>
    </p:spTree>
    <p:extLst>
      <p:ext uri="{BB962C8B-B14F-4D97-AF65-F5344CB8AC3E}">
        <p14:creationId xmlns:p14="http://schemas.microsoft.com/office/powerpoint/2010/main" val="44983619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Scheduling in – forests / out – forests without communication</a:t>
            </a:r>
          </a:p>
        </p:txBody>
      </p:sp>
      <p:sp>
        <p:nvSpPr>
          <p:cNvPr id="3" name="Content Placeholder 2"/>
          <p:cNvSpPr>
            <a:spLocks noGrp="1"/>
          </p:cNvSpPr>
          <p:nvPr>
            <p:ph idx="1"/>
          </p:nvPr>
        </p:nvSpPr>
        <p:spPr/>
        <p:txBody>
          <a:bodyPr>
            <a:normAutofit fontScale="92500" lnSpcReduction="20000"/>
          </a:bodyPr>
          <a:lstStyle/>
          <a:p>
            <a:pPr algn="just"/>
            <a:r>
              <a:rPr lang="en-US" dirty="0"/>
              <a:t>Task graph is either</a:t>
            </a:r>
          </a:p>
          <a:p>
            <a:pPr lvl="1" algn="just"/>
            <a:r>
              <a:rPr lang="en-US" dirty="0"/>
              <a:t>In-forest </a:t>
            </a:r>
            <a:r>
              <a:rPr lang="en-US" dirty="0">
                <a:sym typeface="Symbol"/>
              </a:rPr>
              <a:t> each node has at most one immediate successors OR</a:t>
            </a:r>
          </a:p>
          <a:p>
            <a:pPr lvl="1" algn="just"/>
            <a:r>
              <a:rPr lang="en-US" dirty="0">
                <a:sym typeface="Symbol"/>
              </a:rPr>
              <a:t>Out-forest each node has at most one immediate predecessors</a:t>
            </a:r>
            <a:endParaRPr lang="en-US" dirty="0"/>
          </a:p>
          <a:p>
            <a:pPr algn="just"/>
            <a:r>
              <a:rPr lang="en-US" dirty="0"/>
              <a:t>General strategy </a:t>
            </a:r>
            <a:r>
              <a:rPr lang="en-US" dirty="0">
                <a:sym typeface="Symbol"/>
              </a:rPr>
              <a:t> used the highest level first</a:t>
            </a:r>
          </a:p>
          <a:p>
            <a:pPr algn="just"/>
            <a:r>
              <a:rPr lang="en-US" b="1" u="sng" dirty="0">
                <a:sym typeface="Symbol"/>
              </a:rPr>
              <a:t>Algorithm</a:t>
            </a:r>
          </a:p>
          <a:p>
            <a:pPr marL="971550" lvl="1" indent="-514350" algn="just">
              <a:buFont typeface="+mj-lt"/>
              <a:buAutoNum type="arabicPeriod"/>
            </a:pPr>
            <a:r>
              <a:rPr lang="en-US" dirty="0">
                <a:sym typeface="Symbol"/>
              </a:rPr>
              <a:t>The level of each node in the task graph is calculated and used as each node priority</a:t>
            </a:r>
          </a:p>
          <a:p>
            <a:pPr marL="971550" lvl="1" indent="-514350" algn="just">
              <a:buFont typeface="+mj-lt"/>
              <a:buAutoNum type="arabicPeriod"/>
            </a:pPr>
            <a:r>
              <a:rPr lang="en-US" dirty="0">
                <a:sym typeface="Symbol"/>
              </a:rPr>
              <a:t>Whenever a processor becomes available, assign the unexecuted ready task with the highest priority</a:t>
            </a:r>
          </a:p>
          <a:p>
            <a:pPr lvl="1"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183</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6781800" y="1219200"/>
            <a:ext cx="771525" cy="9239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6781800" y="2667000"/>
            <a:ext cx="752475" cy="952500"/>
          </a:xfrm>
          <a:prstGeom prst="rect">
            <a:avLst/>
          </a:prstGeom>
          <a:noFill/>
          <a:ln w="9525">
            <a:noFill/>
            <a:miter lim="800000"/>
            <a:headEnd/>
            <a:tailEnd/>
          </a:ln>
          <a:effectLst/>
        </p:spPr>
      </p:pic>
    </p:spTree>
    <p:extLst>
      <p:ext uri="{BB962C8B-B14F-4D97-AF65-F5344CB8AC3E}">
        <p14:creationId xmlns:p14="http://schemas.microsoft.com/office/powerpoint/2010/main" val="6494386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blinds(horizontal)">
                                      <p:cBhvr>
                                        <p:cTn id="12"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Scheduling in – forests / out – forests without communication……………………</a:t>
            </a:r>
            <a:endParaRPr lang="en-US" dirty="0"/>
          </a:p>
        </p:txBody>
      </p:sp>
      <p:sp>
        <p:nvSpPr>
          <p:cNvPr id="3" name="Content Placeholder 2"/>
          <p:cNvSpPr>
            <a:spLocks noGrp="1"/>
          </p:cNvSpPr>
          <p:nvPr>
            <p:ph idx="1"/>
          </p:nvPr>
        </p:nvSpPr>
        <p:spPr/>
        <p:txBody>
          <a:bodyPr/>
          <a:lstStyle/>
          <a:p>
            <a:r>
              <a:rPr lang="en-US" dirty="0"/>
              <a:t>Example</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184</a:t>
            </a:fld>
            <a:endParaRPr lang="en-US"/>
          </a:p>
        </p:txBody>
      </p:sp>
      <p:pic>
        <p:nvPicPr>
          <p:cNvPr id="6" name="Picture 5" descr="infores.png"/>
          <p:cNvPicPr>
            <a:picLocks noChangeAspect="1"/>
          </p:cNvPicPr>
          <p:nvPr/>
        </p:nvPicPr>
        <p:blipFill>
          <a:blip r:embed="rId2" cstate="print"/>
          <a:stretch>
            <a:fillRect/>
          </a:stretch>
        </p:blipFill>
        <p:spPr>
          <a:xfrm>
            <a:off x="685800" y="2133600"/>
            <a:ext cx="3636301" cy="4038600"/>
          </a:xfrm>
          <a:prstGeom prst="rect">
            <a:avLst/>
          </a:prstGeom>
        </p:spPr>
      </p:pic>
      <p:sp>
        <p:nvSpPr>
          <p:cNvPr id="7" name="TextBox 6"/>
          <p:cNvSpPr txBox="1"/>
          <p:nvPr/>
        </p:nvSpPr>
        <p:spPr>
          <a:xfrm>
            <a:off x="0" y="2438400"/>
            <a:ext cx="691792" cy="307777"/>
          </a:xfrm>
          <a:prstGeom prst="rect">
            <a:avLst/>
          </a:prstGeom>
          <a:noFill/>
        </p:spPr>
        <p:txBody>
          <a:bodyPr wrap="none" rtlCol="0">
            <a:spAutoFit/>
          </a:bodyPr>
          <a:lstStyle/>
          <a:p>
            <a:r>
              <a:rPr lang="en-US" sz="1400" dirty="0"/>
              <a:t>Level 5</a:t>
            </a:r>
          </a:p>
        </p:txBody>
      </p:sp>
      <p:sp>
        <p:nvSpPr>
          <p:cNvPr id="9" name="TextBox 8"/>
          <p:cNvSpPr txBox="1"/>
          <p:nvPr/>
        </p:nvSpPr>
        <p:spPr>
          <a:xfrm>
            <a:off x="0" y="3048000"/>
            <a:ext cx="691792" cy="307777"/>
          </a:xfrm>
          <a:prstGeom prst="rect">
            <a:avLst/>
          </a:prstGeom>
          <a:noFill/>
        </p:spPr>
        <p:txBody>
          <a:bodyPr wrap="none" rtlCol="0">
            <a:spAutoFit/>
          </a:bodyPr>
          <a:lstStyle/>
          <a:p>
            <a:r>
              <a:rPr lang="en-US" sz="1400" dirty="0"/>
              <a:t>Level 4</a:t>
            </a:r>
          </a:p>
        </p:txBody>
      </p:sp>
      <p:sp>
        <p:nvSpPr>
          <p:cNvPr id="10" name="TextBox 9"/>
          <p:cNvSpPr txBox="1"/>
          <p:nvPr/>
        </p:nvSpPr>
        <p:spPr>
          <a:xfrm>
            <a:off x="0" y="3962400"/>
            <a:ext cx="691792" cy="307777"/>
          </a:xfrm>
          <a:prstGeom prst="rect">
            <a:avLst/>
          </a:prstGeom>
          <a:noFill/>
        </p:spPr>
        <p:txBody>
          <a:bodyPr wrap="none" rtlCol="0">
            <a:spAutoFit/>
          </a:bodyPr>
          <a:lstStyle/>
          <a:p>
            <a:r>
              <a:rPr lang="en-US" sz="1400" dirty="0"/>
              <a:t>Level 3</a:t>
            </a:r>
          </a:p>
        </p:txBody>
      </p:sp>
      <p:sp>
        <p:nvSpPr>
          <p:cNvPr id="11" name="TextBox 10"/>
          <p:cNvSpPr txBox="1"/>
          <p:nvPr/>
        </p:nvSpPr>
        <p:spPr>
          <a:xfrm>
            <a:off x="0" y="4876800"/>
            <a:ext cx="691792" cy="307777"/>
          </a:xfrm>
          <a:prstGeom prst="rect">
            <a:avLst/>
          </a:prstGeom>
          <a:noFill/>
        </p:spPr>
        <p:txBody>
          <a:bodyPr wrap="none" rtlCol="0">
            <a:spAutoFit/>
          </a:bodyPr>
          <a:lstStyle/>
          <a:p>
            <a:r>
              <a:rPr lang="en-US" sz="1400" dirty="0"/>
              <a:t>Level 2</a:t>
            </a:r>
          </a:p>
        </p:txBody>
      </p:sp>
      <p:sp>
        <p:nvSpPr>
          <p:cNvPr id="12" name="TextBox 11"/>
          <p:cNvSpPr txBox="1"/>
          <p:nvPr/>
        </p:nvSpPr>
        <p:spPr>
          <a:xfrm>
            <a:off x="0" y="5791200"/>
            <a:ext cx="691792" cy="307777"/>
          </a:xfrm>
          <a:prstGeom prst="rect">
            <a:avLst/>
          </a:prstGeom>
          <a:noFill/>
        </p:spPr>
        <p:txBody>
          <a:bodyPr wrap="none" rtlCol="0">
            <a:spAutoFit/>
          </a:bodyPr>
          <a:lstStyle/>
          <a:p>
            <a:r>
              <a:rPr lang="en-US" sz="1400" dirty="0"/>
              <a:t>Level 1</a:t>
            </a:r>
          </a:p>
        </p:txBody>
      </p:sp>
      <p:graphicFrame>
        <p:nvGraphicFramePr>
          <p:cNvPr id="13" name="Table 12"/>
          <p:cNvGraphicFramePr>
            <a:graphicFrameLocks noGrp="1"/>
          </p:cNvGraphicFramePr>
          <p:nvPr/>
        </p:nvGraphicFramePr>
        <p:xfrm>
          <a:off x="5105400" y="1066800"/>
          <a:ext cx="1524000" cy="545084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330200">
                <a:tc>
                  <a:txBody>
                    <a:bodyPr/>
                    <a:lstStyle/>
                    <a:p>
                      <a:r>
                        <a:rPr lang="en-US" sz="1400" dirty="0"/>
                        <a:t>Node</a:t>
                      </a:r>
                    </a:p>
                  </a:txBody>
                  <a:tcPr/>
                </a:tc>
                <a:tc>
                  <a:txBody>
                    <a:bodyPr/>
                    <a:lstStyle/>
                    <a:p>
                      <a:r>
                        <a:rPr lang="en-US" sz="1400" dirty="0"/>
                        <a:t>Priority</a:t>
                      </a:r>
                    </a:p>
                  </a:txBody>
                  <a:tcPr/>
                </a:tc>
                <a:extLst>
                  <a:ext uri="{0D108BD9-81ED-4DB2-BD59-A6C34878D82A}">
                    <a16:rowId xmlns:a16="http://schemas.microsoft.com/office/drawing/2014/main" val="10000"/>
                  </a:ext>
                </a:extLst>
              </a:tr>
              <a:tr h="330200">
                <a:tc>
                  <a:txBody>
                    <a:bodyPr/>
                    <a:lstStyle/>
                    <a:p>
                      <a:r>
                        <a:rPr lang="en-US" dirty="0"/>
                        <a:t>14</a:t>
                      </a:r>
                    </a:p>
                  </a:txBody>
                  <a:tcPr/>
                </a:tc>
                <a:tc>
                  <a:txBody>
                    <a:bodyPr/>
                    <a:lstStyle/>
                    <a:p>
                      <a:r>
                        <a:rPr lang="en-US" dirty="0"/>
                        <a:t>5</a:t>
                      </a:r>
                    </a:p>
                  </a:txBody>
                  <a:tcPr/>
                </a:tc>
                <a:extLst>
                  <a:ext uri="{0D108BD9-81ED-4DB2-BD59-A6C34878D82A}">
                    <a16:rowId xmlns:a16="http://schemas.microsoft.com/office/drawing/2014/main" val="10001"/>
                  </a:ext>
                </a:extLst>
              </a:tr>
              <a:tr h="330200">
                <a:tc>
                  <a:txBody>
                    <a:bodyPr/>
                    <a:lstStyle/>
                    <a:p>
                      <a:r>
                        <a:rPr lang="en-US" dirty="0"/>
                        <a:t>13</a:t>
                      </a:r>
                    </a:p>
                  </a:txBody>
                  <a:tcPr/>
                </a:tc>
                <a:tc>
                  <a:txBody>
                    <a:bodyPr/>
                    <a:lstStyle/>
                    <a:p>
                      <a:r>
                        <a:rPr lang="en-US" dirty="0"/>
                        <a:t>5</a:t>
                      </a:r>
                    </a:p>
                  </a:txBody>
                  <a:tcPr/>
                </a:tc>
                <a:extLst>
                  <a:ext uri="{0D108BD9-81ED-4DB2-BD59-A6C34878D82A}">
                    <a16:rowId xmlns:a16="http://schemas.microsoft.com/office/drawing/2014/main" val="10002"/>
                  </a:ext>
                </a:extLst>
              </a:tr>
              <a:tr h="330200">
                <a:tc>
                  <a:txBody>
                    <a:bodyPr/>
                    <a:lstStyle/>
                    <a:p>
                      <a:r>
                        <a:rPr lang="en-US" dirty="0"/>
                        <a:t>12</a:t>
                      </a:r>
                    </a:p>
                  </a:txBody>
                  <a:tcPr/>
                </a:tc>
                <a:tc>
                  <a:txBody>
                    <a:bodyPr/>
                    <a:lstStyle/>
                    <a:p>
                      <a:r>
                        <a:rPr lang="en-US" dirty="0"/>
                        <a:t>4</a:t>
                      </a:r>
                    </a:p>
                  </a:txBody>
                  <a:tcPr/>
                </a:tc>
                <a:extLst>
                  <a:ext uri="{0D108BD9-81ED-4DB2-BD59-A6C34878D82A}">
                    <a16:rowId xmlns:a16="http://schemas.microsoft.com/office/drawing/2014/main" val="10003"/>
                  </a:ext>
                </a:extLst>
              </a:tr>
              <a:tr h="330200">
                <a:tc>
                  <a:txBody>
                    <a:bodyPr/>
                    <a:lstStyle/>
                    <a:p>
                      <a:r>
                        <a:rPr lang="en-US" dirty="0"/>
                        <a:t>11</a:t>
                      </a:r>
                    </a:p>
                  </a:txBody>
                  <a:tcPr/>
                </a:tc>
                <a:tc>
                  <a:txBody>
                    <a:bodyPr/>
                    <a:lstStyle/>
                    <a:p>
                      <a:r>
                        <a:rPr lang="en-US" dirty="0"/>
                        <a:t>4</a:t>
                      </a:r>
                    </a:p>
                  </a:txBody>
                  <a:tcPr/>
                </a:tc>
                <a:extLst>
                  <a:ext uri="{0D108BD9-81ED-4DB2-BD59-A6C34878D82A}">
                    <a16:rowId xmlns:a16="http://schemas.microsoft.com/office/drawing/2014/main" val="10004"/>
                  </a:ext>
                </a:extLst>
              </a:tr>
              <a:tr h="330200">
                <a:tc>
                  <a:txBody>
                    <a:bodyPr/>
                    <a:lstStyle/>
                    <a:p>
                      <a:r>
                        <a:rPr lang="en-US" dirty="0"/>
                        <a:t>10</a:t>
                      </a:r>
                    </a:p>
                  </a:txBody>
                  <a:tcPr/>
                </a:tc>
                <a:tc>
                  <a:txBody>
                    <a:bodyPr/>
                    <a:lstStyle/>
                    <a:p>
                      <a:r>
                        <a:rPr lang="en-US" dirty="0"/>
                        <a:t>4</a:t>
                      </a:r>
                    </a:p>
                  </a:txBody>
                  <a:tcPr/>
                </a:tc>
                <a:extLst>
                  <a:ext uri="{0D108BD9-81ED-4DB2-BD59-A6C34878D82A}">
                    <a16:rowId xmlns:a16="http://schemas.microsoft.com/office/drawing/2014/main" val="10005"/>
                  </a:ext>
                </a:extLst>
              </a:tr>
              <a:tr h="330200">
                <a:tc>
                  <a:txBody>
                    <a:bodyPr/>
                    <a:lstStyle/>
                    <a:p>
                      <a:r>
                        <a:rPr lang="en-US" dirty="0"/>
                        <a:t>9</a:t>
                      </a:r>
                    </a:p>
                  </a:txBody>
                  <a:tcPr/>
                </a:tc>
                <a:tc>
                  <a:txBody>
                    <a:bodyPr/>
                    <a:lstStyle/>
                    <a:p>
                      <a:r>
                        <a:rPr lang="en-US" dirty="0"/>
                        <a:t>4</a:t>
                      </a:r>
                    </a:p>
                  </a:txBody>
                  <a:tcPr/>
                </a:tc>
                <a:extLst>
                  <a:ext uri="{0D108BD9-81ED-4DB2-BD59-A6C34878D82A}">
                    <a16:rowId xmlns:a16="http://schemas.microsoft.com/office/drawing/2014/main" val="10006"/>
                  </a:ext>
                </a:extLst>
              </a:tr>
              <a:tr h="330200">
                <a:tc>
                  <a:txBody>
                    <a:bodyPr/>
                    <a:lstStyle/>
                    <a:p>
                      <a:r>
                        <a:rPr lang="en-US" dirty="0"/>
                        <a:t>8</a:t>
                      </a:r>
                    </a:p>
                  </a:txBody>
                  <a:tcPr/>
                </a:tc>
                <a:tc>
                  <a:txBody>
                    <a:bodyPr/>
                    <a:lstStyle/>
                    <a:p>
                      <a:r>
                        <a:rPr lang="en-US" dirty="0"/>
                        <a:t>4</a:t>
                      </a:r>
                    </a:p>
                  </a:txBody>
                  <a:tcPr/>
                </a:tc>
                <a:extLst>
                  <a:ext uri="{0D108BD9-81ED-4DB2-BD59-A6C34878D82A}">
                    <a16:rowId xmlns:a16="http://schemas.microsoft.com/office/drawing/2014/main" val="10007"/>
                  </a:ext>
                </a:extLst>
              </a:tr>
              <a:tr h="330200">
                <a:tc>
                  <a:txBody>
                    <a:bodyPr/>
                    <a:lstStyle/>
                    <a:p>
                      <a:r>
                        <a:rPr lang="en-US" dirty="0"/>
                        <a:t>7</a:t>
                      </a:r>
                    </a:p>
                  </a:txBody>
                  <a:tcPr/>
                </a:tc>
                <a:tc>
                  <a:txBody>
                    <a:bodyPr/>
                    <a:lstStyle/>
                    <a:p>
                      <a:r>
                        <a:rPr lang="en-US" dirty="0"/>
                        <a:t>3</a:t>
                      </a:r>
                    </a:p>
                  </a:txBody>
                  <a:tcPr/>
                </a:tc>
                <a:extLst>
                  <a:ext uri="{0D108BD9-81ED-4DB2-BD59-A6C34878D82A}">
                    <a16:rowId xmlns:a16="http://schemas.microsoft.com/office/drawing/2014/main" val="10008"/>
                  </a:ext>
                </a:extLst>
              </a:tr>
              <a:tr h="330200">
                <a:tc>
                  <a:txBody>
                    <a:bodyPr/>
                    <a:lstStyle/>
                    <a:p>
                      <a:r>
                        <a:rPr lang="en-US" dirty="0"/>
                        <a:t>6</a:t>
                      </a:r>
                    </a:p>
                  </a:txBody>
                  <a:tcPr/>
                </a:tc>
                <a:tc>
                  <a:txBody>
                    <a:bodyPr/>
                    <a:lstStyle/>
                    <a:p>
                      <a:r>
                        <a:rPr lang="en-US" dirty="0"/>
                        <a:t>3</a:t>
                      </a:r>
                    </a:p>
                  </a:txBody>
                  <a:tcPr/>
                </a:tc>
                <a:extLst>
                  <a:ext uri="{0D108BD9-81ED-4DB2-BD59-A6C34878D82A}">
                    <a16:rowId xmlns:a16="http://schemas.microsoft.com/office/drawing/2014/main" val="10009"/>
                  </a:ext>
                </a:extLst>
              </a:tr>
              <a:tr h="330200">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10010"/>
                  </a:ext>
                </a:extLst>
              </a:tr>
              <a:tr h="330200">
                <a:tc>
                  <a:txBody>
                    <a:bodyPr/>
                    <a:lstStyle/>
                    <a:p>
                      <a:r>
                        <a:rPr lang="en-US" dirty="0"/>
                        <a:t>4</a:t>
                      </a:r>
                    </a:p>
                  </a:txBody>
                  <a:tcPr/>
                </a:tc>
                <a:tc>
                  <a:txBody>
                    <a:bodyPr/>
                    <a:lstStyle/>
                    <a:p>
                      <a:r>
                        <a:rPr lang="en-US" dirty="0"/>
                        <a:t>2</a:t>
                      </a:r>
                    </a:p>
                  </a:txBody>
                  <a:tcPr/>
                </a:tc>
                <a:extLst>
                  <a:ext uri="{0D108BD9-81ED-4DB2-BD59-A6C34878D82A}">
                    <a16:rowId xmlns:a16="http://schemas.microsoft.com/office/drawing/2014/main" val="10011"/>
                  </a:ext>
                </a:extLst>
              </a:tr>
              <a:tr h="330200">
                <a:tc>
                  <a:txBody>
                    <a:bodyPr/>
                    <a:lstStyle/>
                    <a:p>
                      <a:r>
                        <a:rPr lang="en-US" dirty="0"/>
                        <a:t>3</a:t>
                      </a:r>
                    </a:p>
                  </a:txBody>
                  <a:tcPr/>
                </a:tc>
                <a:tc>
                  <a:txBody>
                    <a:bodyPr/>
                    <a:lstStyle/>
                    <a:p>
                      <a:r>
                        <a:rPr lang="en-US" dirty="0"/>
                        <a:t>2</a:t>
                      </a:r>
                    </a:p>
                  </a:txBody>
                  <a:tcPr/>
                </a:tc>
                <a:extLst>
                  <a:ext uri="{0D108BD9-81ED-4DB2-BD59-A6C34878D82A}">
                    <a16:rowId xmlns:a16="http://schemas.microsoft.com/office/drawing/2014/main" val="10012"/>
                  </a:ext>
                </a:extLst>
              </a:tr>
              <a:tr h="330200">
                <a:tc>
                  <a:txBody>
                    <a:bodyPr/>
                    <a:lstStyle/>
                    <a:p>
                      <a:r>
                        <a:rPr lang="en-US" dirty="0"/>
                        <a:t>2</a:t>
                      </a:r>
                    </a:p>
                  </a:txBody>
                  <a:tcPr/>
                </a:tc>
                <a:tc>
                  <a:txBody>
                    <a:bodyPr/>
                    <a:lstStyle/>
                    <a:p>
                      <a:r>
                        <a:rPr lang="en-US" dirty="0"/>
                        <a:t>2</a:t>
                      </a:r>
                    </a:p>
                  </a:txBody>
                  <a:tcPr/>
                </a:tc>
                <a:extLst>
                  <a:ext uri="{0D108BD9-81ED-4DB2-BD59-A6C34878D82A}">
                    <a16:rowId xmlns:a16="http://schemas.microsoft.com/office/drawing/2014/main" val="10013"/>
                  </a:ext>
                </a:extLst>
              </a:tr>
              <a:tr h="330200">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14"/>
                  </a:ext>
                </a:extLst>
              </a:tr>
            </a:tbl>
          </a:graphicData>
        </a:graphic>
      </p:graphicFrame>
      <p:sp>
        <p:nvSpPr>
          <p:cNvPr id="14" name="TextBox 13"/>
          <p:cNvSpPr txBox="1"/>
          <p:nvPr/>
        </p:nvSpPr>
        <p:spPr>
          <a:xfrm>
            <a:off x="4343400" y="3349823"/>
            <a:ext cx="762000" cy="523220"/>
          </a:xfrm>
          <a:prstGeom prst="rect">
            <a:avLst/>
          </a:prstGeom>
          <a:noFill/>
        </p:spPr>
        <p:txBody>
          <a:bodyPr wrap="square" rtlCol="0">
            <a:spAutoFit/>
          </a:bodyPr>
          <a:lstStyle/>
          <a:p>
            <a:r>
              <a:rPr lang="en-US" sz="1400" dirty="0">
                <a:solidFill>
                  <a:srgbClr val="FF0000"/>
                </a:solidFill>
              </a:rPr>
              <a:t>Task Priority</a:t>
            </a:r>
          </a:p>
        </p:txBody>
      </p:sp>
      <p:cxnSp>
        <p:nvCxnSpPr>
          <p:cNvPr id="16" name="Straight Arrow Connector 15"/>
          <p:cNvCxnSpPr/>
          <p:nvPr/>
        </p:nvCxnSpPr>
        <p:spPr>
          <a:xfrm>
            <a:off x="4343400" y="3886200"/>
            <a:ext cx="7620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8" name="Table 17"/>
          <p:cNvGraphicFramePr>
            <a:graphicFrameLocks noGrp="1"/>
          </p:cNvGraphicFramePr>
          <p:nvPr/>
        </p:nvGraphicFramePr>
        <p:xfrm>
          <a:off x="7315200" y="2209800"/>
          <a:ext cx="1600200" cy="2560320"/>
        </p:xfrm>
        <a:graphic>
          <a:graphicData uri="http://schemas.openxmlformats.org/drawingml/2006/table">
            <a:tbl>
              <a:tblPr firstRow="1" bandRow="1">
                <a:tableStyleId>{5C22544A-7EE6-4342-B048-85BDC9FD1C3A}</a:tableStyleId>
              </a:tblPr>
              <a:tblGrid>
                <a:gridCol w="2286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tblGrid>
              <a:tr h="355600">
                <a:tc>
                  <a:txBody>
                    <a:bodyPr/>
                    <a:lstStyle/>
                    <a:p>
                      <a:endParaRPr lang="en-US" dirty="0"/>
                    </a:p>
                  </a:txBody>
                  <a:tcPr/>
                </a:tc>
                <a:tc>
                  <a:txBody>
                    <a:bodyPr/>
                    <a:lstStyle/>
                    <a:p>
                      <a:r>
                        <a:rPr lang="en-US" dirty="0"/>
                        <a:t>P1</a:t>
                      </a:r>
                    </a:p>
                  </a:txBody>
                  <a:tcPr/>
                </a:tc>
                <a:tc>
                  <a:txBody>
                    <a:bodyPr/>
                    <a:lstStyle/>
                    <a:p>
                      <a:r>
                        <a:rPr lang="en-US" dirty="0"/>
                        <a:t>P2</a:t>
                      </a:r>
                    </a:p>
                  </a:txBody>
                  <a:tcPr/>
                </a:tc>
                <a:tc>
                  <a:txBody>
                    <a:bodyPr/>
                    <a:lstStyle/>
                    <a:p>
                      <a:r>
                        <a:rPr lang="en-US" dirty="0"/>
                        <a:t>P3</a:t>
                      </a:r>
                    </a:p>
                  </a:txBody>
                  <a:tcPr/>
                </a:tc>
                <a:extLst>
                  <a:ext uri="{0D108BD9-81ED-4DB2-BD59-A6C34878D82A}">
                    <a16:rowId xmlns:a16="http://schemas.microsoft.com/office/drawing/2014/main" val="10000"/>
                  </a:ext>
                </a:extLst>
              </a:tr>
              <a:tr h="355600">
                <a:tc>
                  <a:txBody>
                    <a:bodyPr/>
                    <a:lstStyle/>
                    <a:p>
                      <a:r>
                        <a:rPr lang="en-US" dirty="0"/>
                        <a:t>0</a:t>
                      </a:r>
                    </a:p>
                  </a:txBody>
                  <a:tcPr/>
                </a:tc>
                <a:tc>
                  <a:txBody>
                    <a:bodyPr/>
                    <a:lstStyle/>
                    <a:p>
                      <a:r>
                        <a:rPr lang="en-US" dirty="0"/>
                        <a:t>14</a:t>
                      </a:r>
                    </a:p>
                  </a:txBody>
                  <a:tcPr/>
                </a:tc>
                <a:tc>
                  <a:txBody>
                    <a:bodyPr/>
                    <a:lstStyle/>
                    <a:p>
                      <a:r>
                        <a:rPr lang="en-US" dirty="0"/>
                        <a:t>13</a:t>
                      </a:r>
                    </a:p>
                  </a:txBody>
                  <a:tcPr/>
                </a:tc>
                <a:tc>
                  <a:txBody>
                    <a:bodyPr/>
                    <a:lstStyle/>
                    <a:p>
                      <a:r>
                        <a:rPr lang="en-US" dirty="0"/>
                        <a:t>11</a:t>
                      </a:r>
                    </a:p>
                  </a:txBody>
                  <a:tcPr/>
                </a:tc>
                <a:extLst>
                  <a:ext uri="{0D108BD9-81ED-4DB2-BD59-A6C34878D82A}">
                    <a16:rowId xmlns:a16="http://schemas.microsoft.com/office/drawing/2014/main" val="10001"/>
                  </a:ext>
                </a:extLst>
              </a:tr>
              <a:tr h="355600">
                <a:tc>
                  <a:txBody>
                    <a:bodyPr/>
                    <a:lstStyle/>
                    <a:p>
                      <a:r>
                        <a:rPr lang="en-US" dirty="0"/>
                        <a:t>1</a:t>
                      </a:r>
                    </a:p>
                  </a:txBody>
                  <a:tcPr/>
                </a:tc>
                <a:tc>
                  <a:txBody>
                    <a:bodyPr/>
                    <a:lstStyle/>
                    <a:p>
                      <a:r>
                        <a:rPr lang="en-US" dirty="0"/>
                        <a:t>12</a:t>
                      </a:r>
                    </a:p>
                  </a:txBody>
                  <a:tcPr/>
                </a:tc>
                <a:tc>
                  <a:txBody>
                    <a:bodyPr/>
                    <a:lstStyle/>
                    <a:p>
                      <a:r>
                        <a:rPr lang="en-US" dirty="0"/>
                        <a:t>10</a:t>
                      </a:r>
                    </a:p>
                  </a:txBody>
                  <a:tcPr/>
                </a:tc>
                <a:tc>
                  <a:txBody>
                    <a:bodyPr/>
                    <a:lstStyle/>
                    <a:p>
                      <a:r>
                        <a:rPr lang="en-US" dirty="0"/>
                        <a:t>9</a:t>
                      </a:r>
                    </a:p>
                  </a:txBody>
                  <a:tcPr/>
                </a:tc>
                <a:extLst>
                  <a:ext uri="{0D108BD9-81ED-4DB2-BD59-A6C34878D82A}">
                    <a16:rowId xmlns:a16="http://schemas.microsoft.com/office/drawing/2014/main" val="10002"/>
                  </a:ext>
                </a:extLst>
              </a:tr>
              <a:tr h="355600">
                <a:tc>
                  <a:txBody>
                    <a:bodyPr/>
                    <a:lstStyle/>
                    <a:p>
                      <a:r>
                        <a:rPr lang="en-US" dirty="0"/>
                        <a:t>2</a:t>
                      </a:r>
                    </a:p>
                  </a:txBody>
                  <a:tcPr/>
                </a:tc>
                <a:tc>
                  <a:txBody>
                    <a:bodyPr/>
                    <a:lstStyle/>
                    <a:p>
                      <a:r>
                        <a:rPr lang="en-US" dirty="0"/>
                        <a:t>8</a:t>
                      </a:r>
                    </a:p>
                  </a:txBody>
                  <a:tcPr/>
                </a:tc>
                <a:tc>
                  <a:txBody>
                    <a:bodyPr/>
                    <a:lstStyle/>
                    <a:p>
                      <a:r>
                        <a:rPr lang="en-US" dirty="0"/>
                        <a:t>6</a:t>
                      </a:r>
                    </a:p>
                  </a:txBody>
                  <a:tcPr/>
                </a:tc>
                <a:tc>
                  <a:txBody>
                    <a:bodyPr/>
                    <a:lstStyle/>
                    <a:p>
                      <a:r>
                        <a:rPr lang="en-US" dirty="0"/>
                        <a:t>7</a:t>
                      </a:r>
                    </a:p>
                  </a:txBody>
                  <a:tcPr/>
                </a:tc>
                <a:extLst>
                  <a:ext uri="{0D108BD9-81ED-4DB2-BD59-A6C34878D82A}">
                    <a16:rowId xmlns:a16="http://schemas.microsoft.com/office/drawing/2014/main" val="10003"/>
                  </a:ext>
                </a:extLst>
              </a:tr>
              <a:tr h="355600">
                <a:tc>
                  <a:txBody>
                    <a:bodyPr/>
                    <a:lstStyle/>
                    <a:p>
                      <a:r>
                        <a:rPr lang="en-US" dirty="0"/>
                        <a:t>3</a:t>
                      </a:r>
                    </a:p>
                  </a:txBody>
                  <a:tcPr/>
                </a:tc>
                <a:tc>
                  <a:txBody>
                    <a:bodyPr/>
                    <a:lstStyle/>
                    <a:p>
                      <a:r>
                        <a:rPr lang="en-US" dirty="0"/>
                        <a:t>5</a:t>
                      </a:r>
                    </a:p>
                  </a:txBody>
                  <a:tcPr/>
                </a:tc>
                <a:tc>
                  <a:txBody>
                    <a:bodyPr/>
                    <a:lstStyle/>
                    <a:p>
                      <a:r>
                        <a:rPr lang="en-US" dirty="0"/>
                        <a:t>3</a:t>
                      </a:r>
                    </a:p>
                  </a:txBody>
                  <a:tcPr/>
                </a:tc>
                <a:tc>
                  <a:txBody>
                    <a:bodyPr/>
                    <a:lstStyle/>
                    <a:p>
                      <a:r>
                        <a:rPr lang="en-US" dirty="0"/>
                        <a:t>4</a:t>
                      </a:r>
                    </a:p>
                  </a:txBody>
                  <a:tcPr/>
                </a:tc>
                <a:extLst>
                  <a:ext uri="{0D108BD9-81ED-4DB2-BD59-A6C34878D82A}">
                    <a16:rowId xmlns:a16="http://schemas.microsoft.com/office/drawing/2014/main" val="10004"/>
                  </a:ext>
                </a:extLst>
              </a:tr>
              <a:tr h="355600">
                <a:tc>
                  <a:txBody>
                    <a:bodyPr/>
                    <a:lstStyle/>
                    <a:p>
                      <a:r>
                        <a:rPr lang="en-US" dirty="0"/>
                        <a:t>4</a:t>
                      </a:r>
                    </a:p>
                  </a:txBody>
                  <a:tcPr/>
                </a:tc>
                <a:tc>
                  <a:txBody>
                    <a:bodyPr/>
                    <a:lstStyle/>
                    <a:p>
                      <a:r>
                        <a:rPr lang="en-US" dirty="0"/>
                        <a:t>2</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5"/>
                  </a:ext>
                </a:extLst>
              </a:tr>
              <a:tr h="355600">
                <a:tc>
                  <a:txBody>
                    <a:bodyPr/>
                    <a:lstStyle/>
                    <a:p>
                      <a:r>
                        <a:rPr lang="en-US" dirty="0"/>
                        <a:t>5</a:t>
                      </a:r>
                    </a:p>
                  </a:txBody>
                  <a:tcPr/>
                </a:tc>
                <a:tc>
                  <a:txBody>
                    <a:bodyPr/>
                    <a:lstStyle/>
                    <a:p>
                      <a:r>
                        <a:rPr lang="en-US" dirty="0"/>
                        <a:t>1</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cxnSp>
        <p:nvCxnSpPr>
          <p:cNvPr id="19" name="Straight Arrow Connector 18"/>
          <p:cNvCxnSpPr/>
          <p:nvPr/>
        </p:nvCxnSpPr>
        <p:spPr>
          <a:xfrm>
            <a:off x="6705600" y="3886200"/>
            <a:ext cx="6096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29400" y="3071336"/>
            <a:ext cx="762000" cy="738664"/>
          </a:xfrm>
          <a:prstGeom prst="rect">
            <a:avLst/>
          </a:prstGeom>
          <a:noFill/>
        </p:spPr>
        <p:txBody>
          <a:bodyPr wrap="square" rtlCol="0">
            <a:spAutoFit/>
          </a:bodyPr>
          <a:lstStyle/>
          <a:p>
            <a:r>
              <a:rPr lang="en-US" sz="1400" dirty="0">
                <a:solidFill>
                  <a:srgbClr val="FF0000"/>
                </a:solidFill>
              </a:rPr>
              <a:t>Task Scheduling</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Scheduling in – forests / out – forests without communication……………………</a:t>
            </a:r>
            <a:endParaRPr lang="en-US" dirty="0"/>
          </a:p>
        </p:txBody>
      </p:sp>
      <p:sp>
        <p:nvSpPr>
          <p:cNvPr id="3" name="Content Placeholder 2"/>
          <p:cNvSpPr>
            <a:spLocks noGrp="1"/>
          </p:cNvSpPr>
          <p:nvPr>
            <p:ph idx="1"/>
          </p:nvPr>
        </p:nvSpPr>
        <p:spPr/>
        <p:txBody>
          <a:bodyPr/>
          <a:lstStyle/>
          <a:p>
            <a:r>
              <a:rPr lang="en-US" b="1" u="sng" dirty="0"/>
              <a:t>Example</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185</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2514600" y="1447800"/>
            <a:ext cx="3152775" cy="4486275"/>
          </a:xfrm>
          <a:prstGeom prst="rect">
            <a:avLst/>
          </a:prstGeom>
          <a:noFill/>
          <a:ln w="9525">
            <a:noFill/>
            <a:miter lim="800000"/>
            <a:headEnd/>
            <a:tailEnd/>
          </a:ln>
          <a:effectLst/>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Communication Model </a:t>
            </a:r>
            <a:endParaRPr lang="en-US" dirty="0"/>
          </a:p>
        </p:txBody>
      </p:sp>
      <p:sp>
        <p:nvSpPr>
          <p:cNvPr id="3" name="Content Placeholder 2"/>
          <p:cNvSpPr>
            <a:spLocks noGrp="1"/>
          </p:cNvSpPr>
          <p:nvPr>
            <p:ph idx="1"/>
          </p:nvPr>
        </p:nvSpPr>
        <p:spPr/>
        <p:txBody>
          <a:bodyPr>
            <a:normAutofit fontScale="55000" lnSpcReduction="20000"/>
          </a:bodyPr>
          <a:lstStyle/>
          <a:p>
            <a:pPr algn="just"/>
            <a:r>
              <a:rPr lang="en-US" dirty="0"/>
              <a:t>Two key component that contribute to the total completion cost is</a:t>
            </a:r>
          </a:p>
          <a:p>
            <a:pPr marL="971550" lvl="1" indent="-514350" algn="just">
              <a:buFont typeface="+mj-lt"/>
              <a:buAutoNum type="arabicPeriod"/>
            </a:pPr>
            <a:r>
              <a:rPr lang="en-US" dirty="0"/>
              <a:t>Execution Time</a:t>
            </a:r>
          </a:p>
          <a:p>
            <a:pPr marL="971550" lvl="1" indent="-514350" algn="just">
              <a:buFont typeface="+mj-lt"/>
              <a:buAutoNum type="arabicPeriod"/>
            </a:pPr>
            <a:r>
              <a:rPr lang="en-US" dirty="0"/>
              <a:t>Communication Delay</a:t>
            </a:r>
          </a:p>
          <a:p>
            <a:pPr algn="just"/>
            <a:r>
              <a:rPr lang="en-US" b="1" u="sng" dirty="0"/>
              <a:t>Model A</a:t>
            </a:r>
          </a:p>
          <a:p>
            <a:pPr lvl="1" algn="just"/>
            <a:r>
              <a:rPr lang="en-US" dirty="0"/>
              <a:t>Total cost = communication cost + execution cost</a:t>
            </a:r>
          </a:p>
          <a:p>
            <a:pPr lvl="1" algn="just"/>
            <a:r>
              <a:rPr lang="en-US" dirty="0"/>
              <a:t>Where</a:t>
            </a:r>
          </a:p>
          <a:p>
            <a:pPr lvl="2" algn="just"/>
            <a:r>
              <a:rPr lang="en-US" dirty="0"/>
              <a:t>Execution cost = schedule length</a:t>
            </a:r>
          </a:p>
          <a:p>
            <a:pPr lvl="2" algn="just"/>
            <a:r>
              <a:rPr lang="en-US" dirty="0"/>
              <a:t>Communication cost = no. of message </a:t>
            </a:r>
            <a:r>
              <a:rPr lang="en-US" dirty="0">
                <a:sym typeface="Symbol"/>
              </a:rPr>
              <a:t> cost per message</a:t>
            </a:r>
          </a:p>
          <a:p>
            <a:pPr lvl="2" algn="just"/>
            <a:r>
              <a:rPr lang="en-US" dirty="0">
                <a:sym typeface="Symbol"/>
              </a:rPr>
              <a:t>No. of message = the no. of node pairs (u, v) such that </a:t>
            </a:r>
            <a:r>
              <a:rPr lang="en-US" b="1" i="1" dirty="0">
                <a:sym typeface="Symbol"/>
              </a:rPr>
              <a:t>(u, v)  A</a:t>
            </a:r>
            <a:r>
              <a:rPr lang="en-US" dirty="0">
                <a:sym typeface="Symbol"/>
              </a:rPr>
              <a:t> and </a:t>
            </a:r>
            <a:r>
              <a:rPr lang="en-US" b="1" i="1" dirty="0" err="1">
                <a:sym typeface="Symbol"/>
              </a:rPr>
              <a:t>proc</a:t>
            </a:r>
            <a:r>
              <a:rPr lang="en-US" b="1" i="1" dirty="0">
                <a:sym typeface="Symbol"/>
              </a:rPr>
              <a:t>(u)  </a:t>
            </a:r>
            <a:r>
              <a:rPr lang="en-US" b="1" i="1" dirty="0" err="1">
                <a:sym typeface="Symbol"/>
              </a:rPr>
              <a:t>proc</a:t>
            </a:r>
            <a:r>
              <a:rPr lang="en-US" b="1" i="1" dirty="0">
                <a:sym typeface="Symbol"/>
              </a:rPr>
              <a:t>(v)</a:t>
            </a:r>
            <a:endParaRPr lang="en-US" b="1" i="1" u="sng" dirty="0"/>
          </a:p>
          <a:p>
            <a:pPr algn="just"/>
            <a:r>
              <a:rPr lang="en-US" b="1" u="sng" dirty="0"/>
              <a:t>Model B</a:t>
            </a:r>
          </a:p>
          <a:p>
            <a:pPr lvl="1" algn="just"/>
            <a:r>
              <a:rPr lang="en-US" dirty="0"/>
              <a:t>If tasks u, v and w </a:t>
            </a:r>
            <a:r>
              <a:rPr lang="en-US" dirty="0">
                <a:sym typeface="Symbol"/>
              </a:rPr>
              <a:t> V such that (u, v) , (u, w)  A, then the result of computing </a:t>
            </a:r>
            <a:r>
              <a:rPr lang="en-US" b="1" i="1" dirty="0">
                <a:sym typeface="Symbol"/>
              </a:rPr>
              <a:t>u</a:t>
            </a:r>
            <a:r>
              <a:rPr lang="en-US" dirty="0">
                <a:sym typeface="Symbol"/>
              </a:rPr>
              <a:t> must be communicated to the processor v and w</a:t>
            </a:r>
          </a:p>
          <a:p>
            <a:pPr lvl="1" algn="just"/>
            <a:r>
              <a:rPr lang="en-US" dirty="0"/>
              <a:t>This communication is counted twice in model A but one in model B</a:t>
            </a:r>
          </a:p>
          <a:p>
            <a:pPr algn="just"/>
            <a:r>
              <a:rPr lang="en-US" b="1" u="sng" dirty="0"/>
              <a:t>Model C</a:t>
            </a:r>
          </a:p>
          <a:p>
            <a:pPr lvl="1" algn="just"/>
            <a:r>
              <a:rPr lang="en-US" dirty="0"/>
              <a:t>This model assumes the existence of an I/O processor that is associated with every processor in the system</a:t>
            </a:r>
          </a:p>
          <a:p>
            <a:pPr lvl="1" algn="just"/>
            <a:r>
              <a:rPr lang="en-US" dirty="0"/>
              <a:t>A task can be assigned to a processor  for execution while this processor is performing communication</a:t>
            </a:r>
          </a:p>
          <a:p>
            <a:pPr lvl="1" algn="just"/>
            <a:endParaRPr lang="en-US" dirty="0"/>
          </a:p>
          <a:p>
            <a:pPr lvl="1" algn="just"/>
            <a:endParaRPr lang="en-US" dirty="0"/>
          </a:p>
          <a:p>
            <a:pPr marL="914400" lvl="2" indent="0" algn="just">
              <a:buNone/>
            </a:pPr>
            <a:endParaRPr lang="en-US" dirty="0"/>
          </a:p>
          <a:p>
            <a:pPr lvl="2" algn="just"/>
            <a:endParaRPr lang="en-US" dirty="0"/>
          </a:p>
          <a:p>
            <a:pPr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186</a:t>
            </a:fld>
            <a:endParaRPr lang="en-US"/>
          </a:p>
        </p:txBody>
      </p:sp>
    </p:spTree>
    <p:extLst>
      <p:ext uri="{BB962C8B-B14F-4D97-AF65-F5344CB8AC3E}">
        <p14:creationId xmlns:p14="http://schemas.microsoft.com/office/powerpoint/2010/main" val="31712369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Communication Model………………..</a:t>
            </a:r>
            <a:endParaRPr lang="en-US" dirty="0"/>
          </a:p>
        </p:txBody>
      </p:sp>
      <p:sp>
        <p:nvSpPr>
          <p:cNvPr id="3" name="Content Placeholder 2"/>
          <p:cNvSpPr>
            <a:spLocks noGrp="1"/>
          </p:cNvSpPr>
          <p:nvPr>
            <p:ph idx="1"/>
          </p:nvPr>
        </p:nvSpPr>
        <p:spPr/>
        <p:txBody>
          <a:bodyPr>
            <a:normAutofit fontScale="62500" lnSpcReduction="20000"/>
          </a:bodyPr>
          <a:lstStyle/>
          <a:p>
            <a:pPr algn="just"/>
            <a:r>
              <a:rPr lang="en-US" sz="2600" b="1" u="sng" dirty="0"/>
              <a:t>Example</a:t>
            </a:r>
          </a:p>
          <a:p>
            <a:pPr algn="just"/>
            <a:endParaRPr lang="en-US" dirty="0"/>
          </a:p>
          <a:p>
            <a:pPr algn="just"/>
            <a:endParaRPr lang="en-US" dirty="0"/>
          </a:p>
          <a:p>
            <a:pPr algn="just"/>
            <a:endParaRPr lang="en-US" sz="3100" dirty="0"/>
          </a:p>
          <a:p>
            <a:pPr algn="just"/>
            <a:endParaRPr lang="en-US" sz="3100" dirty="0">
              <a:sym typeface="Symbol"/>
            </a:endParaRPr>
          </a:p>
          <a:p>
            <a:pPr algn="just"/>
            <a:endParaRPr lang="en-US" sz="3100" dirty="0">
              <a:sym typeface="Symbol"/>
            </a:endParaRPr>
          </a:p>
          <a:p>
            <a:pPr algn="just"/>
            <a:endParaRPr lang="en-US" sz="3100" dirty="0">
              <a:sym typeface="Symbol"/>
            </a:endParaRPr>
          </a:p>
          <a:p>
            <a:pPr algn="just"/>
            <a:endParaRPr lang="en-US" sz="3100" dirty="0">
              <a:sym typeface="Symbol"/>
            </a:endParaRPr>
          </a:p>
          <a:p>
            <a:pPr algn="just"/>
            <a:r>
              <a:rPr lang="en-US" sz="2400" b="1" u="sng" dirty="0">
                <a:sym typeface="Symbol"/>
              </a:rPr>
              <a:t>Model A</a:t>
            </a:r>
          </a:p>
          <a:p>
            <a:pPr lvl="2" algn="just"/>
            <a:r>
              <a:rPr lang="en-US" dirty="0">
                <a:sym typeface="Symbol"/>
              </a:rPr>
              <a:t>No. of message = |(a, c), (a, e)| = 2</a:t>
            </a:r>
          </a:p>
          <a:p>
            <a:pPr lvl="2" algn="just"/>
            <a:r>
              <a:rPr lang="en-US" dirty="0"/>
              <a:t>Total cost = 2*1 + 3 = 5</a:t>
            </a:r>
          </a:p>
          <a:p>
            <a:pPr algn="just"/>
            <a:r>
              <a:rPr lang="en-US" sz="2400" b="1" u="sng" dirty="0">
                <a:sym typeface="Symbol"/>
              </a:rPr>
              <a:t>Model B</a:t>
            </a:r>
          </a:p>
          <a:p>
            <a:pPr lvl="2" algn="just"/>
            <a:r>
              <a:rPr lang="en-US" dirty="0">
                <a:sym typeface="Symbol"/>
              </a:rPr>
              <a:t>No. of message = |(a, P2)| = 1</a:t>
            </a:r>
          </a:p>
          <a:p>
            <a:pPr lvl="2" algn="just"/>
            <a:r>
              <a:rPr lang="en-US" dirty="0">
                <a:sym typeface="Symbol"/>
              </a:rPr>
              <a:t>Total cost  = 1 * 1 + 3 = 4</a:t>
            </a:r>
          </a:p>
          <a:p>
            <a:pPr algn="just"/>
            <a:r>
              <a:rPr lang="en-US" sz="2400" b="1" u="sng" dirty="0">
                <a:sym typeface="Symbol"/>
              </a:rPr>
              <a:t>Model C</a:t>
            </a:r>
            <a:endParaRPr lang="en-US" sz="2400" dirty="0">
              <a:sym typeface="Symbol"/>
            </a:endParaRPr>
          </a:p>
          <a:p>
            <a:pPr lvl="2" algn="just"/>
            <a:r>
              <a:rPr lang="en-US" dirty="0">
                <a:sym typeface="Symbol"/>
              </a:rPr>
              <a:t>Assume the communication delay between different processor is one unit of time</a:t>
            </a:r>
          </a:p>
          <a:p>
            <a:pPr lvl="2" algn="just"/>
            <a:r>
              <a:rPr lang="en-US" dirty="0">
                <a:sym typeface="Symbol"/>
              </a:rPr>
              <a:t>Total cost  = schedule length = 4</a:t>
            </a:r>
          </a:p>
          <a:p>
            <a:pPr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187</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762000" y="2000250"/>
            <a:ext cx="4105275" cy="2038350"/>
          </a:xfrm>
          <a:prstGeom prst="rect">
            <a:avLst/>
          </a:prstGeom>
          <a:noFill/>
          <a:ln w="9525">
            <a:noFill/>
            <a:miter lim="800000"/>
            <a:headEnd/>
            <a:tailEnd/>
          </a:ln>
          <a:effectLst/>
        </p:spPr>
      </p:pic>
      <p:sp>
        <p:nvSpPr>
          <p:cNvPr id="8" name="TextBox 7"/>
          <p:cNvSpPr txBox="1"/>
          <p:nvPr/>
        </p:nvSpPr>
        <p:spPr>
          <a:xfrm>
            <a:off x="4876800" y="1752600"/>
            <a:ext cx="4382738" cy="1908215"/>
          </a:xfrm>
          <a:prstGeom prst="rect">
            <a:avLst/>
          </a:prstGeom>
          <a:noFill/>
        </p:spPr>
        <p:txBody>
          <a:bodyPr wrap="none" rtlCol="0">
            <a:spAutoFit/>
          </a:bodyPr>
          <a:lstStyle/>
          <a:p>
            <a:r>
              <a:rPr lang="en-US" dirty="0"/>
              <a:t>Fig a :- Task Graph</a:t>
            </a:r>
          </a:p>
          <a:p>
            <a:r>
              <a:rPr lang="en-US" dirty="0"/>
              <a:t>Fig b :- Task Schedule (</a:t>
            </a:r>
            <a:r>
              <a:rPr lang="en-US" b="1" i="1" dirty="0">
                <a:solidFill>
                  <a:srgbClr val="FF0000"/>
                </a:solidFill>
              </a:rPr>
              <a:t>Model A and B</a:t>
            </a:r>
            <a:r>
              <a:rPr lang="en-US" dirty="0"/>
              <a:t>)</a:t>
            </a:r>
          </a:p>
          <a:p>
            <a:r>
              <a:rPr lang="en-US" dirty="0"/>
              <a:t>Fig c :- Task Schedule (</a:t>
            </a:r>
            <a:r>
              <a:rPr lang="en-US" b="1" i="1" dirty="0">
                <a:solidFill>
                  <a:srgbClr val="FF0000"/>
                </a:solidFill>
              </a:rPr>
              <a:t>Model C</a:t>
            </a:r>
            <a:r>
              <a:rPr lang="en-US" dirty="0"/>
              <a:t>)</a:t>
            </a:r>
          </a:p>
          <a:p>
            <a:endParaRPr lang="en-US" dirty="0"/>
          </a:p>
          <a:p>
            <a:endParaRPr lang="en-US" dirty="0"/>
          </a:p>
          <a:p>
            <a:pPr marL="0" lvl="1"/>
            <a:r>
              <a:rPr lang="en-US" sz="1400" dirty="0">
                <a:solidFill>
                  <a:srgbClr val="002060"/>
                </a:solidFill>
              </a:rPr>
              <a:t>Total cost = communication cost + execution cost</a:t>
            </a:r>
          </a:p>
          <a:p>
            <a:r>
              <a:rPr lang="en-US" sz="1400" dirty="0">
                <a:solidFill>
                  <a:srgbClr val="002060"/>
                </a:solidFill>
              </a:rPr>
              <a:t>Communication cost = no. of message </a:t>
            </a:r>
            <a:r>
              <a:rPr lang="en-US" sz="1400" dirty="0">
                <a:solidFill>
                  <a:srgbClr val="002060"/>
                </a:solidFill>
                <a:sym typeface="Symbol"/>
              </a:rPr>
              <a:t> cost per message</a:t>
            </a:r>
            <a:endParaRPr lang="en-US" sz="1400" dirty="0">
              <a:solidFill>
                <a:srgbClr val="002060"/>
              </a:solidFill>
            </a:endParaRPr>
          </a:p>
        </p:txBody>
      </p:sp>
    </p:spTree>
    <p:extLst>
      <p:ext uri="{BB962C8B-B14F-4D97-AF65-F5344CB8AC3E}">
        <p14:creationId xmlns:p14="http://schemas.microsoft.com/office/powerpoint/2010/main" val="22782155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Communication Model………………..</a:t>
            </a:r>
            <a:endParaRPr lang="en-US" dirty="0"/>
          </a:p>
        </p:txBody>
      </p:sp>
      <p:sp>
        <p:nvSpPr>
          <p:cNvPr id="3" name="Content Placeholder 2"/>
          <p:cNvSpPr>
            <a:spLocks noGrp="1"/>
          </p:cNvSpPr>
          <p:nvPr>
            <p:ph idx="1"/>
          </p:nvPr>
        </p:nvSpPr>
        <p:spPr/>
        <p:txBody>
          <a:bodyPr/>
          <a:lstStyle/>
          <a:p>
            <a:r>
              <a:rPr lang="en-US" sz="2400" b="1" u="sng" dirty="0"/>
              <a:t>Exercise</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188</a:t>
            </a:fld>
            <a:endParaRPr lang="en-US"/>
          </a:p>
        </p:txBody>
      </p:sp>
      <p:sp>
        <p:nvSpPr>
          <p:cNvPr id="7" name="TextBox 6"/>
          <p:cNvSpPr txBox="1"/>
          <p:nvPr/>
        </p:nvSpPr>
        <p:spPr>
          <a:xfrm>
            <a:off x="1143000" y="5791200"/>
            <a:ext cx="6609886" cy="369332"/>
          </a:xfrm>
          <a:prstGeom prst="rect">
            <a:avLst/>
          </a:prstGeom>
          <a:noFill/>
        </p:spPr>
        <p:txBody>
          <a:bodyPr wrap="none" rtlCol="0">
            <a:spAutoFit/>
          </a:bodyPr>
          <a:lstStyle/>
          <a:p>
            <a:r>
              <a:rPr lang="en-US" b="1" dirty="0"/>
              <a:t>a. Task Graph 	  b. Task Schedule (A &amp; B)      c. Task Schedule ©</a:t>
            </a:r>
          </a:p>
        </p:txBody>
      </p:sp>
      <p:sp>
        <p:nvSpPr>
          <p:cNvPr id="8" name="TextBox 7"/>
          <p:cNvSpPr txBox="1"/>
          <p:nvPr/>
        </p:nvSpPr>
        <p:spPr>
          <a:xfrm>
            <a:off x="6858001" y="2438400"/>
            <a:ext cx="2057400" cy="1200329"/>
          </a:xfrm>
          <a:prstGeom prst="rect">
            <a:avLst/>
          </a:prstGeom>
          <a:noFill/>
        </p:spPr>
        <p:txBody>
          <a:bodyPr wrap="square" rtlCol="0">
            <a:spAutoFit/>
          </a:bodyPr>
          <a:lstStyle/>
          <a:p>
            <a:pPr algn="just"/>
            <a:r>
              <a:rPr lang="en-US" dirty="0">
                <a:solidFill>
                  <a:srgbClr val="FF0000"/>
                </a:solidFill>
              </a:rPr>
              <a:t>Calculate total  cost using Model A, Model B and Model C</a:t>
            </a:r>
          </a:p>
        </p:txBody>
      </p:sp>
      <p:pic>
        <p:nvPicPr>
          <p:cNvPr id="2050" name="Picture 2"/>
          <p:cNvPicPr>
            <a:picLocks noChangeAspect="1" noChangeArrowheads="1"/>
          </p:cNvPicPr>
          <p:nvPr/>
        </p:nvPicPr>
        <p:blipFill>
          <a:blip r:embed="rId2" cstate="print"/>
          <a:srcRect/>
          <a:stretch>
            <a:fillRect/>
          </a:stretch>
        </p:blipFill>
        <p:spPr bwMode="auto">
          <a:xfrm>
            <a:off x="762000" y="2066925"/>
            <a:ext cx="5981700" cy="3800475"/>
          </a:xfrm>
          <a:prstGeom prst="rect">
            <a:avLst/>
          </a:prstGeom>
          <a:noFill/>
          <a:ln w="9525">
            <a:noFill/>
            <a:miter lim="800000"/>
            <a:headEnd/>
            <a:tailEnd/>
          </a:ln>
          <a:effectLst/>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Communication Model………………..</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189</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762000" y="1600200"/>
            <a:ext cx="5181600" cy="3148314"/>
          </a:xfrm>
          <a:prstGeom prst="rect">
            <a:avLst/>
          </a:prstGeom>
          <a:noFill/>
          <a:ln w="9525">
            <a:noFill/>
            <a:miter lim="800000"/>
            <a:headEnd/>
            <a:tailEnd/>
          </a:ln>
          <a:effectLst/>
        </p:spPr>
      </p:pic>
      <p:sp>
        <p:nvSpPr>
          <p:cNvPr id="8" name="TextBox 7"/>
          <p:cNvSpPr txBox="1"/>
          <p:nvPr/>
        </p:nvSpPr>
        <p:spPr>
          <a:xfrm>
            <a:off x="1219200" y="5105400"/>
            <a:ext cx="2434705" cy="369332"/>
          </a:xfrm>
          <a:prstGeom prst="rect">
            <a:avLst/>
          </a:prstGeom>
          <a:noFill/>
        </p:spPr>
        <p:txBody>
          <a:bodyPr wrap="none" rtlCol="0">
            <a:spAutoFit/>
          </a:bodyPr>
          <a:lstStyle/>
          <a:p>
            <a:r>
              <a:rPr lang="en-US" dirty="0"/>
              <a:t>Total cost = 8*1 + 4 = 12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Mutual Admission</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a:t>Sequence of actions which must be executed by two processes simultaneously</a:t>
            </a:r>
          </a:p>
          <a:p>
            <a:pPr algn="just"/>
            <a:r>
              <a:rPr lang="en-US" dirty="0"/>
              <a:t>If one process is ready and the other is not, it must wait until both are ready</a:t>
            </a:r>
          </a:p>
          <a:p>
            <a:pPr algn="just"/>
            <a:r>
              <a:rPr lang="en-US" dirty="0" err="1"/>
              <a:t>Eg</a:t>
            </a:r>
            <a:r>
              <a:rPr lang="en-US" dirty="0"/>
              <a:t>:-</a:t>
            </a:r>
          </a:p>
          <a:p>
            <a:pPr lvl="1" algn="just"/>
            <a:r>
              <a:rPr lang="en-US" dirty="0">
                <a:solidFill>
                  <a:srgbClr val="002060"/>
                </a:solidFill>
              </a:rPr>
              <a:t>Message Passing</a:t>
            </a:r>
          </a:p>
          <a:p>
            <a:pPr lvl="2" algn="just"/>
            <a:r>
              <a:rPr lang="en-US" dirty="0">
                <a:solidFill>
                  <a:srgbClr val="C00000"/>
                </a:solidFill>
              </a:rPr>
              <a:t>Sender (Destination, Message)</a:t>
            </a:r>
          </a:p>
          <a:p>
            <a:pPr lvl="2" algn="just"/>
            <a:r>
              <a:rPr lang="en-US" dirty="0">
                <a:solidFill>
                  <a:srgbClr val="C00000"/>
                </a:solidFill>
              </a:rPr>
              <a:t>Receiver (Source, Message)</a:t>
            </a:r>
          </a:p>
          <a:p>
            <a:pPr algn="just"/>
            <a:r>
              <a:rPr lang="en-US" dirty="0"/>
              <a:t>Sender and Receiver must be ready for the transfer to occur</a:t>
            </a:r>
          </a:p>
          <a:p>
            <a:pPr algn="just"/>
            <a:r>
              <a:rPr lang="en-US" dirty="0"/>
              <a:t>Both may proceed independently afterwards</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19</a:t>
            </a:fld>
            <a:endParaRPr lang="en-US"/>
          </a:p>
        </p:txBody>
      </p:sp>
    </p:spTree>
    <p:extLst>
      <p:ext uri="{BB962C8B-B14F-4D97-AF65-F5344CB8AC3E}">
        <p14:creationId xmlns:p14="http://schemas.microsoft.com/office/powerpoint/2010/main" val="159725606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Scheduling in-forest / out-forest with communication</a:t>
            </a:r>
          </a:p>
        </p:txBody>
      </p:sp>
      <p:sp>
        <p:nvSpPr>
          <p:cNvPr id="3" name="Content Placeholder 2"/>
          <p:cNvSpPr>
            <a:spLocks noGrp="1"/>
          </p:cNvSpPr>
          <p:nvPr>
            <p:ph idx="1"/>
          </p:nvPr>
        </p:nvSpPr>
        <p:spPr/>
        <p:txBody>
          <a:bodyPr>
            <a:normAutofit fontScale="62500" lnSpcReduction="20000"/>
          </a:bodyPr>
          <a:lstStyle/>
          <a:p>
            <a:pPr algn="just"/>
            <a:r>
              <a:rPr lang="en-US" dirty="0"/>
              <a:t>Based on the idea of adding new precedence relations to the task graph, then this task graph is called augmented task graph</a:t>
            </a:r>
          </a:p>
          <a:p>
            <a:pPr algn="just"/>
            <a:r>
              <a:rPr lang="en-US" dirty="0"/>
              <a:t>Scheduling the augmented task graph without considering communication is equivalent to scheduling the original task graph with communication (</a:t>
            </a:r>
            <a:r>
              <a:rPr lang="en-US" sz="2600" dirty="0">
                <a:solidFill>
                  <a:srgbClr val="FF0000"/>
                </a:solidFill>
              </a:rPr>
              <a:t>H. El-</a:t>
            </a:r>
            <a:r>
              <a:rPr lang="en-US" sz="2600" dirty="0" err="1">
                <a:solidFill>
                  <a:srgbClr val="FF0000"/>
                </a:solidFill>
              </a:rPr>
              <a:t>Rewini</a:t>
            </a:r>
            <a:r>
              <a:rPr lang="en-US" sz="2600" dirty="0">
                <a:solidFill>
                  <a:srgbClr val="FF0000"/>
                </a:solidFill>
              </a:rPr>
              <a:t>, T. Lewis, and H. Ali, </a:t>
            </a:r>
            <a:r>
              <a:rPr lang="en-US" sz="2600" i="1" dirty="0">
                <a:solidFill>
                  <a:srgbClr val="FF0000"/>
                </a:solidFill>
              </a:rPr>
              <a:t>Task Scheduling in Parallel and </a:t>
            </a:r>
            <a:r>
              <a:rPr lang="en-US" sz="2600" i="1" dirty="0" err="1">
                <a:solidFill>
                  <a:srgbClr val="FF0000"/>
                </a:solidFill>
              </a:rPr>
              <a:t>DistributedSystems</a:t>
            </a:r>
            <a:r>
              <a:rPr lang="en-US" sz="2600" i="1" dirty="0">
                <a:solidFill>
                  <a:srgbClr val="FF0000"/>
                </a:solidFill>
              </a:rPr>
              <a:t>, Prentice Hall, Englewood Cliffs, N.J., 1994</a:t>
            </a:r>
            <a:r>
              <a:rPr lang="en-US" sz="2600" i="1" dirty="0"/>
              <a:t>.</a:t>
            </a:r>
            <a:r>
              <a:rPr lang="en-US" dirty="0"/>
              <a:t>)</a:t>
            </a:r>
          </a:p>
          <a:p>
            <a:pPr algn="just"/>
            <a:r>
              <a:rPr lang="en-US" b="1" u="sng" dirty="0"/>
              <a:t>Node – depth</a:t>
            </a:r>
          </a:p>
          <a:p>
            <a:pPr lvl="1" algn="just"/>
            <a:r>
              <a:rPr lang="en-US" dirty="0"/>
              <a:t>The depth of a node is defined as the length of the longest path from any node with depth zero to that node</a:t>
            </a:r>
          </a:p>
          <a:p>
            <a:pPr lvl="1" algn="just"/>
            <a:r>
              <a:rPr lang="en-US" dirty="0"/>
              <a:t>depth(u) </a:t>
            </a:r>
            <a:r>
              <a:rPr lang="en-US" dirty="0">
                <a:sym typeface="Symbol"/>
              </a:rPr>
              <a:t> 1 + max { depth(v) } v  predecessor(u)</a:t>
            </a:r>
          </a:p>
          <a:p>
            <a:pPr lvl="1" algn="just"/>
            <a:r>
              <a:rPr lang="en-US" dirty="0">
                <a:sym typeface="Symbol"/>
              </a:rPr>
              <a:t>depth(u)  0 if predecessor(u) = </a:t>
            </a:r>
            <a:endParaRPr lang="en-US" dirty="0"/>
          </a:p>
          <a:p>
            <a:pPr algn="just"/>
            <a:r>
              <a:rPr lang="en-US" b="1" u="sng" dirty="0"/>
              <a:t>Operation swap –all</a:t>
            </a:r>
          </a:p>
          <a:p>
            <a:pPr lvl="1" algn="just"/>
            <a:r>
              <a:rPr lang="en-US" dirty="0"/>
              <a:t>Given a schedule f, the operation </a:t>
            </a:r>
            <a:r>
              <a:rPr lang="en-US" b="1" i="1" dirty="0" err="1"/>
              <a:t>swap_all</a:t>
            </a:r>
            <a:r>
              <a:rPr lang="en-US" b="1" i="1" dirty="0"/>
              <a:t> (f, x, y)</a:t>
            </a:r>
            <a:r>
              <a:rPr lang="en-US" dirty="0"/>
              <a:t>, where </a:t>
            </a:r>
            <a:r>
              <a:rPr lang="en-US" b="1" i="1" dirty="0"/>
              <a:t>x</a:t>
            </a:r>
            <a:r>
              <a:rPr lang="en-US" dirty="0"/>
              <a:t> and </a:t>
            </a:r>
            <a:r>
              <a:rPr lang="en-US" b="1" i="1" dirty="0"/>
              <a:t>y</a:t>
            </a:r>
            <a:r>
              <a:rPr lang="en-US" dirty="0"/>
              <a:t> are two tasks in </a:t>
            </a:r>
            <a:r>
              <a:rPr lang="en-US" b="1" i="1" dirty="0"/>
              <a:t>f</a:t>
            </a:r>
            <a:r>
              <a:rPr lang="en-US" dirty="0"/>
              <a:t> scheduled to start at time </a:t>
            </a:r>
            <a:r>
              <a:rPr lang="en-US" b="1" i="1" dirty="0"/>
              <a:t>t</a:t>
            </a:r>
            <a:r>
              <a:rPr lang="en-US" dirty="0"/>
              <a:t>, on processors </a:t>
            </a:r>
            <a:r>
              <a:rPr lang="en-US" b="1" i="1" dirty="0" err="1"/>
              <a:t>i</a:t>
            </a:r>
            <a:r>
              <a:rPr lang="en-US" dirty="0"/>
              <a:t> and </a:t>
            </a:r>
            <a:r>
              <a:rPr lang="en-US" b="1" i="1" dirty="0"/>
              <a:t>j</a:t>
            </a:r>
          </a:p>
          <a:p>
            <a:pPr lvl="1" algn="just"/>
            <a:r>
              <a:rPr lang="en-US" dirty="0"/>
              <a:t>The effect of this operation is to swap all the task pairs scheduled on processors </a:t>
            </a:r>
            <a:r>
              <a:rPr lang="en-US" b="1" i="1" dirty="0" err="1"/>
              <a:t>i</a:t>
            </a:r>
            <a:r>
              <a:rPr lang="en-US" dirty="0"/>
              <a:t> and </a:t>
            </a:r>
            <a:r>
              <a:rPr lang="en-US" b="1" i="1" dirty="0"/>
              <a:t>j</a:t>
            </a:r>
            <a:r>
              <a:rPr lang="en-US" dirty="0"/>
              <a:t> is the scheduled at time </a:t>
            </a:r>
            <a:r>
              <a:rPr lang="en-US" b="1" i="1" dirty="0"/>
              <a:t>t</a:t>
            </a:r>
            <a:r>
              <a:rPr lang="en-US" b="1" i="1" baseline="-25000" dirty="0"/>
              <a:t>1</a:t>
            </a:r>
            <a:r>
              <a:rPr lang="en-US" b="1" i="1" dirty="0"/>
              <a:t>, </a:t>
            </a:r>
            <a:r>
              <a:rPr lang="en-US" b="1" i="1" dirty="0">
                <a:sym typeface="Symbol"/>
              </a:rPr>
              <a:t>t</a:t>
            </a:r>
            <a:r>
              <a:rPr lang="en-US" b="1" i="1" baseline="-25000" dirty="0"/>
              <a:t>1</a:t>
            </a:r>
            <a:r>
              <a:rPr lang="en-US" b="1" i="1" dirty="0">
                <a:sym typeface="Symbol"/>
              </a:rPr>
              <a:t>, t1  t</a:t>
            </a:r>
            <a:endParaRPr lang="en-US" b="1" i="1"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190</a:t>
            </a:fld>
            <a:endParaRPr lang="en-US"/>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Scheduling in-forest / out-forest with communication………………………..</a:t>
            </a:r>
            <a:endParaRPr lang="en-US" dirty="0"/>
          </a:p>
        </p:txBody>
      </p:sp>
      <p:sp>
        <p:nvSpPr>
          <p:cNvPr id="3" name="Content Placeholder 2"/>
          <p:cNvSpPr>
            <a:spLocks noGrp="1"/>
          </p:cNvSpPr>
          <p:nvPr>
            <p:ph idx="1"/>
          </p:nvPr>
        </p:nvSpPr>
        <p:spPr/>
        <p:txBody>
          <a:bodyPr>
            <a:normAutofit fontScale="70000" lnSpcReduction="20000"/>
          </a:bodyPr>
          <a:lstStyle/>
          <a:p>
            <a:pPr algn="just"/>
            <a:r>
              <a:rPr lang="en-US" dirty="0"/>
              <a:t>Algorithm</a:t>
            </a:r>
          </a:p>
          <a:p>
            <a:pPr marL="971550" lvl="1" indent="-514350" algn="just">
              <a:buFont typeface="+mj-lt"/>
              <a:buAutoNum type="arabicPeriod"/>
            </a:pPr>
            <a:r>
              <a:rPr lang="en-US" dirty="0"/>
              <a:t>Given an in-forest </a:t>
            </a:r>
            <a:r>
              <a:rPr lang="en-US" b="1" i="1" dirty="0"/>
              <a:t>G = (V, E)</a:t>
            </a:r>
            <a:r>
              <a:rPr lang="en-US" dirty="0"/>
              <a:t>, identify the set of siblings </a:t>
            </a:r>
            <a:r>
              <a:rPr lang="en-US" b="1" i="1" dirty="0"/>
              <a:t>S</a:t>
            </a:r>
            <a:r>
              <a:rPr lang="en-US" b="1" i="1" baseline="-25000" dirty="0"/>
              <a:t>1</a:t>
            </a:r>
            <a:r>
              <a:rPr lang="en-US" b="1" i="1" dirty="0"/>
              <a:t>, S</a:t>
            </a:r>
            <a:r>
              <a:rPr lang="en-US" b="1" i="1" baseline="-25000" dirty="0"/>
              <a:t>2</a:t>
            </a:r>
            <a:r>
              <a:rPr lang="en-US" b="1" i="1" dirty="0"/>
              <a:t>,…………, </a:t>
            </a:r>
            <a:r>
              <a:rPr lang="en-US" b="1" i="1" dirty="0" err="1"/>
              <a:t>S</a:t>
            </a:r>
            <a:r>
              <a:rPr lang="en-US" b="1" i="1" baseline="-25000" dirty="0" err="1"/>
              <a:t>k</a:t>
            </a:r>
            <a:r>
              <a:rPr lang="en-US" b="1" i="1" dirty="0"/>
              <a:t> </a:t>
            </a:r>
            <a:r>
              <a:rPr lang="en-US" dirty="0"/>
              <a:t>where </a:t>
            </a:r>
            <a:r>
              <a:rPr lang="en-US" b="1" i="1" dirty="0"/>
              <a:t>S</a:t>
            </a:r>
            <a:r>
              <a:rPr lang="en-US" b="1" i="1" baseline="-25000" dirty="0"/>
              <a:t>i</a:t>
            </a:r>
            <a:r>
              <a:rPr lang="en-US" dirty="0"/>
              <a:t> is the set of all nodes in </a:t>
            </a:r>
            <a:r>
              <a:rPr lang="en-US" b="1" i="1" dirty="0"/>
              <a:t>V</a:t>
            </a:r>
            <a:r>
              <a:rPr lang="en-US" dirty="0"/>
              <a:t> with a common </a:t>
            </a:r>
            <a:r>
              <a:rPr lang="en-US" b="1" i="1" dirty="0"/>
              <a:t>child (S</a:t>
            </a:r>
            <a:r>
              <a:rPr lang="en-US" b="1" i="1" baseline="-25000" dirty="0"/>
              <a:t>i</a:t>
            </a:r>
            <a:r>
              <a:rPr lang="en-US" b="1" i="1" dirty="0"/>
              <a:t>)</a:t>
            </a:r>
          </a:p>
          <a:p>
            <a:pPr marL="971550" lvl="1" indent="-514350" algn="just">
              <a:buFont typeface="+mj-lt"/>
              <a:buAutoNum type="arabicPeriod"/>
            </a:pPr>
            <a:r>
              <a:rPr lang="en-US" dirty="0"/>
              <a:t>A</a:t>
            </a:r>
            <a:r>
              <a:rPr lang="en-US" baseline="-25000" dirty="0"/>
              <a:t>1</a:t>
            </a:r>
            <a:r>
              <a:rPr lang="en-US" dirty="0"/>
              <a:t> </a:t>
            </a:r>
            <a:r>
              <a:rPr lang="en-US" dirty="0">
                <a:sym typeface="Symbol"/>
              </a:rPr>
              <a:t> A</a:t>
            </a:r>
          </a:p>
          <a:p>
            <a:pPr marL="971550" lvl="1" indent="-514350" algn="just">
              <a:buFont typeface="+mj-lt"/>
              <a:buAutoNum type="arabicPeriod"/>
            </a:pPr>
            <a:r>
              <a:rPr lang="en-US" dirty="0">
                <a:sym typeface="Symbol"/>
              </a:rPr>
              <a:t>For every set S</a:t>
            </a:r>
            <a:r>
              <a:rPr lang="en-US" baseline="-25000" dirty="0">
                <a:sym typeface="Symbol"/>
              </a:rPr>
              <a:t>i</a:t>
            </a:r>
            <a:endParaRPr lang="en-US" dirty="0">
              <a:sym typeface="Symbol"/>
            </a:endParaRPr>
          </a:p>
          <a:p>
            <a:pPr marL="1371600" lvl="2" indent="-514350" algn="just">
              <a:buFont typeface="Wingdings" pitchFamily="2" charset="2"/>
              <a:buChar char="§"/>
            </a:pPr>
            <a:r>
              <a:rPr lang="en-US" b="1" i="1" dirty="0">
                <a:solidFill>
                  <a:srgbClr val="FF0000"/>
                </a:solidFill>
                <a:sym typeface="Symbol"/>
              </a:rPr>
              <a:t>Pick node u  Si with the maximum depth</a:t>
            </a:r>
          </a:p>
          <a:p>
            <a:pPr marL="1371600" lvl="2" indent="-514350" algn="just">
              <a:buFont typeface="Wingdings" pitchFamily="2" charset="2"/>
              <a:buChar char="§"/>
            </a:pPr>
            <a:r>
              <a:rPr lang="en-US" b="1" i="1" dirty="0">
                <a:solidFill>
                  <a:srgbClr val="FF0000"/>
                </a:solidFill>
                <a:sym typeface="Symbol"/>
              </a:rPr>
              <a:t>A</a:t>
            </a:r>
            <a:r>
              <a:rPr lang="en-US" b="1" i="1" baseline="-25000" dirty="0">
                <a:solidFill>
                  <a:srgbClr val="FF0000"/>
                </a:solidFill>
              </a:rPr>
              <a:t>1</a:t>
            </a:r>
            <a:r>
              <a:rPr lang="en-US" b="1" i="1" dirty="0">
                <a:solidFill>
                  <a:srgbClr val="FF0000"/>
                </a:solidFill>
                <a:sym typeface="Symbol"/>
              </a:rPr>
              <a:t>  A</a:t>
            </a:r>
            <a:r>
              <a:rPr lang="en-US" b="1" i="1" baseline="-25000" dirty="0">
                <a:solidFill>
                  <a:srgbClr val="FF0000"/>
                </a:solidFill>
              </a:rPr>
              <a:t>1</a:t>
            </a:r>
            <a:r>
              <a:rPr lang="en-US" b="1" i="1" dirty="0">
                <a:solidFill>
                  <a:srgbClr val="FF0000"/>
                </a:solidFill>
                <a:sym typeface="Symbol"/>
              </a:rPr>
              <a:t> – (v, child(S</a:t>
            </a:r>
            <a:r>
              <a:rPr lang="en-US" b="1" i="1" baseline="-25000" dirty="0">
                <a:solidFill>
                  <a:srgbClr val="FF0000"/>
                </a:solidFill>
                <a:sym typeface="Symbol"/>
              </a:rPr>
              <a:t>i</a:t>
            </a:r>
            <a:r>
              <a:rPr lang="en-US" b="1" i="1" dirty="0">
                <a:solidFill>
                  <a:srgbClr val="FF0000"/>
                </a:solidFill>
                <a:sym typeface="Symbol"/>
              </a:rPr>
              <a:t>)) v  S</a:t>
            </a:r>
            <a:r>
              <a:rPr lang="en-US" b="1" i="1" baseline="-25000" dirty="0">
                <a:solidFill>
                  <a:srgbClr val="FF0000"/>
                </a:solidFill>
                <a:sym typeface="Symbol"/>
              </a:rPr>
              <a:t>i</a:t>
            </a:r>
            <a:r>
              <a:rPr lang="en-US" b="1" i="1" dirty="0">
                <a:solidFill>
                  <a:srgbClr val="FF0000"/>
                </a:solidFill>
                <a:sym typeface="Symbol"/>
              </a:rPr>
              <a:t> and v  u</a:t>
            </a:r>
          </a:p>
          <a:p>
            <a:pPr marL="1371600" lvl="2" indent="-514350" algn="just">
              <a:buFont typeface="Wingdings" pitchFamily="2" charset="2"/>
              <a:buChar char="§"/>
            </a:pPr>
            <a:r>
              <a:rPr lang="en-US" b="1" i="1" dirty="0">
                <a:solidFill>
                  <a:srgbClr val="FF0000"/>
                </a:solidFill>
                <a:sym typeface="Symbol"/>
              </a:rPr>
              <a:t>A</a:t>
            </a:r>
            <a:r>
              <a:rPr lang="en-US" b="1" i="1" baseline="-25000" dirty="0">
                <a:solidFill>
                  <a:srgbClr val="FF0000"/>
                </a:solidFill>
              </a:rPr>
              <a:t>1</a:t>
            </a:r>
            <a:r>
              <a:rPr lang="en-US" b="1" i="1" dirty="0">
                <a:solidFill>
                  <a:srgbClr val="FF0000"/>
                </a:solidFill>
                <a:sym typeface="Symbol"/>
              </a:rPr>
              <a:t>  A</a:t>
            </a:r>
            <a:r>
              <a:rPr lang="en-US" b="1" i="1" baseline="-25000" dirty="0">
                <a:solidFill>
                  <a:srgbClr val="FF0000"/>
                </a:solidFill>
              </a:rPr>
              <a:t>1</a:t>
            </a:r>
            <a:r>
              <a:rPr lang="en-US" b="1" i="1" dirty="0">
                <a:solidFill>
                  <a:srgbClr val="FF0000"/>
                </a:solidFill>
                <a:sym typeface="Symbol"/>
              </a:rPr>
              <a:t>  (v, u) v  S</a:t>
            </a:r>
            <a:r>
              <a:rPr lang="en-US" b="1" i="1" baseline="-25000" dirty="0">
                <a:solidFill>
                  <a:srgbClr val="FF0000"/>
                </a:solidFill>
                <a:sym typeface="Symbol"/>
              </a:rPr>
              <a:t>i</a:t>
            </a:r>
            <a:r>
              <a:rPr lang="en-US" b="1" i="1" dirty="0">
                <a:solidFill>
                  <a:srgbClr val="FF0000"/>
                </a:solidFill>
                <a:sym typeface="Symbol"/>
              </a:rPr>
              <a:t> and v  u</a:t>
            </a:r>
          </a:p>
          <a:p>
            <a:pPr marL="971550" lvl="1" indent="-514350" algn="just">
              <a:buFont typeface="+mj-lt"/>
              <a:buAutoNum type="arabicPeriod"/>
            </a:pPr>
            <a:r>
              <a:rPr lang="en-US" dirty="0">
                <a:sym typeface="Symbol"/>
              </a:rPr>
              <a:t>Obtain the schedule f by applying previous algorithm on the augmented in-forest f = (V, A</a:t>
            </a:r>
            <a:r>
              <a:rPr lang="en-US" baseline="-25000" dirty="0"/>
              <a:t>1</a:t>
            </a:r>
            <a:r>
              <a:rPr lang="en-US" dirty="0">
                <a:sym typeface="Symbol"/>
              </a:rPr>
              <a:t>)</a:t>
            </a:r>
          </a:p>
          <a:p>
            <a:pPr marL="971550" lvl="1" indent="-514350" algn="just">
              <a:buFont typeface="+mj-lt"/>
              <a:buAutoNum type="arabicPeriod"/>
            </a:pPr>
            <a:r>
              <a:rPr lang="en-US" dirty="0">
                <a:sym typeface="Symbol"/>
              </a:rPr>
              <a:t>For every set Si in the original in-forest </a:t>
            </a:r>
            <a:r>
              <a:rPr lang="en-US" b="1" i="1" dirty="0">
                <a:sym typeface="Symbol"/>
              </a:rPr>
              <a:t>G</a:t>
            </a:r>
            <a:r>
              <a:rPr lang="en-US" dirty="0">
                <a:sym typeface="Symbol"/>
              </a:rPr>
              <a:t>, if node </a:t>
            </a:r>
            <a:r>
              <a:rPr lang="en-US" b="1" i="1" dirty="0">
                <a:sym typeface="Symbol"/>
              </a:rPr>
              <a:t>u</a:t>
            </a:r>
            <a:r>
              <a:rPr lang="en-US" dirty="0">
                <a:sym typeface="Symbol"/>
              </a:rPr>
              <a:t> (with the maximum depth) is scheduled in </a:t>
            </a:r>
            <a:r>
              <a:rPr lang="en-US" b="1" i="1" dirty="0">
                <a:sym typeface="Symbol"/>
              </a:rPr>
              <a:t>f</a:t>
            </a:r>
            <a:r>
              <a:rPr lang="en-US" dirty="0">
                <a:sym typeface="Symbol"/>
              </a:rPr>
              <a:t> in the time slot immediately before </a:t>
            </a:r>
            <a:r>
              <a:rPr lang="en-US" b="1" i="1" dirty="0">
                <a:sym typeface="Symbol"/>
              </a:rPr>
              <a:t>child(</a:t>
            </a:r>
            <a:r>
              <a:rPr lang="en-US" b="1" i="1" dirty="0" err="1">
                <a:sym typeface="Symbol"/>
              </a:rPr>
              <a:t>s</a:t>
            </a:r>
            <a:r>
              <a:rPr lang="en-US" b="1" i="1" baseline="-25000" dirty="0" err="1">
                <a:sym typeface="Symbol"/>
              </a:rPr>
              <a:t>i</a:t>
            </a:r>
            <a:r>
              <a:rPr lang="en-US" b="1" i="1" dirty="0">
                <a:sym typeface="Symbol"/>
              </a:rPr>
              <a:t>)</a:t>
            </a:r>
            <a:r>
              <a:rPr lang="en-US" dirty="0">
                <a:sym typeface="Symbol"/>
              </a:rPr>
              <a:t>, but in a different processor, the apply the operation </a:t>
            </a:r>
            <a:r>
              <a:rPr lang="en-US" b="1" i="1" dirty="0" err="1">
                <a:sym typeface="Symbol"/>
              </a:rPr>
              <a:t>swap_all</a:t>
            </a:r>
            <a:endParaRPr lang="en-US" b="1" i="1"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191</a:t>
            </a:fld>
            <a:endParaRPr 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Scheduling in-forest / out-forest with communication………………………..</a:t>
            </a:r>
          </a:p>
        </p:txBody>
      </p:sp>
      <p:sp>
        <p:nvSpPr>
          <p:cNvPr id="3" name="Content Placeholder 2"/>
          <p:cNvSpPr>
            <a:spLocks noGrp="1"/>
          </p:cNvSpPr>
          <p:nvPr>
            <p:ph idx="1"/>
          </p:nvPr>
        </p:nvSpPr>
        <p:spPr/>
        <p:txBody>
          <a:bodyPr/>
          <a:lstStyle/>
          <a:p>
            <a:r>
              <a:rPr lang="en-US" sz="2400" b="1" u="sng" dirty="0"/>
              <a:t>Example</a:t>
            </a:r>
          </a:p>
        </p:txBody>
      </p:sp>
      <p:sp>
        <p:nvSpPr>
          <p:cNvPr id="4" name="Footer Placeholder 3"/>
          <p:cNvSpPr>
            <a:spLocks noGrp="1"/>
          </p:cNvSpPr>
          <p:nvPr>
            <p:ph type="ftr" sz="quarter" idx="11"/>
          </p:nvPr>
        </p:nvSpPr>
        <p:spPr/>
        <p:txBody>
          <a:bodyPr/>
          <a:lstStyle/>
          <a:p>
            <a:r>
              <a:rPr lang="en-US" b="1"/>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b="1" smtClean="0"/>
              <a:pPr/>
              <a:t>192</a:t>
            </a:fld>
            <a:endParaRPr lang="en-US" b="1"/>
          </a:p>
        </p:txBody>
      </p:sp>
      <p:pic>
        <p:nvPicPr>
          <p:cNvPr id="1026" name="Picture 2"/>
          <p:cNvPicPr>
            <a:picLocks noChangeAspect="1" noChangeArrowheads="1"/>
          </p:cNvPicPr>
          <p:nvPr/>
        </p:nvPicPr>
        <p:blipFill>
          <a:blip r:embed="rId2" cstate="print"/>
          <a:srcRect/>
          <a:stretch>
            <a:fillRect/>
          </a:stretch>
        </p:blipFill>
        <p:spPr bwMode="auto">
          <a:xfrm>
            <a:off x="533400" y="2209800"/>
            <a:ext cx="4137102" cy="2286000"/>
          </a:xfrm>
          <a:prstGeom prst="rect">
            <a:avLst/>
          </a:prstGeom>
          <a:noFill/>
          <a:ln w="9525">
            <a:noFill/>
            <a:miter lim="800000"/>
            <a:headEnd/>
            <a:tailEnd/>
          </a:ln>
          <a:effectLst/>
        </p:spPr>
      </p:pic>
      <p:sp>
        <p:nvSpPr>
          <p:cNvPr id="7" name="TextBox 6"/>
          <p:cNvSpPr txBox="1"/>
          <p:nvPr/>
        </p:nvSpPr>
        <p:spPr>
          <a:xfrm>
            <a:off x="1676400" y="4614446"/>
            <a:ext cx="2359877" cy="338554"/>
          </a:xfrm>
          <a:prstGeom prst="rect">
            <a:avLst/>
          </a:prstGeom>
          <a:noFill/>
        </p:spPr>
        <p:txBody>
          <a:bodyPr wrap="none" rtlCol="0">
            <a:spAutoFit/>
          </a:bodyPr>
          <a:lstStyle/>
          <a:p>
            <a:r>
              <a:rPr lang="en-US" sz="1600" b="1" dirty="0"/>
              <a:t>Fig a :- original task graph</a:t>
            </a:r>
          </a:p>
        </p:txBody>
      </p:sp>
      <p:pic>
        <p:nvPicPr>
          <p:cNvPr id="8" name="Picture 2"/>
          <p:cNvPicPr>
            <a:picLocks noChangeAspect="1" noChangeArrowheads="1"/>
          </p:cNvPicPr>
          <p:nvPr/>
        </p:nvPicPr>
        <p:blipFill>
          <a:blip r:embed="rId2" cstate="print"/>
          <a:srcRect/>
          <a:stretch>
            <a:fillRect/>
          </a:stretch>
        </p:blipFill>
        <p:spPr bwMode="auto">
          <a:xfrm>
            <a:off x="4648200" y="2133600"/>
            <a:ext cx="4137102" cy="2286000"/>
          </a:xfrm>
          <a:prstGeom prst="rect">
            <a:avLst/>
          </a:prstGeom>
          <a:noFill/>
          <a:ln w="9525">
            <a:noFill/>
            <a:miter lim="800000"/>
            <a:headEnd/>
            <a:tailEnd/>
          </a:ln>
          <a:effectLst/>
        </p:spPr>
      </p:pic>
      <p:sp>
        <p:nvSpPr>
          <p:cNvPr id="9" name="TextBox 8"/>
          <p:cNvSpPr txBox="1"/>
          <p:nvPr/>
        </p:nvSpPr>
        <p:spPr>
          <a:xfrm>
            <a:off x="5902900" y="4538246"/>
            <a:ext cx="2050369" cy="338554"/>
          </a:xfrm>
          <a:prstGeom prst="rect">
            <a:avLst/>
          </a:prstGeom>
          <a:noFill/>
        </p:spPr>
        <p:txBody>
          <a:bodyPr wrap="none" rtlCol="0">
            <a:spAutoFit/>
          </a:bodyPr>
          <a:lstStyle/>
          <a:p>
            <a:r>
              <a:rPr lang="en-US" sz="1600" b="1" dirty="0"/>
              <a:t>Fig b :- formation of S</a:t>
            </a:r>
            <a:r>
              <a:rPr lang="en-US" sz="1600" b="1" baseline="-25000" dirty="0"/>
              <a:t>i</a:t>
            </a:r>
          </a:p>
        </p:txBody>
      </p:sp>
      <p:cxnSp>
        <p:nvCxnSpPr>
          <p:cNvPr id="11" name="Straight Arrow Connector 10"/>
          <p:cNvCxnSpPr/>
          <p:nvPr/>
        </p:nvCxnSpPr>
        <p:spPr>
          <a:xfrm>
            <a:off x="5105400" y="2362200"/>
            <a:ext cx="609600" cy="1588"/>
          </a:xfrm>
          <a:prstGeom prst="straightConnector1">
            <a:avLst/>
          </a:prstGeom>
          <a:ln w="28575">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257800" y="1981200"/>
            <a:ext cx="369012" cy="369332"/>
          </a:xfrm>
          <a:prstGeom prst="rect">
            <a:avLst/>
          </a:prstGeom>
          <a:noFill/>
        </p:spPr>
        <p:txBody>
          <a:bodyPr wrap="none" rtlCol="0">
            <a:spAutoFit/>
          </a:bodyPr>
          <a:lstStyle/>
          <a:p>
            <a:r>
              <a:rPr lang="en-US" b="1" dirty="0">
                <a:solidFill>
                  <a:srgbClr val="FF0000"/>
                </a:solidFill>
              </a:rPr>
              <a:t>S</a:t>
            </a:r>
            <a:r>
              <a:rPr lang="en-US" b="1" baseline="-25000" dirty="0">
                <a:solidFill>
                  <a:srgbClr val="FF0000"/>
                </a:solidFill>
              </a:rPr>
              <a:t>1</a:t>
            </a:r>
          </a:p>
        </p:txBody>
      </p:sp>
      <p:cxnSp>
        <p:nvCxnSpPr>
          <p:cNvPr id="14" name="Straight Arrow Connector 13"/>
          <p:cNvCxnSpPr/>
          <p:nvPr/>
        </p:nvCxnSpPr>
        <p:spPr>
          <a:xfrm>
            <a:off x="5562600" y="2971800"/>
            <a:ext cx="762000" cy="1588"/>
          </a:xfrm>
          <a:prstGeom prst="straightConnector1">
            <a:avLst/>
          </a:prstGeom>
          <a:ln w="28575">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67400" y="2514600"/>
            <a:ext cx="372218" cy="369332"/>
          </a:xfrm>
          <a:prstGeom prst="rect">
            <a:avLst/>
          </a:prstGeom>
          <a:noFill/>
        </p:spPr>
        <p:txBody>
          <a:bodyPr wrap="none" rtlCol="0">
            <a:spAutoFit/>
          </a:bodyPr>
          <a:lstStyle/>
          <a:p>
            <a:r>
              <a:rPr lang="en-US" b="1" dirty="0">
                <a:solidFill>
                  <a:srgbClr val="FF0000"/>
                </a:solidFill>
              </a:rPr>
              <a:t>S</a:t>
            </a:r>
            <a:r>
              <a:rPr lang="en-US" b="1" baseline="-25000" dirty="0">
                <a:solidFill>
                  <a:srgbClr val="FF0000"/>
                </a:solidFill>
              </a:rPr>
              <a:t>2</a:t>
            </a:r>
          </a:p>
        </p:txBody>
      </p:sp>
      <p:cxnSp>
        <p:nvCxnSpPr>
          <p:cNvPr id="18" name="Straight Arrow Connector 17"/>
          <p:cNvCxnSpPr/>
          <p:nvPr/>
        </p:nvCxnSpPr>
        <p:spPr>
          <a:xfrm>
            <a:off x="7543800" y="2971800"/>
            <a:ext cx="762000" cy="1588"/>
          </a:xfrm>
          <a:prstGeom prst="straightConnector1">
            <a:avLst/>
          </a:prstGeom>
          <a:ln w="28575">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696200" y="2514600"/>
            <a:ext cx="372218" cy="369332"/>
          </a:xfrm>
          <a:prstGeom prst="rect">
            <a:avLst/>
          </a:prstGeom>
          <a:noFill/>
        </p:spPr>
        <p:txBody>
          <a:bodyPr wrap="none" rtlCol="0">
            <a:spAutoFit/>
          </a:bodyPr>
          <a:lstStyle/>
          <a:p>
            <a:r>
              <a:rPr lang="en-US" b="1" dirty="0">
                <a:solidFill>
                  <a:srgbClr val="FF0000"/>
                </a:solidFill>
              </a:rPr>
              <a:t>S</a:t>
            </a:r>
            <a:r>
              <a:rPr lang="en-US" b="1" baseline="-25000" dirty="0">
                <a:solidFill>
                  <a:srgbClr val="FF0000"/>
                </a:solidFill>
              </a:rPr>
              <a:t>3</a:t>
            </a:r>
          </a:p>
        </p:txBody>
      </p:sp>
      <p:cxnSp>
        <p:nvCxnSpPr>
          <p:cNvPr id="20" name="Straight Arrow Connector 19"/>
          <p:cNvCxnSpPr/>
          <p:nvPr/>
        </p:nvCxnSpPr>
        <p:spPr>
          <a:xfrm>
            <a:off x="6019800" y="3581400"/>
            <a:ext cx="1828800" cy="1588"/>
          </a:xfrm>
          <a:prstGeom prst="straightConnector1">
            <a:avLst/>
          </a:prstGeom>
          <a:ln w="28575">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705600" y="3124200"/>
            <a:ext cx="372218" cy="369332"/>
          </a:xfrm>
          <a:prstGeom prst="rect">
            <a:avLst/>
          </a:prstGeom>
          <a:noFill/>
        </p:spPr>
        <p:txBody>
          <a:bodyPr wrap="none" rtlCol="0">
            <a:spAutoFit/>
          </a:bodyPr>
          <a:lstStyle/>
          <a:p>
            <a:r>
              <a:rPr lang="en-US" b="1" dirty="0">
                <a:solidFill>
                  <a:srgbClr val="FF0000"/>
                </a:solidFill>
              </a:rPr>
              <a:t>S</a:t>
            </a:r>
            <a:r>
              <a:rPr lang="en-US" b="1" baseline="-25000" dirty="0">
                <a:solidFill>
                  <a:srgbClr val="FF0000"/>
                </a:solidFill>
              </a:rPr>
              <a:t>4</a:t>
            </a:r>
          </a:p>
        </p:txBody>
      </p:sp>
      <p:sp>
        <p:nvSpPr>
          <p:cNvPr id="21" name="TextBox 20"/>
          <p:cNvSpPr txBox="1"/>
          <p:nvPr/>
        </p:nvSpPr>
        <p:spPr>
          <a:xfrm>
            <a:off x="4876800" y="1447800"/>
            <a:ext cx="4175759" cy="338554"/>
          </a:xfrm>
          <a:prstGeom prst="rect">
            <a:avLst/>
          </a:prstGeom>
          <a:noFill/>
        </p:spPr>
        <p:txBody>
          <a:bodyPr wrap="none" rtlCol="0">
            <a:spAutoFit/>
          </a:bodyPr>
          <a:lstStyle/>
          <a:p>
            <a:r>
              <a:rPr lang="en-US" sz="1600" dirty="0">
                <a:solidFill>
                  <a:srgbClr val="002060"/>
                </a:solidFill>
              </a:rPr>
              <a:t>Depth of </a:t>
            </a:r>
            <a:r>
              <a:rPr lang="en-US" sz="1600" b="1" i="1" dirty="0">
                <a:solidFill>
                  <a:srgbClr val="002060"/>
                </a:solidFill>
              </a:rPr>
              <a:t>a</a:t>
            </a:r>
            <a:r>
              <a:rPr lang="en-US" sz="1600" dirty="0">
                <a:solidFill>
                  <a:srgbClr val="002060"/>
                </a:solidFill>
              </a:rPr>
              <a:t> and </a:t>
            </a:r>
            <a:r>
              <a:rPr lang="en-US" sz="1600" b="1" i="1" dirty="0">
                <a:solidFill>
                  <a:srgbClr val="002060"/>
                </a:solidFill>
              </a:rPr>
              <a:t>b</a:t>
            </a:r>
            <a:r>
              <a:rPr lang="en-US" sz="1600" dirty="0">
                <a:solidFill>
                  <a:srgbClr val="002060"/>
                </a:solidFill>
              </a:rPr>
              <a:t> in S</a:t>
            </a:r>
            <a:r>
              <a:rPr lang="en-US" sz="1600" baseline="-25000" dirty="0">
                <a:solidFill>
                  <a:srgbClr val="002060"/>
                </a:solidFill>
              </a:rPr>
              <a:t>1</a:t>
            </a:r>
            <a:r>
              <a:rPr lang="en-US" sz="1600" dirty="0">
                <a:solidFill>
                  <a:srgbClr val="002060"/>
                </a:solidFill>
              </a:rPr>
              <a:t> and </a:t>
            </a:r>
            <a:r>
              <a:rPr lang="en-US" sz="1600" b="1" i="1" dirty="0">
                <a:solidFill>
                  <a:srgbClr val="002060"/>
                </a:solidFill>
              </a:rPr>
              <a:t>e</a:t>
            </a:r>
            <a:r>
              <a:rPr lang="en-US" sz="1600" dirty="0">
                <a:solidFill>
                  <a:srgbClr val="002060"/>
                </a:solidFill>
              </a:rPr>
              <a:t> and </a:t>
            </a:r>
            <a:r>
              <a:rPr lang="en-US" sz="1600" b="1" i="1" dirty="0">
                <a:solidFill>
                  <a:srgbClr val="002060"/>
                </a:solidFill>
              </a:rPr>
              <a:t>f</a:t>
            </a:r>
            <a:r>
              <a:rPr lang="en-US" sz="1600" dirty="0">
                <a:solidFill>
                  <a:srgbClr val="002060"/>
                </a:solidFill>
              </a:rPr>
              <a:t> in S</a:t>
            </a:r>
            <a:r>
              <a:rPr lang="en-US" sz="1600" baseline="-25000" dirty="0">
                <a:solidFill>
                  <a:srgbClr val="002060"/>
                </a:solidFill>
              </a:rPr>
              <a:t>3</a:t>
            </a:r>
            <a:r>
              <a:rPr lang="en-US" sz="1600" dirty="0">
                <a:solidFill>
                  <a:srgbClr val="002060"/>
                </a:solidFill>
              </a:rPr>
              <a:t> are same</a:t>
            </a:r>
          </a:p>
        </p:txBody>
      </p:sp>
      <p:cxnSp>
        <p:nvCxnSpPr>
          <p:cNvPr id="24" name="Straight Arrow Connector 23"/>
          <p:cNvCxnSpPr>
            <a:endCxn id="12" idx="3"/>
          </p:cNvCxnSpPr>
          <p:nvPr/>
        </p:nvCxnSpPr>
        <p:spPr>
          <a:xfrm rot="10800000" flipV="1">
            <a:off x="5626812" y="1752600"/>
            <a:ext cx="545388" cy="4132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9" idx="0"/>
          </p:cNvCxnSpPr>
          <p:nvPr/>
        </p:nvCxnSpPr>
        <p:spPr>
          <a:xfrm rot="16200000" flipH="1">
            <a:off x="7261848" y="1894139"/>
            <a:ext cx="762000" cy="47892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581400" y="4004846"/>
            <a:ext cx="2967800" cy="338554"/>
          </a:xfrm>
          <a:prstGeom prst="rect">
            <a:avLst/>
          </a:prstGeom>
          <a:noFill/>
        </p:spPr>
        <p:txBody>
          <a:bodyPr wrap="none" rtlCol="0">
            <a:spAutoFit/>
          </a:bodyPr>
          <a:lstStyle/>
          <a:p>
            <a:r>
              <a:rPr lang="en-US" sz="1600" dirty="0">
                <a:solidFill>
                  <a:srgbClr val="002060"/>
                </a:solidFill>
              </a:rPr>
              <a:t>Depth of </a:t>
            </a:r>
            <a:r>
              <a:rPr lang="en-US" sz="1600" b="1" i="1" dirty="0">
                <a:solidFill>
                  <a:srgbClr val="002060"/>
                </a:solidFill>
              </a:rPr>
              <a:t>c</a:t>
            </a:r>
            <a:r>
              <a:rPr lang="en-US" sz="1600" dirty="0">
                <a:solidFill>
                  <a:srgbClr val="002060"/>
                </a:solidFill>
              </a:rPr>
              <a:t> is greater than </a:t>
            </a:r>
            <a:r>
              <a:rPr lang="en-US" sz="1600" b="1" i="1" dirty="0">
                <a:solidFill>
                  <a:srgbClr val="002060"/>
                </a:solidFill>
              </a:rPr>
              <a:t>d</a:t>
            </a:r>
            <a:r>
              <a:rPr lang="en-US" sz="1600" dirty="0">
                <a:solidFill>
                  <a:srgbClr val="002060"/>
                </a:solidFill>
              </a:rPr>
              <a:t> in S</a:t>
            </a:r>
            <a:r>
              <a:rPr lang="en-US" sz="1600" baseline="-25000" dirty="0">
                <a:solidFill>
                  <a:srgbClr val="002060"/>
                </a:solidFill>
              </a:rPr>
              <a:t>2</a:t>
            </a:r>
            <a:endParaRPr lang="en-US" sz="1600" dirty="0">
              <a:solidFill>
                <a:srgbClr val="002060"/>
              </a:solidFill>
            </a:endParaRPr>
          </a:p>
        </p:txBody>
      </p:sp>
      <p:cxnSp>
        <p:nvCxnSpPr>
          <p:cNvPr id="28" name="Straight Arrow Connector 27"/>
          <p:cNvCxnSpPr/>
          <p:nvPr/>
        </p:nvCxnSpPr>
        <p:spPr>
          <a:xfrm rot="5400000" flipH="1" flipV="1">
            <a:off x="4838702" y="2933701"/>
            <a:ext cx="1142999" cy="10668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315200" y="4114800"/>
            <a:ext cx="1770741" cy="338554"/>
          </a:xfrm>
          <a:prstGeom prst="rect">
            <a:avLst/>
          </a:prstGeom>
          <a:noFill/>
        </p:spPr>
        <p:txBody>
          <a:bodyPr wrap="none" rtlCol="0">
            <a:spAutoFit/>
          </a:bodyPr>
          <a:lstStyle/>
          <a:p>
            <a:r>
              <a:rPr lang="en-US" sz="1600" dirty="0">
                <a:solidFill>
                  <a:srgbClr val="002060"/>
                </a:solidFill>
              </a:rPr>
              <a:t>Depth of </a:t>
            </a:r>
            <a:r>
              <a:rPr lang="en-US" sz="1600" b="1" i="1" dirty="0">
                <a:solidFill>
                  <a:srgbClr val="002060"/>
                </a:solidFill>
              </a:rPr>
              <a:t>g</a:t>
            </a:r>
            <a:r>
              <a:rPr lang="en-US" sz="1600" dirty="0">
                <a:solidFill>
                  <a:srgbClr val="002060"/>
                </a:solidFill>
              </a:rPr>
              <a:t> &gt; </a:t>
            </a:r>
            <a:r>
              <a:rPr lang="en-US" sz="1600" b="1" i="1" dirty="0">
                <a:solidFill>
                  <a:srgbClr val="002060"/>
                </a:solidFill>
              </a:rPr>
              <a:t>h</a:t>
            </a:r>
            <a:r>
              <a:rPr lang="en-US" sz="1600" dirty="0">
                <a:solidFill>
                  <a:srgbClr val="002060"/>
                </a:solidFill>
              </a:rPr>
              <a:t> in S</a:t>
            </a:r>
            <a:r>
              <a:rPr lang="en-US" sz="1600" baseline="-25000" dirty="0">
                <a:solidFill>
                  <a:srgbClr val="002060"/>
                </a:solidFill>
              </a:rPr>
              <a:t>4</a:t>
            </a:r>
            <a:endParaRPr lang="en-US" sz="1600" dirty="0">
              <a:solidFill>
                <a:srgbClr val="002060"/>
              </a:solidFill>
            </a:endParaRPr>
          </a:p>
        </p:txBody>
      </p:sp>
      <p:cxnSp>
        <p:nvCxnSpPr>
          <p:cNvPr id="31" name="Straight Arrow Connector 30"/>
          <p:cNvCxnSpPr/>
          <p:nvPr/>
        </p:nvCxnSpPr>
        <p:spPr>
          <a:xfrm rot="10800000">
            <a:off x="7010403" y="3429003"/>
            <a:ext cx="1066797" cy="76199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linds(horizontal)">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linds(horizontal)">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blinds(horizontal)">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linds(horizontal)">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blinds(horizontal)">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blinds(horizontal)">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blinds(horizontal)">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blinds(horizontal)">
                                      <p:cBhvr>
                                        <p:cTn id="7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9" grpId="0"/>
      <p:bldP spid="22" grpId="0"/>
      <p:bldP spid="21" grpId="0"/>
      <p:bldP spid="27" grpId="0"/>
      <p:bldP spid="30"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Scheduling in-forest / out-forest with communication………………………..</a:t>
            </a:r>
            <a:endParaRPr lang="en-US" dirty="0"/>
          </a:p>
        </p:txBody>
      </p:sp>
      <p:sp>
        <p:nvSpPr>
          <p:cNvPr id="3" name="Content Placeholder 2"/>
          <p:cNvSpPr>
            <a:spLocks noGrp="1"/>
          </p:cNvSpPr>
          <p:nvPr>
            <p:ph idx="1"/>
          </p:nvPr>
        </p:nvSpPr>
        <p:spPr/>
        <p:txBody>
          <a:bodyPr>
            <a:normAutofit/>
          </a:bodyPr>
          <a:lstStyle/>
          <a:p>
            <a:r>
              <a:rPr lang="en-US" sz="2400" b="1" u="sng" dirty="0"/>
              <a:t>Example…….</a:t>
            </a:r>
          </a:p>
          <a:p>
            <a:r>
              <a:rPr lang="en-US" sz="2400" dirty="0"/>
              <a:t>S</a:t>
            </a:r>
            <a:r>
              <a:rPr lang="en-US" sz="2400" baseline="-25000" dirty="0"/>
              <a:t>1</a:t>
            </a:r>
            <a:r>
              <a:rPr lang="en-US" sz="2400" dirty="0"/>
              <a:t> = {a, b} </a:t>
            </a:r>
            <a:r>
              <a:rPr lang="en-US" sz="2400" dirty="0">
                <a:sym typeface="Symbol"/>
              </a:rPr>
              <a:t> b</a:t>
            </a:r>
            <a:endParaRPr lang="en-US" sz="2400" dirty="0"/>
          </a:p>
          <a:p>
            <a:r>
              <a:rPr lang="en-US" sz="2400" dirty="0"/>
              <a:t>S</a:t>
            </a:r>
            <a:r>
              <a:rPr lang="en-US" sz="2400" baseline="-25000" dirty="0"/>
              <a:t>2</a:t>
            </a:r>
            <a:r>
              <a:rPr lang="en-US" sz="2400" dirty="0"/>
              <a:t> = {c, d} </a:t>
            </a:r>
            <a:r>
              <a:rPr lang="en-US" sz="2400" dirty="0">
                <a:sym typeface="Symbol"/>
              </a:rPr>
              <a:t> c</a:t>
            </a:r>
            <a:endParaRPr lang="en-US" sz="2400" dirty="0"/>
          </a:p>
          <a:p>
            <a:r>
              <a:rPr lang="en-US" sz="2400" dirty="0"/>
              <a:t>S</a:t>
            </a:r>
            <a:r>
              <a:rPr lang="en-US" sz="2400" baseline="-25000" dirty="0"/>
              <a:t>3</a:t>
            </a:r>
            <a:r>
              <a:rPr lang="en-US" sz="2400" dirty="0"/>
              <a:t> = {e, f} </a:t>
            </a:r>
            <a:r>
              <a:rPr lang="en-US" sz="2400" dirty="0">
                <a:sym typeface="Symbol"/>
              </a:rPr>
              <a:t> f</a:t>
            </a:r>
            <a:endParaRPr lang="en-US" sz="2400" dirty="0"/>
          </a:p>
          <a:p>
            <a:r>
              <a:rPr lang="en-US" sz="2400" dirty="0"/>
              <a:t>S</a:t>
            </a:r>
            <a:r>
              <a:rPr lang="en-US" sz="2400" baseline="-25000" dirty="0"/>
              <a:t>4</a:t>
            </a:r>
            <a:r>
              <a:rPr lang="en-US" sz="2400" dirty="0"/>
              <a:t> = {g, h} </a:t>
            </a:r>
            <a:r>
              <a:rPr lang="en-US" sz="2400" dirty="0">
                <a:sym typeface="Symbol"/>
              </a:rPr>
              <a:t> g</a:t>
            </a:r>
          </a:p>
          <a:p>
            <a:r>
              <a:rPr lang="en-US" sz="2400" u="sng" dirty="0">
                <a:sym typeface="Symbol"/>
              </a:rPr>
              <a:t>Case</a:t>
            </a:r>
          </a:p>
          <a:p>
            <a:r>
              <a:rPr lang="en-US" sz="2400" dirty="0"/>
              <a:t>S</a:t>
            </a:r>
            <a:r>
              <a:rPr lang="en-US" sz="2400" baseline="-25000" dirty="0"/>
              <a:t>1</a:t>
            </a:r>
            <a:r>
              <a:rPr lang="en-US" sz="2400" dirty="0"/>
              <a:t> = {a, b}</a:t>
            </a:r>
            <a:r>
              <a:rPr lang="en-US" sz="2400" dirty="0">
                <a:sym typeface="Symbol"/>
              </a:rPr>
              <a:t>  b</a:t>
            </a:r>
            <a:endParaRPr lang="en-US" sz="2400" u="sng"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193</a:t>
            </a:fld>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685800" y="4991100"/>
            <a:ext cx="1276350" cy="952500"/>
          </a:xfrm>
          <a:prstGeom prst="rect">
            <a:avLst/>
          </a:prstGeom>
          <a:noFill/>
          <a:ln w="9525">
            <a:noFill/>
            <a:miter lim="800000"/>
            <a:headEnd/>
            <a:tailEnd/>
          </a:ln>
          <a:effectLst/>
        </p:spPr>
      </p:pic>
      <p:cxnSp>
        <p:nvCxnSpPr>
          <p:cNvPr id="11" name="Straight Arrow Connector 10"/>
          <p:cNvCxnSpPr/>
          <p:nvPr/>
        </p:nvCxnSpPr>
        <p:spPr>
          <a:xfrm rot="5400000">
            <a:off x="1104106" y="4761706"/>
            <a:ext cx="3810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905000" y="5334000"/>
            <a:ext cx="4572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362200" y="5181600"/>
            <a:ext cx="1529586" cy="369332"/>
          </a:xfrm>
          <a:prstGeom prst="rect">
            <a:avLst/>
          </a:prstGeom>
          <a:noFill/>
        </p:spPr>
        <p:txBody>
          <a:bodyPr wrap="none" rtlCol="0">
            <a:spAutoFit/>
          </a:bodyPr>
          <a:lstStyle/>
          <a:p>
            <a:r>
              <a:rPr lang="en-US" b="1" dirty="0">
                <a:solidFill>
                  <a:srgbClr val="002060"/>
                </a:solidFill>
              </a:rPr>
              <a:t>u = {b}, v = {a}</a:t>
            </a:r>
          </a:p>
        </p:txBody>
      </p:sp>
      <p:cxnSp>
        <p:nvCxnSpPr>
          <p:cNvPr id="19" name="Straight Arrow Connector 18"/>
          <p:cNvCxnSpPr/>
          <p:nvPr/>
        </p:nvCxnSpPr>
        <p:spPr>
          <a:xfrm>
            <a:off x="3887788" y="5410200"/>
            <a:ext cx="379412"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1031" name="Picture 7"/>
          <p:cNvPicPr>
            <a:picLocks noChangeAspect="1" noChangeArrowheads="1"/>
          </p:cNvPicPr>
          <p:nvPr/>
        </p:nvPicPr>
        <p:blipFill>
          <a:blip r:embed="rId3" cstate="print"/>
          <a:srcRect/>
          <a:stretch>
            <a:fillRect/>
          </a:stretch>
        </p:blipFill>
        <p:spPr bwMode="auto">
          <a:xfrm>
            <a:off x="4419600" y="5029200"/>
            <a:ext cx="1295400" cy="962025"/>
          </a:xfrm>
          <a:prstGeom prst="rect">
            <a:avLst/>
          </a:prstGeom>
          <a:noFill/>
          <a:ln w="9525">
            <a:noFill/>
            <a:miter lim="800000"/>
            <a:headEnd/>
            <a:tailEnd/>
          </a:ln>
          <a:effectLst/>
        </p:spPr>
      </p:pic>
      <p:pic>
        <p:nvPicPr>
          <p:cNvPr id="1032" name="Picture 8"/>
          <p:cNvPicPr>
            <a:picLocks noChangeAspect="1" noChangeArrowheads="1"/>
          </p:cNvPicPr>
          <p:nvPr/>
        </p:nvPicPr>
        <p:blipFill>
          <a:blip r:embed="rId4" cstate="print"/>
          <a:srcRect/>
          <a:stretch>
            <a:fillRect/>
          </a:stretch>
        </p:blipFill>
        <p:spPr bwMode="auto">
          <a:xfrm>
            <a:off x="6934200" y="4724400"/>
            <a:ext cx="733425" cy="1419225"/>
          </a:xfrm>
          <a:prstGeom prst="rect">
            <a:avLst/>
          </a:prstGeom>
          <a:noFill/>
          <a:ln w="9525">
            <a:noFill/>
            <a:miter lim="800000"/>
            <a:headEnd/>
            <a:tailEnd/>
          </a:ln>
          <a:effectLst/>
        </p:spPr>
      </p:pic>
      <p:cxnSp>
        <p:nvCxnSpPr>
          <p:cNvPr id="27" name="Straight Arrow Connector 26"/>
          <p:cNvCxnSpPr/>
          <p:nvPr/>
        </p:nvCxnSpPr>
        <p:spPr>
          <a:xfrm>
            <a:off x="6021388" y="5410200"/>
            <a:ext cx="455612"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2"/>
          <p:cNvPicPr>
            <a:picLocks noChangeAspect="1" noChangeArrowheads="1"/>
          </p:cNvPicPr>
          <p:nvPr/>
        </p:nvPicPr>
        <p:blipFill>
          <a:blip r:embed="rId5" cstate="print"/>
          <a:srcRect/>
          <a:stretch>
            <a:fillRect/>
          </a:stretch>
        </p:blipFill>
        <p:spPr bwMode="auto">
          <a:xfrm>
            <a:off x="4419600" y="1676400"/>
            <a:ext cx="3156065" cy="2590800"/>
          </a:xfrm>
          <a:prstGeom prst="rect">
            <a:avLst/>
          </a:prstGeom>
          <a:noFill/>
          <a:ln w="9525">
            <a:noFill/>
            <a:miter lim="800000"/>
            <a:headEnd/>
            <a:tailEnd/>
          </a:ln>
          <a:effectLst/>
        </p:spPr>
      </p:pic>
      <p:sp>
        <p:nvSpPr>
          <p:cNvPr id="32" name="TextBox 31"/>
          <p:cNvSpPr txBox="1"/>
          <p:nvPr/>
        </p:nvSpPr>
        <p:spPr>
          <a:xfrm>
            <a:off x="4572000" y="4267200"/>
            <a:ext cx="2960106" cy="369332"/>
          </a:xfrm>
          <a:prstGeom prst="rect">
            <a:avLst/>
          </a:prstGeom>
          <a:noFill/>
        </p:spPr>
        <p:txBody>
          <a:bodyPr wrap="none" rtlCol="0">
            <a:spAutoFit/>
          </a:bodyPr>
          <a:lstStyle/>
          <a:p>
            <a:r>
              <a:rPr lang="en-US" dirty="0"/>
              <a:t>Fig c :- Augmented task graph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blinds(horizontal)">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31"/>
                                        </p:tgtEl>
                                        <p:attrNameLst>
                                          <p:attrName>style.visibility</p:attrName>
                                        </p:attrNameLst>
                                      </p:cBhvr>
                                      <p:to>
                                        <p:strVal val="visible"/>
                                      </p:to>
                                    </p:set>
                                    <p:animEffect transition="in" filter="blinds(horizontal)">
                                      <p:cBhvr>
                                        <p:cTn id="32" dur="500"/>
                                        <p:tgtEl>
                                          <p:spTgt spid="103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blinds(horizontal)">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032"/>
                                        </p:tgtEl>
                                        <p:attrNameLst>
                                          <p:attrName>style.visibility</p:attrName>
                                        </p:attrNameLst>
                                      </p:cBhvr>
                                      <p:to>
                                        <p:strVal val="visible"/>
                                      </p:to>
                                    </p:set>
                                    <p:animEffect transition="in" filter="blinds(horizontal)">
                                      <p:cBhvr>
                                        <p:cTn id="42"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Scheduling in-forest / out-forest with communication………………………..</a:t>
            </a:r>
            <a:endParaRPr lang="en-US" dirty="0"/>
          </a:p>
        </p:txBody>
      </p:sp>
      <p:sp>
        <p:nvSpPr>
          <p:cNvPr id="3" name="Content Placeholder 2"/>
          <p:cNvSpPr>
            <a:spLocks noGrp="1"/>
          </p:cNvSpPr>
          <p:nvPr>
            <p:ph idx="1"/>
          </p:nvPr>
        </p:nvSpPr>
        <p:spPr/>
        <p:txBody>
          <a:bodyPr/>
          <a:lstStyle/>
          <a:p>
            <a:r>
              <a:rPr lang="en-US" sz="2400" b="1" u="sng" dirty="0"/>
              <a:t>Example…….</a:t>
            </a:r>
          </a:p>
          <a:p>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194</a:t>
            </a:fld>
            <a:endParaRPr lang="en-US"/>
          </a:p>
        </p:txBody>
      </p:sp>
      <p:graphicFrame>
        <p:nvGraphicFramePr>
          <p:cNvPr id="6" name="Table 5"/>
          <p:cNvGraphicFramePr>
            <a:graphicFrameLocks noGrp="1"/>
          </p:cNvGraphicFramePr>
          <p:nvPr/>
        </p:nvGraphicFramePr>
        <p:xfrm>
          <a:off x="914400" y="2057400"/>
          <a:ext cx="1524000" cy="365760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355600">
                <a:tc>
                  <a:txBody>
                    <a:bodyPr/>
                    <a:lstStyle/>
                    <a:p>
                      <a:r>
                        <a:rPr lang="en-US" dirty="0"/>
                        <a:t>Node</a:t>
                      </a:r>
                    </a:p>
                  </a:txBody>
                  <a:tcPr/>
                </a:tc>
                <a:tc>
                  <a:txBody>
                    <a:bodyPr/>
                    <a:lstStyle/>
                    <a:p>
                      <a:r>
                        <a:rPr lang="en-US" dirty="0"/>
                        <a:t>Level</a:t>
                      </a:r>
                    </a:p>
                  </a:txBody>
                  <a:tcPr/>
                </a:tc>
                <a:extLst>
                  <a:ext uri="{0D108BD9-81ED-4DB2-BD59-A6C34878D82A}">
                    <a16:rowId xmlns:a16="http://schemas.microsoft.com/office/drawing/2014/main" val="10000"/>
                  </a:ext>
                </a:extLst>
              </a:tr>
              <a:tr h="355600">
                <a:tc>
                  <a:txBody>
                    <a:bodyPr/>
                    <a:lstStyle/>
                    <a:p>
                      <a:r>
                        <a:rPr lang="en-US" dirty="0"/>
                        <a:t>a</a:t>
                      </a:r>
                    </a:p>
                  </a:txBody>
                  <a:tcPr/>
                </a:tc>
                <a:tc>
                  <a:txBody>
                    <a:bodyPr/>
                    <a:lstStyle/>
                    <a:p>
                      <a:r>
                        <a:rPr lang="en-US" dirty="0"/>
                        <a:t>5</a:t>
                      </a:r>
                    </a:p>
                  </a:txBody>
                  <a:tcPr/>
                </a:tc>
                <a:extLst>
                  <a:ext uri="{0D108BD9-81ED-4DB2-BD59-A6C34878D82A}">
                    <a16:rowId xmlns:a16="http://schemas.microsoft.com/office/drawing/2014/main" val="10001"/>
                  </a:ext>
                </a:extLst>
              </a:tr>
              <a:tr h="355600">
                <a:tc>
                  <a:txBody>
                    <a:bodyPr/>
                    <a:lstStyle/>
                    <a:p>
                      <a:r>
                        <a:rPr lang="en-US" dirty="0"/>
                        <a:t>b</a:t>
                      </a:r>
                    </a:p>
                  </a:txBody>
                  <a:tcPr/>
                </a:tc>
                <a:tc>
                  <a:txBody>
                    <a:bodyPr/>
                    <a:lstStyle/>
                    <a:p>
                      <a:r>
                        <a:rPr lang="en-US" dirty="0"/>
                        <a:t>4</a:t>
                      </a:r>
                    </a:p>
                  </a:txBody>
                  <a:tcPr/>
                </a:tc>
                <a:extLst>
                  <a:ext uri="{0D108BD9-81ED-4DB2-BD59-A6C34878D82A}">
                    <a16:rowId xmlns:a16="http://schemas.microsoft.com/office/drawing/2014/main" val="10002"/>
                  </a:ext>
                </a:extLst>
              </a:tr>
              <a:tr h="355600">
                <a:tc>
                  <a:txBody>
                    <a:bodyPr/>
                    <a:lstStyle/>
                    <a:p>
                      <a:r>
                        <a:rPr lang="en-US" dirty="0"/>
                        <a:t>c</a:t>
                      </a:r>
                    </a:p>
                  </a:txBody>
                  <a:tcPr/>
                </a:tc>
                <a:tc>
                  <a:txBody>
                    <a:bodyPr/>
                    <a:lstStyle/>
                    <a:p>
                      <a:r>
                        <a:rPr lang="en-US" dirty="0"/>
                        <a:t>3</a:t>
                      </a:r>
                    </a:p>
                  </a:txBody>
                  <a:tcPr/>
                </a:tc>
                <a:extLst>
                  <a:ext uri="{0D108BD9-81ED-4DB2-BD59-A6C34878D82A}">
                    <a16:rowId xmlns:a16="http://schemas.microsoft.com/office/drawing/2014/main" val="10003"/>
                  </a:ext>
                </a:extLst>
              </a:tr>
              <a:tr h="355600">
                <a:tc>
                  <a:txBody>
                    <a:bodyPr/>
                    <a:lstStyle/>
                    <a:p>
                      <a:r>
                        <a:rPr lang="en-US" dirty="0"/>
                        <a:t>d</a:t>
                      </a:r>
                    </a:p>
                  </a:txBody>
                  <a:tcPr/>
                </a:tc>
                <a:tc>
                  <a:txBody>
                    <a:bodyPr/>
                    <a:lstStyle/>
                    <a:p>
                      <a:r>
                        <a:rPr lang="en-US" dirty="0"/>
                        <a:t>4</a:t>
                      </a:r>
                    </a:p>
                  </a:txBody>
                  <a:tcPr/>
                </a:tc>
                <a:extLst>
                  <a:ext uri="{0D108BD9-81ED-4DB2-BD59-A6C34878D82A}">
                    <a16:rowId xmlns:a16="http://schemas.microsoft.com/office/drawing/2014/main" val="10004"/>
                  </a:ext>
                </a:extLst>
              </a:tr>
              <a:tr h="355600">
                <a:tc>
                  <a:txBody>
                    <a:bodyPr/>
                    <a:lstStyle/>
                    <a:p>
                      <a:r>
                        <a:rPr lang="en-US" dirty="0"/>
                        <a:t>e</a:t>
                      </a:r>
                    </a:p>
                  </a:txBody>
                  <a:tcPr/>
                </a:tc>
                <a:tc>
                  <a:txBody>
                    <a:bodyPr/>
                    <a:lstStyle/>
                    <a:p>
                      <a:r>
                        <a:rPr lang="en-US" dirty="0"/>
                        <a:t>5</a:t>
                      </a:r>
                    </a:p>
                  </a:txBody>
                  <a:tcPr/>
                </a:tc>
                <a:extLst>
                  <a:ext uri="{0D108BD9-81ED-4DB2-BD59-A6C34878D82A}">
                    <a16:rowId xmlns:a16="http://schemas.microsoft.com/office/drawing/2014/main" val="10005"/>
                  </a:ext>
                </a:extLst>
              </a:tr>
              <a:tr h="355600">
                <a:tc>
                  <a:txBody>
                    <a:bodyPr/>
                    <a:lstStyle/>
                    <a:p>
                      <a:r>
                        <a:rPr lang="en-US" dirty="0"/>
                        <a:t>f</a:t>
                      </a:r>
                    </a:p>
                  </a:txBody>
                  <a:tcPr/>
                </a:tc>
                <a:tc>
                  <a:txBody>
                    <a:bodyPr/>
                    <a:lstStyle/>
                    <a:p>
                      <a:r>
                        <a:rPr lang="en-US" dirty="0"/>
                        <a:t>4</a:t>
                      </a:r>
                    </a:p>
                  </a:txBody>
                  <a:tcPr/>
                </a:tc>
                <a:extLst>
                  <a:ext uri="{0D108BD9-81ED-4DB2-BD59-A6C34878D82A}">
                    <a16:rowId xmlns:a16="http://schemas.microsoft.com/office/drawing/2014/main" val="10006"/>
                  </a:ext>
                </a:extLst>
              </a:tr>
              <a:tr h="355600">
                <a:tc>
                  <a:txBody>
                    <a:bodyPr/>
                    <a:lstStyle/>
                    <a:p>
                      <a:r>
                        <a:rPr lang="en-US" dirty="0"/>
                        <a:t>g</a:t>
                      </a:r>
                    </a:p>
                  </a:txBody>
                  <a:tcPr/>
                </a:tc>
                <a:tc>
                  <a:txBody>
                    <a:bodyPr/>
                    <a:lstStyle/>
                    <a:p>
                      <a:r>
                        <a:rPr lang="en-US" dirty="0"/>
                        <a:t>2</a:t>
                      </a:r>
                    </a:p>
                  </a:txBody>
                  <a:tcPr/>
                </a:tc>
                <a:extLst>
                  <a:ext uri="{0D108BD9-81ED-4DB2-BD59-A6C34878D82A}">
                    <a16:rowId xmlns:a16="http://schemas.microsoft.com/office/drawing/2014/main" val="10007"/>
                  </a:ext>
                </a:extLst>
              </a:tr>
              <a:tr h="355600">
                <a:tc>
                  <a:txBody>
                    <a:bodyPr/>
                    <a:lstStyle/>
                    <a:p>
                      <a:r>
                        <a:rPr lang="en-US" dirty="0"/>
                        <a:t>h</a:t>
                      </a:r>
                    </a:p>
                  </a:txBody>
                  <a:tcPr/>
                </a:tc>
                <a:tc>
                  <a:txBody>
                    <a:bodyPr/>
                    <a:lstStyle/>
                    <a:p>
                      <a:r>
                        <a:rPr lang="en-US" dirty="0"/>
                        <a:t>3</a:t>
                      </a:r>
                    </a:p>
                  </a:txBody>
                  <a:tcPr/>
                </a:tc>
                <a:extLst>
                  <a:ext uri="{0D108BD9-81ED-4DB2-BD59-A6C34878D82A}">
                    <a16:rowId xmlns:a16="http://schemas.microsoft.com/office/drawing/2014/main" val="10008"/>
                  </a:ext>
                </a:extLst>
              </a:tr>
              <a:tr h="355600">
                <a:tc>
                  <a:txBody>
                    <a:bodyPr/>
                    <a:lstStyle/>
                    <a:p>
                      <a:r>
                        <a:rPr lang="en-US" dirty="0" err="1"/>
                        <a:t>i</a:t>
                      </a:r>
                      <a:endParaRPr lang="en-US" dirty="0"/>
                    </a:p>
                  </a:txBody>
                  <a:tcPr/>
                </a:tc>
                <a:tc>
                  <a:txBody>
                    <a:bodyPr/>
                    <a:lstStyle/>
                    <a:p>
                      <a:r>
                        <a:rPr lang="en-US" dirty="0"/>
                        <a:t>1</a:t>
                      </a:r>
                    </a:p>
                  </a:txBody>
                  <a:tcPr/>
                </a:tc>
                <a:extLst>
                  <a:ext uri="{0D108BD9-81ED-4DB2-BD59-A6C34878D82A}">
                    <a16:rowId xmlns:a16="http://schemas.microsoft.com/office/drawing/2014/main" val="10009"/>
                  </a:ext>
                </a:extLst>
              </a:tr>
            </a:tbl>
          </a:graphicData>
        </a:graphic>
      </p:graphicFrame>
      <p:sp>
        <p:nvSpPr>
          <p:cNvPr id="7" name="TextBox 6"/>
          <p:cNvSpPr txBox="1"/>
          <p:nvPr/>
        </p:nvSpPr>
        <p:spPr>
          <a:xfrm>
            <a:off x="838200" y="5867400"/>
            <a:ext cx="1800493" cy="338554"/>
          </a:xfrm>
          <a:prstGeom prst="rect">
            <a:avLst/>
          </a:prstGeom>
          <a:noFill/>
        </p:spPr>
        <p:txBody>
          <a:bodyPr wrap="none" rtlCol="0">
            <a:spAutoFit/>
          </a:bodyPr>
          <a:lstStyle/>
          <a:p>
            <a:r>
              <a:rPr lang="en-US" sz="1600" dirty="0"/>
              <a:t>Fig d :- Task Priority</a:t>
            </a:r>
          </a:p>
        </p:txBody>
      </p:sp>
      <p:graphicFrame>
        <p:nvGraphicFramePr>
          <p:cNvPr id="8" name="Table 7"/>
          <p:cNvGraphicFramePr>
            <a:graphicFrameLocks noGrp="1"/>
          </p:cNvGraphicFramePr>
          <p:nvPr/>
        </p:nvGraphicFramePr>
        <p:xfrm>
          <a:off x="2971800" y="2133600"/>
          <a:ext cx="2438400" cy="256032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tblGrid>
              <a:tr h="359229">
                <a:tc>
                  <a:txBody>
                    <a:bodyPr/>
                    <a:lstStyle/>
                    <a:p>
                      <a:endParaRPr lang="en-US" dirty="0"/>
                    </a:p>
                  </a:txBody>
                  <a:tcPr/>
                </a:tc>
                <a:tc>
                  <a:txBody>
                    <a:bodyPr/>
                    <a:lstStyle/>
                    <a:p>
                      <a:r>
                        <a:rPr lang="en-US" dirty="0"/>
                        <a:t>P1</a:t>
                      </a:r>
                    </a:p>
                  </a:txBody>
                  <a:tcPr/>
                </a:tc>
                <a:tc>
                  <a:txBody>
                    <a:bodyPr/>
                    <a:lstStyle/>
                    <a:p>
                      <a:r>
                        <a:rPr lang="en-US" dirty="0"/>
                        <a:t>P2</a:t>
                      </a:r>
                    </a:p>
                  </a:txBody>
                  <a:tcPr/>
                </a:tc>
                <a:extLst>
                  <a:ext uri="{0D108BD9-81ED-4DB2-BD59-A6C34878D82A}">
                    <a16:rowId xmlns:a16="http://schemas.microsoft.com/office/drawing/2014/main" val="10000"/>
                  </a:ext>
                </a:extLst>
              </a:tr>
              <a:tr h="359229">
                <a:tc>
                  <a:txBody>
                    <a:bodyPr/>
                    <a:lstStyle/>
                    <a:p>
                      <a:r>
                        <a:rPr lang="en-US" dirty="0"/>
                        <a:t>0</a:t>
                      </a:r>
                    </a:p>
                  </a:txBody>
                  <a:tcPr/>
                </a:tc>
                <a:tc>
                  <a:txBody>
                    <a:bodyPr/>
                    <a:lstStyle/>
                    <a:p>
                      <a:r>
                        <a:rPr lang="en-US" dirty="0"/>
                        <a:t>a</a:t>
                      </a:r>
                    </a:p>
                  </a:txBody>
                  <a:tcPr/>
                </a:tc>
                <a:tc>
                  <a:txBody>
                    <a:bodyPr/>
                    <a:lstStyle/>
                    <a:p>
                      <a:r>
                        <a:rPr lang="en-US" dirty="0"/>
                        <a:t>e</a:t>
                      </a:r>
                    </a:p>
                  </a:txBody>
                  <a:tcPr/>
                </a:tc>
                <a:extLst>
                  <a:ext uri="{0D108BD9-81ED-4DB2-BD59-A6C34878D82A}">
                    <a16:rowId xmlns:a16="http://schemas.microsoft.com/office/drawing/2014/main" val="10001"/>
                  </a:ext>
                </a:extLst>
              </a:tr>
              <a:tr h="359229">
                <a:tc>
                  <a:txBody>
                    <a:bodyPr/>
                    <a:lstStyle/>
                    <a:p>
                      <a:r>
                        <a:rPr lang="en-US" dirty="0"/>
                        <a:t>1</a:t>
                      </a:r>
                    </a:p>
                  </a:txBody>
                  <a:tcPr/>
                </a:tc>
                <a:tc>
                  <a:txBody>
                    <a:bodyPr/>
                    <a:lstStyle/>
                    <a:p>
                      <a:r>
                        <a:rPr lang="en-US" dirty="0"/>
                        <a:t>b </a:t>
                      </a:r>
                    </a:p>
                  </a:txBody>
                  <a:tcPr/>
                </a:tc>
                <a:tc>
                  <a:txBody>
                    <a:bodyPr/>
                    <a:lstStyle/>
                    <a:p>
                      <a:r>
                        <a:rPr lang="en-US" dirty="0"/>
                        <a:t>d</a:t>
                      </a:r>
                    </a:p>
                  </a:txBody>
                  <a:tcPr/>
                </a:tc>
                <a:extLst>
                  <a:ext uri="{0D108BD9-81ED-4DB2-BD59-A6C34878D82A}">
                    <a16:rowId xmlns:a16="http://schemas.microsoft.com/office/drawing/2014/main" val="10002"/>
                  </a:ext>
                </a:extLst>
              </a:tr>
              <a:tr h="359229">
                <a:tc>
                  <a:txBody>
                    <a:bodyPr/>
                    <a:lstStyle/>
                    <a:p>
                      <a:r>
                        <a:rPr lang="en-US" dirty="0"/>
                        <a:t>2</a:t>
                      </a:r>
                    </a:p>
                  </a:txBody>
                  <a:tcPr/>
                </a:tc>
                <a:tc>
                  <a:txBody>
                    <a:bodyPr/>
                    <a:lstStyle/>
                    <a:p>
                      <a:r>
                        <a:rPr lang="en-US" dirty="0"/>
                        <a:t>f</a:t>
                      </a:r>
                    </a:p>
                  </a:txBody>
                  <a:tcPr/>
                </a:tc>
                <a:tc>
                  <a:txBody>
                    <a:bodyPr/>
                    <a:lstStyle/>
                    <a:p>
                      <a:r>
                        <a:rPr lang="en-US" dirty="0"/>
                        <a:t>c</a:t>
                      </a:r>
                    </a:p>
                  </a:txBody>
                  <a:tcPr/>
                </a:tc>
                <a:extLst>
                  <a:ext uri="{0D108BD9-81ED-4DB2-BD59-A6C34878D82A}">
                    <a16:rowId xmlns:a16="http://schemas.microsoft.com/office/drawing/2014/main" val="10003"/>
                  </a:ext>
                </a:extLst>
              </a:tr>
              <a:tr h="359229">
                <a:tc>
                  <a:txBody>
                    <a:bodyPr/>
                    <a:lstStyle/>
                    <a:p>
                      <a:r>
                        <a:rPr lang="en-US" dirty="0"/>
                        <a:t>3</a:t>
                      </a:r>
                    </a:p>
                  </a:txBody>
                  <a:tcPr/>
                </a:tc>
                <a:tc>
                  <a:txBody>
                    <a:bodyPr/>
                    <a:lstStyle/>
                    <a:p>
                      <a:r>
                        <a:rPr lang="en-US" dirty="0"/>
                        <a:t>h</a:t>
                      </a:r>
                    </a:p>
                  </a:txBody>
                  <a:tcPr/>
                </a:tc>
                <a:tc>
                  <a:txBody>
                    <a:bodyPr/>
                    <a:lstStyle/>
                    <a:p>
                      <a:endParaRPr lang="en-US" dirty="0"/>
                    </a:p>
                  </a:txBody>
                  <a:tcPr/>
                </a:tc>
                <a:extLst>
                  <a:ext uri="{0D108BD9-81ED-4DB2-BD59-A6C34878D82A}">
                    <a16:rowId xmlns:a16="http://schemas.microsoft.com/office/drawing/2014/main" val="10004"/>
                  </a:ext>
                </a:extLst>
              </a:tr>
              <a:tr h="359229">
                <a:tc>
                  <a:txBody>
                    <a:bodyPr/>
                    <a:lstStyle/>
                    <a:p>
                      <a:r>
                        <a:rPr lang="en-US" dirty="0"/>
                        <a:t>4</a:t>
                      </a:r>
                    </a:p>
                  </a:txBody>
                  <a:tcPr/>
                </a:tc>
                <a:tc>
                  <a:txBody>
                    <a:bodyPr/>
                    <a:lstStyle/>
                    <a:p>
                      <a:r>
                        <a:rPr lang="en-US" dirty="0"/>
                        <a:t>g</a:t>
                      </a:r>
                    </a:p>
                  </a:txBody>
                  <a:tcPr/>
                </a:tc>
                <a:tc>
                  <a:txBody>
                    <a:bodyPr/>
                    <a:lstStyle/>
                    <a:p>
                      <a:endParaRPr lang="en-US"/>
                    </a:p>
                  </a:txBody>
                  <a:tcPr/>
                </a:tc>
                <a:extLst>
                  <a:ext uri="{0D108BD9-81ED-4DB2-BD59-A6C34878D82A}">
                    <a16:rowId xmlns:a16="http://schemas.microsoft.com/office/drawing/2014/main" val="10005"/>
                  </a:ext>
                </a:extLst>
              </a:tr>
              <a:tr h="359229">
                <a:tc>
                  <a:txBody>
                    <a:bodyPr/>
                    <a:lstStyle/>
                    <a:p>
                      <a:r>
                        <a:rPr lang="en-US" dirty="0"/>
                        <a:t>5</a:t>
                      </a:r>
                    </a:p>
                  </a:txBody>
                  <a:tcPr/>
                </a:tc>
                <a:tc>
                  <a:txBody>
                    <a:bodyPr/>
                    <a:lstStyle/>
                    <a:p>
                      <a:r>
                        <a:rPr lang="en-US" dirty="0" err="1"/>
                        <a:t>i</a:t>
                      </a:r>
                      <a:endParaRPr lang="en-US" dirty="0"/>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graphicFrame>
        <p:nvGraphicFramePr>
          <p:cNvPr id="9" name="Table 8"/>
          <p:cNvGraphicFramePr>
            <a:graphicFrameLocks noGrp="1"/>
          </p:cNvGraphicFramePr>
          <p:nvPr/>
        </p:nvGraphicFramePr>
        <p:xfrm>
          <a:off x="5943600" y="2133600"/>
          <a:ext cx="2438400" cy="256032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tblGrid>
              <a:tr h="359229">
                <a:tc>
                  <a:txBody>
                    <a:bodyPr/>
                    <a:lstStyle/>
                    <a:p>
                      <a:endParaRPr lang="en-US" dirty="0"/>
                    </a:p>
                  </a:txBody>
                  <a:tcPr/>
                </a:tc>
                <a:tc>
                  <a:txBody>
                    <a:bodyPr/>
                    <a:lstStyle/>
                    <a:p>
                      <a:r>
                        <a:rPr lang="en-US" dirty="0"/>
                        <a:t>P1</a:t>
                      </a:r>
                    </a:p>
                  </a:txBody>
                  <a:tcPr/>
                </a:tc>
                <a:tc>
                  <a:txBody>
                    <a:bodyPr/>
                    <a:lstStyle/>
                    <a:p>
                      <a:r>
                        <a:rPr lang="en-US" dirty="0"/>
                        <a:t>P2</a:t>
                      </a:r>
                    </a:p>
                  </a:txBody>
                  <a:tcPr/>
                </a:tc>
                <a:extLst>
                  <a:ext uri="{0D108BD9-81ED-4DB2-BD59-A6C34878D82A}">
                    <a16:rowId xmlns:a16="http://schemas.microsoft.com/office/drawing/2014/main" val="10000"/>
                  </a:ext>
                </a:extLst>
              </a:tr>
              <a:tr h="359229">
                <a:tc>
                  <a:txBody>
                    <a:bodyPr/>
                    <a:lstStyle/>
                    <a:p>
                      <a:r>
                        <a:rPr lang="en-US" dirty="0"/>
                        <a:t>0</a:t>
                      </a:r>
                    </a:p>
                  </a:txBody>
                  <a:tcPr/>
                </a:tc>
                <a:tc>
                  <a:txBody>
                    <a:bodyPr/>
                    <a:lstStyle/>
                    <a:p>
                      <a:r>
                        <a:rPr lang="en-US" dirty="0"/>
                        <a:t>a</a:t>
                      </a:r>
                    </a:p>
                  </a:txBody>
                  <a:tcPr/>
                </a:tc>
                <a:tc>
                  <a:txBody>
                    <a:bodyPr/>
                    <a:lstStyle/>
                    <a:p>
                      <a:r>
                        <a:rPr lang="en-US" dirty="0"/>
                        <a:t>e</a:t>
                      </a:r>
                    </a:p>
                  </a:txBody>
                  <a:tcPr/>
                </a:tc>
                <a:extLst>
                  <a:ext uri="{0D108BD9-81ED-4DB2-BD59-A6C34878D82A}">
                    <a16:rowId xmlns:a16="http://schemas.microsoft.com/office/drawing/2014/main" val="10001"/>
                  </a:ext>
                </a:extLst>
              </a:tr>
              <a:tr h="359229">
                <a:tc>
                  <a:txBody>
                    <a:bodyPr/>
                    <a:lstStyle/>
                    <a:p>
                      <a:r>
                        <a:rPr lang="en-US" dirty="0"/>
                        <a:t>1</a:t>
                      </a:r>
                    </a:p>
                  </a:txBody>
                  <a:tcPr/>
                </a:tc>
                <a:tc>
                  <a:txBody>
                    <a:bodyPr/>
                    <a:lstStyle/>
                    <a:p>
                      <a:r>
                        <a:rPr lang="en-US" dirty="0"/>
                        <a:t>b</a:t>
                      </a:r>
                    </a:p>
                  </a:txBody>
                  <a:tcPr/>
                </a:tc>
                <a:tc>
                  <a:txBody>
                    <a:bodyPr/>
                    <a:lstStyle/>
                    <a:p>
                      <a:r>
                        <a:rPr lang="en-US" dirty="0"/>
                        <a:t>d</a:t>
                      </a:r>
                    </a:p>
                  </a:txBody>
                  <a:tcPr/>
                </a:tc>
                <a:extLst>
                  <a:ext uri="{0D108BD9-81ED-4DB2-BD59-A6C34878D82A}">
                    <a16:rowId xmlns:a16="http://schemas.microsoft.com/office/drawing/2014/main" val="10002"/>
                  </a:ext>
                </a:extLst>
              </a:tr>
              <a:tr h="359229">
                <a:tc>
                  <a:txBody>
                    <a:bodyPr/>
                    <a:lstStyle/>
                    <a:p>
                      <a:r>
                        <a:rPr lang="en-US" dirty="0"/>
                        <a:t>2</a:t>
                      </a:r>
                    </a:p>
                  </a:txBody>
                  <a:tcPr/>
                </a:tc>
                <a:tc>
                  <a:txBody>
                    <a:bodyPr/>
                    <a:lstStyle/>
                    <a:p>
                      <a:r>
                        <a:rPr lang="en-US" dirty="0"/>
                        <a:t>c</a:t>
                      </a:r>
                    </a:p>
                  </a:txBody>
                  <a:tcPr/>
                </a:tc>
                <a:tc>
                  <a:txBody>
                    <a:bodyPr/>
                    <a:lstStyle/>
                    <a:p>
                      <a:r>
                        <a:rPr lang="en-US" dirty="0"/>
                        <a:t>f</a:t>
                      </a:r>
                    </a:p>
                  </a:txBody>
                  <a:tcPr/>
                </a:tc>
                <a:extLst>
                  <a:ext uri="{0D108BD9-81ED-4DB2-BD59-A6C34878D82A}">
                    <a16:rowId xmlns:a16="http://schemas.microsoft.com/office/drawing/2014/main" val="10003"/>
                  </a:ext>
                </a:extLst>
              </a:tr>
              <a:tr h="359229">
                <a:tc>
                  <a:txBody>
                    <a:bodyPr/>
                    <a:lstStyle/>
                    <a:p>
                      <a:r>
                        <a:rPr lang="en-US" dirty="0"/>
                        <a:t>3</a:t>
                      </a:r>
                    </a:p>
                  </a:txBody>
                  <a:tcPr/>
                </a:tc>
                <a:tc>
                  <a:txBody>
                    <a:bodyPr/>
                    <a:lstStyle/>
                    <a:p>
                      <a:endParaRPr lang="en-US" dirty="0"/>
                    </a:p>
                  </a:txBody>
                  <a:tcPr/>
                </a:tc>
                <a:tc>
                  <a:txBody>
                    <a:bodyPr/>
                    <a:lstStyle/>
                    <a:p>
                      <a:r>
                        <a:rPr lang="en-US" dirty="0"/>
                        <a:t>h</a:t>
                      </a:r>
                    </a:p>
                  </a:txBody>
                  <a:tcPr/>
                </a:tc>
                <a:extLst>
                  <a:ext uri="{0D108BD9-81ED-4DB2-BD59-A6C34878D82A}">
                    <a16:rowId xmlns:a16="http://schemas.microsoft.com/office/drawing/2014/main" val="10004"/>
                  </a:ext>
                </a:extLst>
              </a:tr>
              <a:tr h="359229">
                <a:tc>
                  <a:txBody>
                    <a:bodyPr/>
                    <a:lstStyle/>
                    <a:p>
                      <a:r>
                        <a:rPr lang="en-US" dirty="0"/>
                        <a:t>4</a:t>
                      </a:r>
                    </a:p>
                  </a:txBody>
                  <a:tcPr/>
                </a:tc>
                <a:tc>
                  <a:txBody>
                    <a:bodyPr/>
                    <a:lstStyle/>
                    <a:p>
                      <a:endParaRPr lang="en-US" dirty="0"/>
                    </a:p>
                  </a:txBody>
                  <a:tcPr/>
                </a:tc>
                <a:tc>
                  <a:txBody>
                    <a:bodyPr/>
                    <a:lstStyle/>
                    <a:p>
                      <a:r>
                        <a:rPr lang="en-US" dirty="0"/>
                        <a:t>g</a:t>
                      </a:r>
                    </a:p>
                  </a:txBody>
                  <a:tcPr/>
                </a:tc>
                <a:extLst>
                  <a:ext uri="{0D108BD9-81ED-4DB2-BD59-A6C34878D82A}">
                    <a16:rowId xmlns:a16="http://schemas.microsoft.com/office/drawing/2014/main" val="10005"/>
                  </a:ext>
                </a:extLst>
              </a:tr>
              <a:tr h="359229">
                <a:tc>
                  <a:txBody>
                    <a:bodyPr/>
                    <a:lstStyle/>
                    <a:p>
                      <a:r>
                        <a:rPr lang="en-US" dirty="0"/>
                        <a:t>5</a:t>
                      </a:r>
                    </a:p>
                  </a:txBody>
                  <a:tcPr/>
                </a:tc>
                <a:tc>
                  <a:txBody>
                    <a:bodyPr/>
                    <a:lstStyle/>
                    <a:p>
                      <a:endParaRPr lang="en-US" dirty="0"/>
                    </a:p>
                  </a:txBody>
                  <a:tcPr/>
                </a:tc>
                <a:tc>
                  <a:txBody>
                    <a:bodyPr/>
                    <a:lstStyle/>
                    <a:p>
                      <a:r>
                        <a:rPr lang="en-US"/>
                        <a:t>i</a:t>
                      </a:r>
                      <a:endParaRPr lang="en-US" dirty="0"/>
                    </a:p>
                  </a:txBody>
                  <a:tcPr/>
                </a:tc>
                <a:extLst>
                  <a:ext uri="{0D108BD9-81ED-4DB2-BD59-A6C34878D82A}">
                    <a16:rowId xmlns:a16="http://schemas.microsoft.com/office/drawing/2014/main" val="10006"/>
                  </a:ext>
                </a:extLst>
              </a:tr>
            </a:tbl>
          </a:graphicData>
        </a:graphic>
      </p:graphicFrame>
      <p:sp>
        <p:nvSpPr>
          <p:cNvPr id="10" name="TextBox 9"/>
          <p:cNvSpPr txBox="1"/>
          <p:nvPr/>
        </p:nvSpPr>
        <p:spPr>
          <a:xfrm>
            <a:off x="3200400" y="4800600"/>
            <a:ext cx="2084225" cy="338554"/>
          </a:xfrm>
          <a:prstGeom prst="rect">
            <a:avLst/>
          </a:prstGeom>
          <a:noFill/>
        </p:spPr>
        <p:txBody>
          <a:bodyPr wrap="none" rtlCol="0">
            <a:spAutoFit/>
          </a:bodyPr>
          <a:lstStyle/>
          <a:p>
            <a:r>
              <a:rPr lang="en-US" sz="1600" dirty="0"/>
              <a:t>Fig e :- Task Scheduling</a:t>
            </a:r>
          </a:p>
        </p:txBody>
      </p:sp>
      <p:sp>
        <p:nvSpPr>
          <p:cNvPr id="11" name="TextBox 10"/>
          <p:cNvSpPr txBox="1"/>
          <p:nvPr/>
        </p:nvSpPr>
        <p:spPr>
          <a:xfrm>
            <a:off x="5715000" y="4876800"/>
            <a:ext cx="3260508" cy="338554"/>
          </a:xfrm>
          <a:prstGeom prst="rect">
            <a:avLst/>
          </a:prstGeom>
          <a:noFill/>
        </p:spPr>
        <p:txBody>
          <a:bodyPr wrap="none" rtlCol="0">
            <a:spAutoFit/>
          </a:bodyPr>
          <a:lstStyle/>
          <a:p>
            <a:r>
              <a:rPr lang="en-US" sz="1600" dirty="0"/>
              <a:t>Fig f :- Task Scheduling after </a:t>
            </a:r>
            <a:r>
              <a:rPr lang="en-US" sz="1600" dirty="0" err="1"/>
              <a:t>swap_all</a:t>
            </a:r>
            <a:endParaRPr lang="en-US" sz="1600" dirty="0"/>
          </a:p>
        </p:txBody>
      </p:sp>
      <p:cxnSp>
        <p:nvCxnSpPr>
          <p:cNvPr id="18" name="Straight Arrow Connector 17"/>
          <p:cNvCxnSpPr/>
          <p:nvPr/>
        </p:nvCxnSpPr>
        <p:spPr>
          <a:xfrm>
            <a:off x="4011304" y="3075296"/>
            <a:ext cx="685800" cy="304800"/>
          </a:xfrm>
          <a:prstGeom prst="straightConnector1">
            <a:avLst/>
          </a:prstGeom>
          <a:ln w="28575">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3" name="Picture 2"/>
          <p:cNvPicPr>
            <a:picLocks noChangeAspect="1" noChangeArrowheads="1"/>
          </p:cNvPicPr>
          <p:nvPr/>
        </p:nvPicPr>
        <p:blipFill>
          <a:blip r:embed="rId2" cstate="print"/>
          <a:srcRect/>
          <a:stretch>
            <a:fillRect/>
          </a:stretch>
        </p:blipFill>
        <p:spPr bwMode="auto">
          <a:xfrm>
            <a:off x="2362200" y="4724400"/>
            <a:ext cx="4137102" cy="2286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Scheduling in-forest / out-forest with communication………………………..</a:t>
            </a:r>
            <a:endParaRPr lang="en-US" dirty="0"/>
          </a:p>
        </p:txBody>
      </p:sp>
      <p:sp>
        <p:nvSpPr>
          <p:cNvPr id="3" name="Content Placeholder 2"/>
          <p:cNvSpPr>
            <a:spLocks noGrp="1"/>
          </p:cNvSpPr>
          <p:nvPr>
            <p:ph idx="1"/>
          </p:nvPr>
        </p:nvSpPr>
        <p:spPr/>
        <p:txBody>
          <a:bodyPr/>
          <a:lstStyle/>
          <a:p>
            <a:r>
              <a:rPr lang="en-US" b="1" u="sng" dirty="0"/>
              <a:t>Exercise</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195</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1066800" y="2438400"/>
            <a:ext cx="3657600" cy="2515564"/>
          </a:xfrm>
          <a:prstGeom prst="rect">
            <a:avLst/>
          </a:prstGeom>
          <a:noFill/>
          <a:ln w="9525">
            <a:noFill/>
            <a:miter lim="800000"/>
            <a:headEnd/>
            <a:tailEnd/>
          </a:ln>
          <a:effectLst/>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Scheduling Interval Ordered Task</a:t>
            </a:r>
          </a:p>
        </p:txBody>
      </p:sp>
      <p:sp>
        <p:nvSpPr>
          <p:cNvPr id="3" name="Content Placeholder 2"/>
          <p:cNvSpPr>
            <a:spLocks noGrp="1"/>
          </p:cNvSpPr>
          <p:nvPr>
            <p:ph idx="1"/>
          </p:nvPr>
        </p:nvSpPr>
        <p:spPr/>
        <p:txBody>
          <a:bodyPr>
            <a:normAutofit fontScale="92500" lnSpcReduction="10000"/>
          </a:bodyPr>
          <a:lstStyle/>
          <a:p>
            <a:pPr algn="just"/>
            <a:r>
              <a:rPr lang="en-US" dirty="0"/>
              <a:t>Used to indicate that the task graph which describes the precedence relation among the tasks in an interval order</a:t>
            </a:r>
          </a:p>
          <a:p>
            <a:pPr marL="1371600" lvl="2" indent="-514350" algn="just">
              <a:buFont typeface="+mj-lt"/>
              <a:buAutoNum type="arabicPeriod"/>
            </a:pPr>
            <a:r>
              <a:rPr lang="en-US" dirty="0"/>
              <a:t>Without Communication</a:t>
            </a:r>
          </a:p>
          <a:p>
            <a:pPr marL="1371600" lvl="2" indent="-514350" algn="just">
              <a:buFont typeface="+mj-lt"/>
              <a:buAutoNum type="arabicPeriod"/>
            </a:pPr>
            <a:r>
              <a:rPr lang="en-US" dirty="0"/>
              <a:t>With Communication</a:t>
            </a:r>
          </a:p>
          <a:p>
            <a:pPr algn="just"/>
            <a:r>
              <a:rPr lang="en-US" b="1" u="sng" dirty="0"/>
              <a:t>Without communication</a:t>
            </a:r>
          </a:p>
          <a:p>
            <a:pPr lvl="1" algn="just"/>
            <a:r>
              <a:rPr lang="en-US" dirty="0"/>
              <a:t>The number of all successors of each node is used as each node’s priority</a:t>
            </a:r>
          </a:p>
          <a:p>
            <a:pPr lvl="1" algn="just"/>
            <a:r>
              <a:rPr lang="en-US" dirty="0"/>
              <a:t>Whenever a processor becomes available, assign it, with the unexecuted ready task with the highest priority</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196</a:t>
            </a:fld>
            <a:endParaRPr 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Scheduling Interval Ordered Task …</a:t>
            </a:r>
            <a:endParaRPr lang="en-US" dirty="0"/>
          </a:p>
        </p:txBody>
      </p:sp>
      <p:sp>
        <p:nvSpPr>
          <p:cNvPr id="3" name="Content Placeholder 2"/>
          <p:cNvSpPr>
            <a:spLocks noGrp="1"/>
          </p:cNvSpPr>
          <p:nvPr>
            <p:ph idx="1"/>
          </p:nvPr>
        </p:nvSpPr>
        <p:spPr/>
        <p:txBody>
          <a:bodyPr/>
          <a:lstStyle/>
          <a:p>
            <a:r>
              <a:rPr lang="en-US" sz="2000" b="1" u="sng" dirty="0"/>
              <a:t>Without communication</a:t>
            </a:r>
          </a:p>
          <a:p>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197</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685800" y="1981200"/>
            <a:ext cx="3318311" cy="4191000"/>
          </a:xfrm>
          <a:prstGeom prst="rect">
            <a:avLst/>
          </a:prstGeom>
          <a:noFill/>
          <a:ln w="9525">
            <a:noFill/>
            <a:miter lim="800000"/>
            <a:headEnd/>
            <a:tailEnd/>
          </a:ln>
        </p:spPr>
      </p:pic>
      <p:cxnSp>
        <p:nvCxnSpPr>
          <p:cNvPr id="8" name="Straight Arrow Connector 7"/>
          <p:cNvCxnSpPr/>
          <p:nvPr/>
        </p:nvCxnSpPr>
        <p:spPr>
          <a:xfrm>
            <a:off x="3810000" y="3581400"/>
            <a:ext cx="38100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Table 8"/>
          <p:cNvGraphicFramePr>
            <a:graphicFrameLocks noGrp="1"/>
          </p:cNvGraphicFramePr>
          <p:nvPr/>
        </p:nvGraphicFramePr>
        <p:xfrm>
          <a:off x="4343400" y="1752600"/>
          <a:ext cx="2133600" cy="362458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tblGrid>
              <a:tr h="332740">
                <a:tc>
                  <a:txBody>
                    <a:bodyPr/>
                    <a:lstStyle/>
                    <a:p>
                      <a:r>
                        <a:rPr lang="en-US" sz="1400" dirty="0"/>
                        <a:t>Node</a:t>
                      </a:r>
                    </a:p>
                  </a:txBody>
                  <a:tcPr/>
                </a:tc>
                <a:tc>
                  <a:txBody>
                    <a:bodyPr/>
                    <a:lstStyle/>
                    <a:p>
                      <a:r>
                        <a:rPr lang="en-US" sz="1400" dirty="0"/>
                        <a:t>No. of successors</a:t>
                      </a:r>
                    </a:p>
                  </a:txBody>
                  <a:tcPr/>
                </a:tc>
                <a:extLst>
                  <a:ext uri="{0D108BD9-81ED-4DB2-BD59-A6C34878D82A}">
                    <a16:rowId xmlns:a16="http://schemas.microsoft.com/office/drawing/2014/main" val="10000"/>
                  </a:ext>
                </a:extLst>
              </a:tr>
              <a:tr h="332740">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10001"/>
                  </a:ext>
                </a:extLst>
              </a:tr>
              <a:tr h="332740">
                <a:tc>
                  <a:txBody>
                    <a:bodyPr/>
                    <a:lstStyle/>
                    <a:p>
                      <a:r>
                        <a:rPr lang="en-US" dirty="0"/>
                        <a:t>2</a:t>
                      </a:r>
                    </a:p>
                  </a:txBody>
                  <a:tcPr/>
                </a:tc>
                <a:tc>
                  <a:txBody>
                    <a:bodyPr/>
                    <a:lstStyle/>
                    <a:p>
                      <a:r>
                        <a:rPr lang="en-US" dirty="0"/>
                        <a:t>5</a:t>
                      </a:r>
                    </a:p>
                  </a:txBody>
                  <a:tcPr/>
                </a:tc>
                <a:extLst>
                  <a:ext uri="{0D108BD9-81ED-4DB2-BD59-A6C34878D82A}">
                    <a16:rowId xmlns:a16="http://schemas.microsoft.com/office/drawing/2014/main" val="10002"/>
                  </a:ext>
                </a:extLst>
              </a:tr>
              <a:tr h="332740">
                <a:tc>
                  <a:txBody>
                    <a:bodyPr/>
                    <a:lstStyle/>
                    <a:p>
                      <a:r>
                        <a:rPr lang="en-US" dirty="0"/>
                        <a:t>3</a:t>
                      </a:r>
                    </a:p>
                  </a:txBody>
                  <a:tcPr/>
                </a:tc>
                <a:tc>
                  <a:txBody>
                    <a:bodyPr/>
                    <a:lstStyle/>
                    <a:p>
                      <a:r>
                        <a:rPr lang="en-US" dirty="0"/>
                        <a:t>6</a:t>
                      </a:r>
                    </a:p>
                  </a:txBody>
                  <a:tcPr/>
                </a:tc>
                <a:extLst>
                  <a:ext uri="{0D108BD9-81ED-4DB2-BD59-A6C34878D82A}">
                    <a16:rowId xmlns:a16="http://schemas.microsoft.com/office/drawing/2014/main" val="10003"/>
                  </a:ext>
                </a:extLst>
              </a:tr>
              <a:tr h="332740">
                <a:tc>
                  <a:txBody>
                    <a:bodyPr/>
                    <a:lstStyle/>
                    <a:p>
                      <a:r>
                        <a:rPr lang="en-US" dirty="0"/>
                        <a:t>4</a:t>
                      </a:r>
                    </a:p>
                  </a:txBody>
                  <a:tcPr/>
                </a:tc>
                <a:tc>
                  <a:txBody>
                    <a:bodyPr/>
                    <a:lstStyle/>
                    <a:p>
                      <a:r>
                        <a:rPr lang="en-US" dirty="0"/>
                        <a:t>3</a:t>
                      </a:r>
                    </a:p>
                  </a:txBody>
                  <a:tcPr/>
                </a:tc>
                <a:extLst>
                  <a:ext uri="{0D108BD9-81ED-4DB2-BD59-A6C34878D82A}">
                    <a16:rowId xmlns:a16="http://schemas.microsoft.com/office/drawing/2014/main" val="10004"/>
                  </a:ext>
                </a:extLst>
              </a:tr>
              <a:tr h="332740">
                <a:tc>
                  <a:txBody>
                    <a:bodyPr/>
                    <a:lstStyle/>
                    <a:p>
                      <a:r>
                        <a:rPr lang="en-US" dirty="0"/>
                        <a:t>5</a:t>
                      </a:r>
                    </a:p>
                  </a:txBody>
                  <a:tcPr/>
                </a:tc>
                <a:tc>
                  <a:txBody>
                    <a:bodyPr/>
                    <a:lstStyle/>
                    <a:p>
                      <a:r>
                        <a:rPr lang="en-US" dirty="0"/>
                        <a:t>2</a:t>
                      </a:r>
                    </a:p>
                  </a:txBody>
                  <a:tcPr/>
                </a:tc>
                <a:extLst>
                  <a:ext uri="{0D108BD9-81ED-4DB2-BD59-A6C34878D82A}">
                    <a16:rowId xmlns:a16="http://schemas.microsoft.com/office/drawing/2014/main" val="10005"/>
                  </a:ext>
                </a:extLst>
              </a:tr>
              <a:tr h="332740">
                <a:tc>
                  <a:txBody>
                    <a:bodyPr/>
                    <a:lstStyle/>
                    <a:p>
                      <a:r>
                        <a:rPr lang="en-US" dirty="0"/>
                        <a:t>6</a:t>
                      </a:r>
                    </a:p>
                  </a:txBody>
                  <a:tcPr/>
                </a:tc>
                <a:tc>
                  <a:txBody>
                    <a:bodyPr/>
                    <a:lstStyle/>
                    <a:p>
                      <a:r>
                        <a:rPr lang="en-US" dirty="0"/>
                        <a:t>1</a:t>
                      </a:r>
                    </a:p>
                  </a:txBody>
                  <a:tcPr/>
                </a:tc>
                <a:extLst>
                  <a:ext uri="{0D108BD9-81ED-4DB2-BD59-A6C34878D82A}">
                    <a16:rowId xmlns:a16="http://schemas.microsoft.com/office/drawing/2014/main" val="10006"/>
                  </a:ext>
                </a:extLst>
              </a:tr>
              <a:tr h="332740">
                <a:tc>
                  <a:txBody>
                    <a:bodyPr/>
                    <a:lstStyle/>
                    <a:p>
                      <a:r>
                        <a:rPr lang="en-US" dirty="0"/>
                        <a:t>7</a:t>
                      </a:r>
                    </a:p>
                  </a:txBody>
                  <a:tcPr/>
                </a:tc>
                <a:tc>
                  <a:txBody>
                    <a:bodyPr/>
                    <a:lstStyle/>
                    <a:p>
                      <a:r>
                        <a:rPr lang="en-US" dirty="0"/>
                        <a:t>0</a:t>
                      </a:r>
                    </a:p>
                  </a:txBody>
                  <a:tcPr/>
                </a:tc>
                <a:extLst>
                  <a:ext uri="{0D108BD9-81ED-4DB2-BD59-A6C34878D82A}">
                    <a16:rowId xmlns:a16="http://schemas.microsoft.com/office/drawing/2014/main" val="10007"/>
                  </a:ext>
                </a:extLst>
              </a:tr>
              <a:tr h="332740">
                <a:tc>
                  <a:txBody>
                    <a:bodyPr/>
                    <a:lstStyle/>
                    <a:p>
                      <a:r>
                        <a:rPr lang="en-US" dirty="0"/>
                        <a:t>8</a:t>
                      </a:r>
                    </a:p>
                  </a:txBody>
                  <a:tcPr/>
                </a:tc>
                <a:tc>
                  <a:txBody>
                    <a:bodyPr/>
                    <a:lstStyle/>
                    <a:p>
                      <a:r>
                        <a:rPr lang="en-US" dirty="0"/>
                        <a:t>0</a:t>
                      </a:r>
                    </a:p>
                  </a:txBody>
                  <a:tcPr/>
                </a:tc>
                <a:extLst>
                  <a:ext uri="{0D108BD9-81ED-4DB2-BD59-A6C34878D82A}">
                    <a16:rowId xmlns:a16="http://schemas.microsoft.com/office/drawing/2014/main" val="10008"/>
                  </a:ext>
                </a:extLst>
              </a:tr>
              <a:tr h="332740">
                <a:tc>
                  <a:txBody>
                    <a:bodyPr/>
                    <a:lstStyle/>
                    <a:p>
                      <a:r>
                        <a:rPr lang="en-US" dirty="0"/>
                        <a:t>9</a:t>
                      </a:r>
                    </a:p>
                  </a:txBody>
                  <a:tcPr/>
                </a:tc>
                <a:tc>
                  <a:txBody>
                    <a:bodyPr/>
                    <a:lstStyle/>
                    <a:p>
                      <a:r>
                        <a:rPr lang="en-US" dirty="0"/>
                        <a:t>0</a:t>
                      </a:r>
                    </a:p>
                  </a:txBody>
                  <a:tcPr/>
                </a:tc>
                <a:extLst>
                  <a:ext uri="{0D108BD9-81ED-4DB2-BD59-A6C34878D82A}">
                    <a16:rowId xmlns:a16="http://schemas.microsoft.com/office/drawing/2014/main" val="10009"/>
                  </a:ext>
                </a:extLst>
              </a:tr>
            </a:tbl>
          </a:graphicData>
        </a:graphic>
      </p:graphicFrame>
      <p:sp>
        <p:nvSpPr>
          <p:cNvPr id="10" name="TextBox 9"/>
          <p:cNvSpPr txBox="1"/>
          <p:nvPr/>
        </p:nvSpPr>
        <p:spPr>
          <a:xfrm>
            <a:off x="1219200" y="6172200"/>
            <a:ext cx="1211870" cy="369332"/>
          </a:xfrm>
          <a:prstGeom prst="rect">
            <a:avLst/>
          </a:prstGeom>
          <a:noFill/>
        </p:spPr>
        <p:txBody>
          <a:bodyPr wrap="none" rtlCol="0">
            <a:spAutoFit/>
          </a:bodyPr>
          <a:lstStyle/>
          <a:p>
            <a:r>
              <a:rPr lang="en-US" dirty="0"/>
              <a:t>Task Graph</a:t>
            </a:r>
          </a:p>
        </p:txBody>
      </p:sp>
      <p:sp>
        <p:nvSpPr>
          <p:cNvPr id="11" name="TextBox 10"/>
          <p:cNvSpPr txBox="1"/>
          <p:nvPr/>
        </p:nvSpPr>
        <p:spPr>
          <a:xfrm>
            <a:off x="4495800" y="5486400"/>
            <a:ext cx="1324017" cy="369332"/>
          </a:xfrm>
          <a:prstGeom prst="rect">
            <a:avLst/>
          </a:prstGeom>
          <a:noFill/>
        </p:spPr>
        <p:txBody>
          <a:bodyPr wrap="none" rtlCol="0">
            <a:spAutoFit/>
          </a:bodyPr>
          <a:lstStyle/>
          <a:p>
            <a:r>
              <a:rPr lang="en-US" dirty="0"/>
              <a:t>Task Priority</a:t>
            </a:r>
          </a:p>
        </p:txBody>
      </p:sp>
      <p:cxnSp>
        <p:nvCxnSpPr>
          <p:cNvPr id="12" name="Straight Arrow Connector 11"/>
          <p:cNvCxnSpPr/>
          <p:nvPr/>
        </p:nvCxnSpPr>
        <p:spPr>
          <a:xfrm>
            <a:off x="6553200" y="3505200"/>
            <a:ext cx="38100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nvGraphicFramePr>
        <p:xfrm>
          <a:off x="7086600" y="2743200"/>
          <a:ext cx="1828800" cy="146304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342900">
                <a:tc>
                  <a:txBody>
                    <a:bodyPr/>
                    <a:lstStyle/>
                    <a:p>
                      <a:r>
                        <a:rPr lang="en-US" dirty="0"/>
                        <a:t>P1</a:t>
                      </a:r>
                    </a:p>
                  </a:txBody>
                  <a:tcPr/>
                </a:tc>
                <a:tc>
                  <a:txBody>
                    <a:bodyPr/>
                    <a:lstStyle/>
                    <a:p>
                      <a:r>
                        <a:rPr lang="en-US" dirty="0"/>
                        <a:t>P2</a:t>
                      </a:r>
                    </a:p>
                  </a:txBody>
                  <a:tcPr/>
                </a:tc>
                <a:tc>
                  <a:txBody>
                    <a:bodyPr/>
                    <a:lstStyle/>
                    <a:p>
                      <a:r>
                        <a:rPr lang="en-US" dirty="0"/>
                        <a:t>P3</a:t>
                      </a:r>
                    </a:p>
                  </a:txBody>
                  <a:tcPr/>
                </a:tc>
                <a:extLst>
                  <a:ext uri="{0D108BD9-81ED-4DB2-BD59-A6C34878D82A}">
                    <a16:rowId xmlns:a16="http://schemas.microsoft.com/office/drawing/2014/main" val="10000"/>
                  </a:ext>
                </a:extLst>
              </a:tr>
              <a:tr h="342900">
                <a:tc>
                  <a:txBody>
                    <a:bodyPr/>
                    <a:lstStyle/>
                    <a:p>
                      <a:r>
                        <a:rPr lang="en-US" dirty="0"/>
                        <a:t>3</a:t>
                      </a:r>
                    </a:p>
                  </a:txBody>
                  <a:tcPr/>
                </a:tc>
                <a:tc>
                  <a:txBody>
                    <a:bodyPr/>
                    <a:lstStyle/>
                    <a:p>
                      <a:r>
                        <a:rPr lang="en-US" dirty="0"/>
                        <a:t>2</a:t>
                      </a:r>
                    </a:p>
                  </a:txBody>
                  <a:tcPr/>
                </a:tc>
                <a:tc>
                  <a:txBody>
                    <a:bodyPr/>
                    <a:lstStyle/>
                    <a:p>
                      <a:r>
                        <a:rPr lang="en-US" dirty="0"/>
                        <a:t>1</a:t>
                      </a:r>
                    </a:p>
                  </a:txBody>
                  <a:tcPr/>
                </a:tc>
                <a:extLst>
                  <a:ext uri="{0D108BD9-81ED-4DB2-BD59-A6C34878D82A}">
                    <a16:rowId xmlns:a16="http://schemas.microsoft.com/office/drawing/2014/main" val="10001"/>
                  </a:ext>
                </a:extLst>
              </a:tr>
              <a:tr h="342900">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10002"/>
                  </a:ext>
                </a:extLst>
              </a:tr>
              <a:tr h="342900">
                <a:tc>
                  <a:txBody>
                    <a:bodyPr/>
                    <a:lstStyle/>
                    <a:p>
                      <a:r>
                        <a:rPr lang="en-US" dirty="0"/>
                        <a:t>7</a:t>
                      </a:r>
                    </a:p>
                  </a:txBody>
                  <a:tcPr/>
                </a:tc>
                <a:tc>
                  <a:txBody>
                    <a:bodyPr/>
                    <a:lstStyle/>
                    <a:p>
                      <a:r>
                        <a:rPr lang="en-US" dirty="0"/>
                        <a:t>8</a:t>
                      </a:r>
                    </a:p>
                  </a:txBody>
                  <a:tcPr/>
                </a:tc>
                <a:tc>
                  <a:txBody>
                    <a:bodyPr/>
                    <a:lstStyle/>
                    <a:p>
                      <a:r>
                        <a:rPr lang="en-US" dirty="0"/>
                        <a:t>9</a:t>
                      </a:r>
                    </a:p>
                  </a:txBody>
                  <a:tcPr/>
                </a:tc>
                <a:extLst>
                  <a:ext uri="{0D108BD9-81ED-4DB2-BD59-A6C34878D82A}">
                    <a16:rowId xmlns:a16="http://schemas.microsoft.com/office/drawing/2014/main" val="10003"/>
                  </a:ext>
                </a:extLst>
              </a:tr>
            </a:tbl>
          </a:graphicData>
        </a:graphic>
      </p:graphicFrame>
      <p:sp>
        <p:nvSpPr>
          <p:cNvPr id="14" name="TextBox 13"/>
          <p:cNvSpPr txBox="1"/>
          <p:nvPr/>
        </p:nvSpPr>
        <p:spPr>
          <a:xfrm>
            <a:off x="7239000" y="4267200"/>
            <a:ext cx="1657441" cy="369332"/>
          </a:xfrm>
          <a:prstGeom prst="rect">
            <a:avLst/>
          </a:prstGeom>
          <a:noFill/>
        </p:spPr>
        <p:txBody>
          <a:bodyPr wrap="none" rtlCol="0">
            <a:spAutoFit/>
          </a:bodyPr>
          <a:lstStyle/>
          <a:p>
            <a:r>
              <a:rPr lang="en-US" dirty="0"/>
              <a:t>Task Scheduling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Scheduling Interval Ordered Task …</a:t>
            </a:r>
            <a:endParaRPr lang="en-US" dirty="0"/>
          </a:p>
        </p:txBody>
      </p:sp>
      <p:sp>
        <p:nvSpPr>
          <p:cNvPr id="3" name="Content Placeholder 2"/>
          <p:cNvSpPr>
            <a:spLocks noGrp="1"/>
          </p:cNvSpPr>
          <p:nvPr>
            <p:ph idx="1"/>
          </p:nvPr>
        </p:nvSpPr>
        <p:spPr/>
        <p:txBody>
          <a:bodyPr/>
          <a:lstStyle/>
          <a:p>
            <a:r>
              <a:rPr lang="en-US" sz="2400" b="1" u="sng" dirty="0"/>
              <a:t>Without communication (Ex)</a:t>
            </a:r>
          </a:p>
          <a:p>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198</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1143000" y="2133600"/>
            <a:ext cx="2743200" cy="4114800"/>
          </a:xfrm>
          <a:prstGeom prst="rect">
            <a:avLst/>
          </a:prstGeom>
          <a:noFill/>
          <a:ln w="9525">
            <a:noFill/>
            <a:miter lim="800000"/>
            <a:headEnd/>
            <a:tailEnd/>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Scheduling Interval Ordered Task …</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199</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533400" y="1524000"/>
            <a:ext cx="7543800" cy="4703604"/>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Unit 1.1 :-  PDC , A Perspective</a:t>
            </a:r>
          </a:p>
        </p:txBody>
      </p:sp>
      <p:sp>
        <p:nvSpPr>
          <p:cNvPr id="4" name="Footer Placeholder 3"/>
          <p:cNvSpPr>
            <a:spLocks noGrp="1"/>
          </p:cNvSpPr>
          <p:nvPr>
            <p:ph type="ftr" sz="quarter" idx="11"/>
          </p:nvPr>
        </p:nvSpPr>
        <p:spPr>
          <a:xfrm>
            <a:off x="3124200" y="6356350"/>
            <a:ext cx="3810000" cy="365125"/>
          </a:xfrm>
        </p:spPr>
        <p:txBody>
          <a:bodyPr/>
          <a:lstStyle/>
          <a:p>
            <a:pPr>
              <a:spcBef>
                <a:spcPct val="20000"/>
              </a:spcBef>
            </a:pPr>
            <a:r>
              <a:rPr lang="en-US" sz="1400" b="1">
                <a:solidFill>
                  <a:schemeClr val="tx1"/>
                </a:solidFill>
                <a:latin typeface="+mj-lt"/>
                <a:ea typeface="+mj-ea"/>
                <a:cs typeface="+mj-cs"/>
              </a:rPr>
              <a:t>Parallel and Distributed Computing</a:t>
            </a:r>
            <a:endParaRPr lang="en-US" sz="1400" b="1" dirty="0">
              <a:solidFill>
                <a:schemeClr val="tx1"/>
              </a:solidFill>
              <a:latin typeface="+mj-lt"/>
              <a:ea typeface="+mj-ea"/>
              <a:cs typeface="+mj-cs"/>
            </a:endParaRPr>
          </a:p>
        </p:txBody>
      </p:sp>
      <p:sp>
        <p:nvSpPr>
          <p:cNvPr id="6" name="Slide Number Placeholder 5"/>
          <p:cNvSpPr>
            <a:spLocks noGrp="1"/>
          </p:cNvSpPr>
          <p:nvPr>
            <p:ph type="sldNum" sz="quarter" idx="12"/>
          </p:nvPr>
        </p:nvSpPr>
        <p:spPr/>
        <p:txBody>
          <a:bodyPr/>
          <a:lstStyle/>
          <a:p>
            <a:fld id="{464F0463-9ADA-46C2-917D-8AEF7708C576}" type="slidenum">
              <a:rPr lang="en-US" smtClean="0"/>
              <a:pPr/>
              <a:t>2</a:t>
            </a:fld>
            <a:endParaRPr lang="en-US"/>
          </a:p>
        </p:txBody>
      </p:sp>
    </p:spTree>
    <p:extLst>
      <p:ext uri="{BB962C8B-B14F-4D97-AF65-F5344CB8AC3E}">
        <p14:creationId xmlns:p14="http://schemas.microsoft.com/office/powerpoint/2010/main" val="1783773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Axiomatic Semantic Definition</a:t>
            </a:r>
            <a:endParaRPr lang="en-US" dirty="0"/>
          </a:p>
        </p:txBody>
      </p:sp>
      <p:sp>
        <p:nvSpPr>
          <p:cNvPr id="3" name="Content Placeholder 2"/>
          <p:cNvSpPr>
            <a:spLocks noGrp="1"/>
          </p:cNvSpPr>
          <p:nvPr>
            <p:ph idx="1"/>
          </p:nvPr>
        </p:nvSpPr>
        <p:spPr/>
        <p:txBody>
          <a:bodyPr>
            <a:normAutofit fontScale="70000" lnSpcReduction="20000"/>
          </a:bodyPr>
          <a:lstStyle/>
          <a:p>
            <a:pPr algn="just"/>
            <a:r>
              <a:rPr lang="en-US" dirty="0"/>
              <a:t>Defines the meaning of language construct by making statements in the form of axioms or inference rules</a:t>
            </a:r>
          </a:p>
          <a:p>
            <a:pPr algn="just"/>
            <a:r>
              <a:rPr lang="en-US" dirty="0"/>
              <a:t>Based on the Hoare’s program (Hoare Triple), which in the form,</a:t>
            </a:r>
          </a:p>
          <a:p>
            <a:pPr lvl="1" algn="just"/>
            <a:r>
              <a:rPr lang="en-US" dirty="0">
                <a:solidFill>
                  <a:srgbClr val="0070C0"/>
                </a:solidFill>
              </a:rPr>
              <a:t>{P} S {Q}, where 	P </a:t>
            </a:r>
            <a:r>
              <a:rPr lang="en-US" dirty="0">
                <a:solidFill>
                  <a:srgbClr val="0070C0"/>
                </a:solidFill>
                <a:sym typeface="Symbol"/>
              </a:rPr>
              <a:t> Pre – Condition</a:t>
            </a:r>
          </a:p>
          <a:p>
            <a:pPr marL="457200" lvl="1" indent="0" algn="just">
              <a:buNone/>
            </a:pPr>
            <a:r>
              <a:rPr lang="en-US" dirty="0">
                <a:solidFill>
                  <a:srgbClr val="0070C0"/>
                </a:solidFill>
                <a:sym typeface="Symbol"/>
              </a:rPr>
              <a:t>			Q  Post – Condition</a:t>
            </a:r>
          </a:p>
          <a:p>
            <a:pPr marL="457200" lvl="1" indent="0" algn="just">
              <a:buNone/>
            </a:pPr>
            <a:r>
              <a:rPr lang="en-US" dirty="0">
                <a:solidFill>
                  <a:srgbClr val="0070C0"/>
                </a:solidFill>
                <a:sym typeface="Symbol"/>
              </a:rPr>
              <a:t>			 S  Statement</a:t>
            </a:r>
            <a:endParaRPr lang="en-US" dirty="0">
              <a:solidFill>
                <a:srgbClr val="0070C0"/>
              </a:solidFill>
            </a:endParaRPr>
          </a:p>
          <a:p>
            <a:pPr algn="just"/>
            <a:r>
              <a:rPr lang="en-US" dirty="0">
                <a:solidFill>
                  <a:srgbClr val="7030A0"/>
                </a:solidFill>
              </a:rPr>
              <a:t>I</a:t>
            </a:r>
            <a:r>
              <a:rPr lang="en-US" dirty="0"/>
              <a:t>f S statement is executed in state where P holds, then it terminates and Q holds</a:t>
            </a:r>
          </a:p>
          <a:p>
            <a:pPr algn="just"/>
            <a:r>
              <a:rPr lang="en-US" dirty="0"/>
              <a:t>Pre – Condition describes the state of the program before execution (</a:t>
            </a:r>
            <a:r>
              <a:rPr lang="en-US" dirty="0">
                <a:solidFill>
                  <a:srgbClr val="FF0000"/>
                </a:solidFill>
              </a:rPr>
              <a:t>Like </a:t>
            </a:r>
            <a:r>
              <a:rPr lang="en-US" b="1" i="1" dirty="0">
                <a:solidFill>
                  <a:srgbClr val="FF0000"/>
                </a:solidFill>
              </a:rPr>
              <a:t>INPUT</a:t>
            </a:r>
            <a:r>
              <a:rPr lang="en-US" dirty="0"/>
              <a:t>) </a:t>
            </a:r>
          </a:p>
          <a:p>
            <a:pPr algn="just"/>
            <a:r>
              <a:rPr lang="en-US" dirty="0"/>
              <a:t>Post – Condition defines the state after the execution (</a:t>
            </a:r>
            <a:r>
              <a:rPr lang="en-US" dirty="0">
                <a:solidFill>
                  <a:srgbClr val="FF0000"/>
                </a:solidFill>
              </a:rPr>
              <a:t>Like </a:t>
            </a:r>
            <a:r>
              <a:rPr lang="en-US" b="1" i="1" dirty="0">
                <a:solidFill>
                  <a:srgbClr val="FF0000"/>
                </a:solidFill>
              </a:rPr>
              <a:t>OUTPUT</a:t>
            </a:r>
            <a:r>
              <a:rPr lang="en-US" dirty="0"/>
              <a:t>)</a:t>
            </a:r>
          </a:p>
          <a:p>
            <a:pPr algn="just"/>
            <a:r>
              <a:rPr lang="en-US" dirty="0"/>
              <a:t>Here P and Q are predicates that holds Boolean value either TRUE or FALSE</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20</a:t>
            </a:fld>
            <a:endParaRPr lang="en-US"/>
          </a:p>
        </p:txBody>
      </p:sp>
    </p:spTree>
    <p:extLst>
      <p:ext uri="{BB962C8B-B14F-4D97-AF65-F5344CB8AC3E}">
        <p14:creationId xmlns:p14="http://schemas.microsoft.com/office/powerpoint/2010/main" val="279374061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Scheduling Interval Ordered Task …</a:t>
            </a:r>
            <a:endParaRPr lang="en-US" dirty="0"/>
          </a:p>
        </p:txBody>
      </p:sp>
      <p:sp>
        <p:nvSpPr>
          <p:cNvPr id="3" name="Content Placeholder 2"/>
          <p:cNvSpPr>
            <a:spLocks noGrp="1"/>
          </p:cNvSpPr>
          <p:nvPr>
            <p:ph idx="1"/>
          </p:nvPr>
        </p:nvSpPr>
        <p:spPr/>
        <p:txBody>
          <a:bodyPr>
            <a:normAutofit fontScale="70000" lnSpcReduction="20000"/>
          </a:bodyPr>
          <a:lstStyle/>
          <a:p>
            <a:pPr algn="just"/>
            <a:r>
              <a:rPr lang="en-US" b="1" u="sng" dirty="0"/>
              <a:t>With Communication</a:t>
            </a:r>
          </a:p>
          <a:p>
            <a:pPr algn="just"/>
            <a:r>
              <a:rPr lang="en-US" b="1" i="1" dirty="0" err="1">
                <a:solidFill>
                  <a:srgbClr val="FF0000"/>
                </a:solidFill>
              </a:rPr>
              <a:t>start_time</a:t>
            </a:r>
            <a:r>
              <a:rPr lang="en-US" b="1" i="1" dirty="0">
                <a:solidFill>
                  <a:srgbClr val="FF0000"/>
                </a:solidFill>
              </a:rPr>
              <a:t> (v, </a:t>
            </a:r>
            <a:r>
              <a:rPr lang="en-US" b="1" i="1" dirty="0" err="1">
                <a:solidFill>
                  <a:srgbClr val="FF0000"/>
                </a:solidFill>
              </a:rPr>
              <a:t>i</a:t>
            </a:r>
            <a:r>
              <a:rPr lang="en-US" b="1" i="1" dirty="0">
                <a:solidFill>
                  <a:srgbClr val="FF0000"/>
                </a:solidFill>
              </a:rPr>
              <a:t>, f)</a:t>
            </a:r>
            <a:r>
              <a:rPr lang="en-US" dirty="0"/>
              <a:t> → earliest time at which task </a:t>
            </a:r>
            <a:r>
              <a:rPr lang="en-US" b="1" i="1" dirty="0"/>
              <a:t>v</a:t>
            </a:r>
            <a:r>
              <a:rPr lang="en-US" dirty="0"/>
              <a:t> can start execution on processor </a:t>
            </a:r>
            <a:r>
              <a:rPr lang="en-US" b="1" i="1" dirty="0"/>
              <a:t>P</a:t>
            </a:r>
            <a:r>
              <a:rPr lang="en-US" b="1" i="1" baseline="-25000" dirty="0"/>
              <a:t>i</a:t>
            </a:r>
            <a:r>
              <a:rPr lang="en-US" dirty="0"/>
              <a:t>, in schedule </a:t>
            </a:r>
            <a:r>
              <a:rPr lang="en-US" b="1" i="1" dirty="0"/>
              <a:t>f</a:t>
            </a:r>
          </a:p>
          <a:p>
            <a:pPr algn="just"/>
            <a:r>
              <a:rPr lang="en-US" b="1" i="1" dirty="0">
                <a:solidFill>
                  <a:srgbClr val="FF0000"/>
                </a:solidFill>
              </a:rPr>
              <a:t>task(</a:t>
            </a:r>
            <a:r>
              <a:rPr lang="en-US" b="1" i="1" dirty="0" err="1">
                <a:solidFill>
                  <a:srgbClr val="FF0000"/>
                </a:solidFill>
              </a:rPr>
              <a:t>i</a:t>
            </a:r>
            <a:r>
              <a:rPr lang="en-US" b="1" i="1" dirty="0">
                <a:solidFill>
                  <a:srgbClr val="FF0000"/>
                </a:solidFill>
              </a:rPr>
              <a:t>, t, f)</a:t>
            </a:r>
            <a:r>
              <a:rPr lang="en-US" dirty="0"/>
              <a:t>→task schedule on processor Pi at time t in schedule f</a:t>
            </a:r>
          </a:p>
          <a:p>
            <a:pPr algn="just"/>
            <a:r>
              <a:rPr lang="en-US" b="1" u="sng" dirty="0"/>
              <a:t>Algorithm</a:t>
            </a:r>
          </a:p>
          <a:p>
            <a:pPr lvl="1" algn="just"/>
            <a:r>
              <a:rPr lang="en-US" dirty="0"/>
              <a:t>The number of all successors of each node is used as each node’s priority</a:t>
            </a:r>
          </a:p>
          <a:p>
            <a:pPr lvl="1" algn="just"/>
            <a:r>
              <a:rPr lang="en-US" dirty="0"/>
              <a:t>Nodes with highest priority are scheduled first</a:t>
            </a:r>
          </a:p>
          <a:p>
            <a:pPr lvl="1" algn="just"/>
            <a:r>
              <a:rPr lang="en-US" dirty="0"/>
              <a:t>Each task </a:t>
            </a:r>
            <a:r>
              <a:rPr lang="en-US" b="1" i="1" dirty="0"/>
              <a:t>v</a:t>
            </a:r>
            <a:r>
              <a:rPr lang="en-US" dirty="0"/>
              <a:t> is assigned to processor </a:t>
            </a:r>
            <a:r>
              <a:rPr lang="en-US" b="1" i="1" dirty="0"/>
              <a:t>P</a:t>
            </a:r>
            <a:r>
              <a:rPr lang="en-US" b="1" i="1" baseline="-25000" dirty="0"/>
              <a:t>i</a:t>
            </a:r>
            <a:r>
              <a:rPr lang="en-US" dirty="0"/>
              <a:t> with the earliest time start</a:t>
            </a:r>
          </a:p>
          <a:p>
            <a:pPr lvl="1" algn="just"/>
            <a:r>
              <a:rPr lang="en-US" dirty="0"/>
              <a:t>If </a:t>
            </a:r>
            <a:r>
              <a:rPr lang="en-US" b="1" i="1" dirty="0" err="1">
                <a:solidFill>
                  <a:srgbClr val="FF0000"/>
                </a:solidFill>
              </a:rPr>
              <a:t>start_time</a:t>
            </a:r>
            <a:r>
              <a:rPr lang="en-US" b="1" i="1" dirty="0">
                <a:solidFill>
                  <a:srgbClr val="FF0000"/>
                </a:solidFill>
              </a:rPr>
              <a:t>(v, </a:t>
            </a:r>
            <a:r>
              <a:rPr lang="en-US" b="1" i="1" dirty="0" err="1">
                <a:solidFill>
                  <a:srgbClr val="FF0000"/>
                </a:solidFill>
              </a:rPr>
              <a:t>i</a:t>
            </a:r>
            <a:r>
              <a:rPr lang="en-US" b="1" i="1" dirty="0">
                <a:solidFill>
                  <a:srgbClr val="FF0000"/>
                </a:solidFill>
              </a:rPr>
              <a:t>, f)</a:t>
            </a:r>
            <a:r>
              <a:rPr lang="en-US" dirty="0"/>
              <a:t> = </a:t>
            </a:r>
            <a:r>
              <a:rPr lang="en-US" b="1" i="1" dirty="0" err="1">
                <a:solidFill>
                  <a:srgbClr val="FF0000"/>
                </a:solidFill>
              </a:rPr>
              <a:t>start_time</a:t>
            </a:r>
            <a:r>
              <a:rPr lang="en-US" b="1" i="1" dirty="0">
                <a:solidFill>
                  <a:srgbClr val="FF0000"/>
                </a:solidFill>
              </a:rPr>
              <a:t>(v, j, f)</a:t>
            </a:r>
            <a:r>
              <a:rPr lang="en-US" dirty="0"/>
              <a:t>, </a:t>
            </a:r>
            <a:r>
              <a:rPr lang="en-US" b="1" i="1" dirty="0"/>
              <a:t>1 ≤ </a:t>
            </a:r>
            <a:r>
              <a:rPr lang="en-US" b="1" i="1" dirty="0" err="1"/>
              <a:t>i</a:t>
            </a:r>
            <a:r>
              <a:rPr lang="en-US" b="1" i="1" dirty="0"/>
              <a:t>, j ≤ m</a:t>
            </a:r>
            <a:r>
              <a:rPr lang="en-US" dirty="0"/>
              <a:t>, task </a:t>
            </a:r>
            <a:r>
              <a:rPr lang="en-US" b="1" i="1" dirty="0"/>
              <a:t>v</a:t>
            </a:r>
            <a:r>
              <a:rPr lang="en-US" dirty="0"/>
              <a:t> is assigned to processor </a:t>
            </a:r>
            <a:r>
              <a:rPr lang="en-US" b="1" i="1" dirty="0"/>
              <a:t>P</a:t>
            </a:r>
            <a:r>
              <a:rPr lang="en-US" b="1" i="1" baseline="-25000" dirty="0"/>
              <a:t>i</a:t>
            </a:r>
            <a:r>
              <a:rPr lang="en-US" dirty="0"/>
              <a:t> if </a:t>
            </a:r>
            <a:r>
              <a:rPr lang="en-US" b="1" i="1" dirty="0">
                <a:solidFill>
                  <a:srgbClr val="FF0000"/>
                </a:solidFill>
              </a:rPr>
              <a:t>task(</a:t>
            </a:r>
            <a:r>
              <a:rPr lang="en-US" b="1" i="1" dirty="0" err="1">
                <a:solidFill>
                  <a:srgbClr val="FF0000"/>
                </a:solidFill>
              </a:rPr>
              <a:t>i</a:t>
            </a:r>
            <a:r>
              <a:rPr lang="en-US" b="1" i="1" dirty="0">
                <a:solidFill>
                  <a:srgbClr val="FF0000"/>
                </a:solidFill>
              </a:rPr>
              <a:t>, </a:t>
            </a:r>
            <a:r>
              <a:rPr lang="en-US" b="1" i="1" dirty="0" err="1">
                <a:solidFill>
                  <a:srgbClr val="FF0000"/>
                </a:solidFill>
              </a:rPr>
              <a:t>start_time</a:t>
            </a:r>
            <a:r>
              <a:rPr lang="en-US" b="1" i="1" dirty="0">
                <a:solidFill>
                  <a:srgbClr val="FF0000"/>
                </a:solidFill>
              </a:rPr>
              <a:t>(,v, </a:t>
            </a:r>
            <a:r>
              <a:rPr lang="en-US" b="1" i="1" dirty="0" err="1">
                <a:solidFill>
                  <a:srgbClr val="FF0000"/>
                </a:solidFill>
              </a:rPr>
              <a:t>i</a:t>
            </a:r>
            <a:r>
              <a:rPr lang="en-US" b="1" i="1" dirty="0">
                <a:solidFill>
                  <a:srgbClr val="FF0000"/>
                </a:solidFill>
              </a:rPr>
              <a:t>, f) – 1, f)</a:t>
            </a:r>
            <a:r>
              <a:rPr lang="en-US" dirty="0"/>
              <a:t> has the smaller priority</a:t>
            </a:r>
          </a:p>
          <a:p>
            <a:pPr lvl="1" algn="just"/>
            <a:r>
              <a:rPr lang="en-US" dirty="0"/>
              <a:t>Communication delay is considered as one unit of time</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200</a:t>
            </a:fld>
            <a:endParaRPr lang="en-US"/>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Scheduling Interval Ordered Task …</a:t>
            </a:r>
            <a:endParaRPr lang="en-US" dirty="0"/>
          </a:p>
        </p:txBody>
      </p:sp>
      <p:sp>
        <p:nvSpPr>
          <p:cNvPr id="3" name="Content Placeholder 2"/>
          <p:cNvSpPr>
            <a:spLocks noGrp="1"/>
          </p:cNvSpPr>
          <p:nvPr>
            <p:ph idx="1"/>
          </p:nvPr>
        </p:nvSpPr>
        <p:spPr/>
        <p:txBody>
          <a:bodyPr/>
          <a:lstStyle/>
          <a:p>
            <a:r>
              <a:rPr lang="en-US" sz="2400" b="1" u="sng" dirty="0"/>
              <a:t>Example</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201</a:t>
            </a:fld>
            <a:endParaRPr lang="en-US"/>
          </a:p>
        </p:txBody>
      </p:sp>
      <p:pic>
        <p:nvPicPr>
          <p:cNvPr id="6" name="Picture 2"/>
          <p:cNvPicPr>
            <a:picLocks noChangeAspect="1" noChangeArrowheads="1"/>
          </p:cNvPicPr>
          <p:nvPr/>
        </p:nvPicPr>
        <p:blipFill>
          <a:blip r:embed="rId2" cstate="print"/>
          <a:srcRect/>
          <a:stretch>
            <a:fillRect/>
          </a:stretch>
        </p:blipFill>
        <p:spPr bwMode="auto">
          <a:xfrm>
            <a:off x="457200" y="1981200"/>
            <a:ext cx="3318311" cy="4191000"/>
          </a:xfrm>
          <a:prstGeom prst="rect">
            <a:avLst/>
          </a:prstGeom>
          <a:noFill/>
          <a:ln w="9525">
            <a:noFill/>
            <a:miter lim="800000"/>
            <a:headEnd/>
            <a:tailEnd/>
          </a:ln>
        </p:spPr>
      </p:pic>
      <p:sp>
        <p:nvSpPr>
          <p:cNvPr id="7" name="TextBox 6"/>
          <p:cNvSpPr txBox="1"/>
          <p:nvPr/>
        </p:nvSpPr>
        <p:spPr>
          <a:xfrm>
            <a:off x="1219200" y="6172200"/>
            <a:ext cx="1211870" cy="369332"/>
          </a:xfrm>
          <a:prstGeom prst="rect">
            <a:avLst/>
          </a:prstGeom>
          <a:noFill/>
        </p:spPr>
        <p:txBody>
          <a:bodyPr wrap="none" rtlCol="0">
            <a:spAutoFit/>
          </a:bodyPr>
          <a:lstStyle/>
          <a:p>
            <a:r>
              <a:rPr lang="en-US" dirty="0"/>
              <a:t>Task Graph</a:t>
            </a:r>
          </a:p>
        </p:txBody>
      </p:sp>
      <p:cxnSp>
        <p:nvCxnSpPr>
          <p:cNvPr id="8" name="Straight Arrow Connector 7"/>
          <p:cNvCxnSpPr/>
          <p:nvPr/>
        </p:nvCxnSpPr>
        <p:spPr>
          <a:xfrm>
            <a:off x="3657600" y="3581400"/>
            <a:ext cx="38100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Table 8"/>
          <p:cNvGraphicFramePr>
            <a:graphicFrameLocks noGrp="1"/>
          </p:cNvGraphicFramePr>
          <p:nvPr/>
        </p:nvGraphicFramePr>
        <p:xfrm>
          <a:off x="4191000" y="2090420"/>
          <a:ext cx="2133600" cy="362458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tblGrid>
              <a:tr h="332740">
                <a:tc>
                  <a:txBody>
                    <a:bodyPr/>
                    <a:lstStyle/>
                    <a:p>
                      <a:r>
                        <a:rPr lang="en-US" sz="1400" dirty="0"/>
                        <a:t>Node</a:t>
                      </a:r>
                    </a:p>
                  </a:txBody>
                  <a:tcPr/>
                </a:tc>
                <a:tc>
                  <a:txBody>
                    <a:bodyPr/>
                    <a:lstStyle/>
                    <a:p>
                      <a:r>
                        <a:rPr lang="en-US" sz="1400" dirty="0"/>
                        <a:t>No. of successors</a:t>
                      </a:r>
                    </a:p>
                  </a:txBody>
                  <a:tcPr/>
                </a:tc>
                <a:extLst>
                  <a:ext uri="{0D108BD9-81ED-4DB2-BD59-A6C34878D82A}">
                    <a16:rowId xmlns:a16="http://schemas.microsoft.com/office/drawing/2014/main" val="10000"/>
                  </a:ext>
                </a:extLst>
              </a:tr>
              <a:tr h="332740">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10001"/>
                  </a:ext>
                </a:extLst>
              </a:tr>
              <a:tr h="332740">
                <a:tc>
                  <a:txBody>
                    <a:bodyPr/>
                    <a:lstStyle/>
                    <a:p>
                      <a:r>
                        <a:rPr lang="en-US" dirty="0"/>
                        <a:t>2</a:t>
                      </a:r>
                    </a:p>
                  </a:txBody>
                  <a:tcPr/>
                </a:tc>
                <a:tc>
                  <a:txBody>
                    <a:bodyPr/>
                    <a:lstStyle/>
                    <a:p>
                      <a:r>
                        <a:rPr lang="en-US" dirty="0"/>
                        <a:t>5</a:t>
                      </a:r>
                    </a:p>
                  </a:txBody>
                  <a:tcPr/>
                </a:tc>
                <a:extLst>
                  <a:ext uri="{0D108BD9-81ED-4DB2-BD59-A6C34878D82A}">
                    <a16:rowId xmlns:a16="http://schemas.microsoft.com/office/drawing/2014/main" val="10002"/>
                  </a:ext>
                </a:extLst>
              </a:tr>
              <a:tr h="332740">
                <a:tc>
                  <a:txBody>
                    <a:bodyPr/>
                    <a:lstStyle/>
                    <a:p>
                      <a:r>
                        <a:rPr lang="en-US" dirty="0"/>
                        <a:t>3</a:t>
                      </a:r>
                    </a:p>
                  </a:txBody>
                  <a:tcPr/>
                </a:tc>
                <a:tc>
                  <a:txBody>
                    <a:bodyPr/>
                    <a:lstStyle/>
                    <a:p>
                      <a:r>
                        <a:rPr lang="en-US" dirty="0"/>
                        <a:t>6</a:t>
                      </a:r>
                    </a:p>
                  </a:txBody>
                  <a:tcPr/>
                </a:tc>
                <a:extLst>
                  <a:ext uri="{0D108BD9-81ED-4DB2-BD59-A6C34878D82A}">
                    <a16:rowId xmlns:a16="http://schemas.microsoft.com/office/drawing/2014/main" val="10003"/>
                  </a:ext>
                </a:extLst>
              </a:tr>
              <a:tr h="332740">
                <a:tc>
                  <a:txBody>
                    <a:bodyPr/>
                    <a:lstStyle/>
                    <a:p>
                      <a:r>
                        <a:rPr lang="en-US" dirty="0"/>
                        <a:t>4</a:t>
                      </a:r>
                    </a:p>
                  </a:txBody>
                  <a:tcPr/>
                </a:tc>
                <a:tc>
                  <a:txBody>
                    <a:bodyPr/>
                    <a:lstStyle/>
                    <a:p>
                      <a:r>
                        <a:rPr lang="en-US" dirty="0"/>
                        <a:t>3</a:t>
                      </a:r>
                    </a:p>
                  </a:txBody>
                  <a:tcPr/>
                </a:tc>
                <a:extLst>
                  <a:ext uri="{0D108BD9-81ED-4DB2-BD59-A6C34878D82A}">
                    <a16:rowId xmlns:a16="http://schemas.microsoft.com/office/drawing/2014/main" val="10004"/>
                  </a:ext>
                </a:extLst>
              </a:tr>
              <a:tr h="332740">
                <a:tc>
                  <a:txBody>
                    <a:bodyPr/>
                    <a:lstStyle/>
                    <a:p>
                      <a:r>
                        <a:rPr lang="en-US" dirty="0"/>
                        <a:t>5</a:t>
                      </a:r>
                    </a:p>
                  </a:txBody>
                  <a:tcPr/>
                </a:tc>
                <a:tc>
                  <a:txBody>
                    <a:bodyPr/>
                    <a:lstStyle/>
                    <a:p>
                      <a:r>
                        <a:rPr lang="en-US" dirty="0"/>
                        <a:t>2</a:t>
                      </a:r>
                    </a:p>
                  </a:txBody>
                  <a:tcPr/>
                </a:tc>
                <a:extLst>
                  <a:ext uri="{0D108BD9-81ED-4DB2-BD59-A6C34878D82A}">
                    <a16:rowId xmlns:a16="http://schemas.microsoft.com/office/drawing/2014/main" val="10005"/>
                  </a:ext>
                </a:extLst>
              </a:tr>
              <a:tr h="332740">
                <a:tc>
                  <a:txBody>
                    <a:bodyPr/>
                    <a:lstStyle/>
                    <a:p>
                      <a:r>
                        <a:rPr lang="en-US" dirty="0"/>
                        <a:t>6</a:t>
                      </a:r>
                    </a:p>
                  </a:txBody>
                  <a:tcPr/>
                </a:tc>
                <a:tc>
                  <a:txBody>
                    <a:bodyPr/>
                    <a:lstStyle/>
                    <a:p>
                      <a:r>
                        <a:rPr lang="en-US" dirty="0"/>
                        <a:t>1</a:t>
                      </a:r>
                    </a:p>
                  </a:txBody>
                  <a:tcPr/>
                </a:tc>
                <a:extLst>
                  <a:ext uri="{0D108BD9-81ED-4DB2-BD59-A6C34878D82A}">
                    <a16:rowId xmlns:a16="http://schemas.microsoft.com/office/drawing/2014/main" val="10006"/>
                  </a:ext>
                </a:extLst>
              </a:tr>
              <a:tr h="332740">
                <a:tc>
                  <a:txBody>
                    <a:bodyPr/>
                    <a:lstStyle/>
                    <a:p>
                      <a:r>
                        <a:rPr lang="en-US" dirty="0"/>
                        <a:t>7</a:t>
                      </a:r>
                    </a:p>
                  </a:txBody>
                  <a:tcPr/>
                </a:tc>
                <a:tc>
                  <a:txBody>
                    <a:bodyPr/>
                    <a:lstStyle/>
                    <a:p>
                      <a:r>
                        <a:rPr lang="en-US" dirty="0"/>
                        <a:t>0</a:t>
                      </a:r>
                    </a:p>
                  </a:txBody>
                  <a:tcPr/>
                </a:tc>
                <a:extLst>
                  <a:ext uri="{0D108BD9-81ED-4DB2-BD59-A6C34878D82A}">
                    <a16:rowId xmlns:a16="http://schemas.microsoft.com/office/drawing/2014/main" val="10007"/>
                  </a:ext>
                </a:extLst>
              </a:tr>
              <a:tr h="332740">
                <a:tc>
                  <a:txBody>
                    <a:bodyPr/>
                    <a:lstStyle/>
                    <a:p>
                      <a:r>
                        <a:rPr lang="en-US" dirty="0"/>
                        <a:t>8</a:t>
                      </a:r>
                    </a:p>
                  </a:txBody>
                  <a:tcPr/>
                </a:tc>
                <a:tc>
                  <a:txBody>
                    <a:bodyPr/>
                    <a:lstStyle/>
                    <a:p>
                      <a:r>
                        <a:rPr lang="en-US" dirty="0"/>
                        <a:t>0</a:t>
                      </a:r>
                    </a:p>
                  </a:txBody>
                  <a:tcPr/>
                </a:tc>
                <a:extLst>
                  <a:ext uri="{0D108BD9-81ED-4DB2-BD59-A6C34878D82A}">
                    <a16:rowId xmlns:a16="http://schemas.microsoft.com/office/drawing/2014/main" val="10008"/>
                  </a:ext>
                </a:extLst>
              </a:tr>
              <a:tr h="332740">
                <a:tc>
                  <a:txBody>
                    <a:bodyPr/>
                    <a:lstStyle/>
                    <a:p>
                      <a:r>
                        <a:rPr lang="en-US" dirty="0"/>
                        <a:t>9</a:t>
                      </a:r>
                    </a:p>
                  </a:txBody>
                  <a:tcPr/>
                </a:tc>
                <a:tc>
                  <a:txBody>
                    <a:bodyPr/>
                    <a:lstStyle/>
                    <a:p>
                      <a:r>
                        <a:rPr lang="en-US" dirty="0"/>
                        <a:t>0</a:t>
                      </a:r>
                    </a:p>
                  </a:txBody>
                  <a:tcPr/>
                </a:tc>
                <a:extLst>
                  <a:ext uri="{0D108BD9-81ED-4DB2-BD59-A6C34878D82A}">
                    <a16:rowId xmlns:a16="http://schemas.microsoft.com/office/drawing/2014/main" val="10009"/>
                  </a:ext>
                </a:extLst>
              </a:tr>
            </a:tbl>
          </a:graphicData>
        </a:graphic>
      </p:graphicFrame>
      <p:sp>
        <p:nvSpPr>
          <p:cNvPr id="10" name="TextBox 9"/>
          <p:cNvSpPr txBox="1"/>
          <p:nvPr/>
        </p:nvSpPr>
        <p:spPr>
          <a:xfrm>
            <a:off x="4419600" y="5802868"/>
            <a:ext cx="1324017" cy="369332"/>
          </a:xfrm>
          <a:prstGeom prst="rect">
            <a:avLst/>
          </a:prstGeom>
          <a:noFill/>
        </p:spPr>
        <p:txBody>
          <a:bodyPr wrap="none" rtlCol="0">
            <a:spAutoFit/>
          </a:bodyPr>
          <a:lstStyle/>
          <a:p>
            <a:r>
              <a:rPr lang="en-US" dirty="0"/>
              <a:t>Task Priority</a:t>
            </a:r>
          </a:p>
        </p:txBody>
      </p:sp>
      <p:cxnSp>
        <p:nvCxnSpPr>
          <p:cNvPr id="11" name="Straight Arrow Connector 10"/>
          <p:cNvCxnSpPr/>
          <p:nvPr/>
        </p:nvCxnSpPr>
        <p:spPr>
          <a:xfrm>
            <a:off x="6400800" y="3733800"/>
            <a:ext cx="38100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Table 11"/>
          <p:cNvGraphicFramePr>
            <a:graphicFrameLocks noGrp="1"/>
          </p:cNvGraphicFramePr>
          <p:nvPr/>
        </p:nvGraphicFramePr>
        <p:xfrm>
          <a:off x="6934200" y="2880360"/>
          <a:ext cx="1828800" cy="219456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342900">
                <a:tc>
                  <a:txBody>
                    <a:bodyPr/>
                    <a:lstStyle/>
                    <a:p>
                      <a:r>
                        <a:rPr lang="en-US" dirty="0"/>
                        <a:t>P1</a:t>
                      </a:r>
                    </a:p>
                  </a:txBody>
                  <a:tcPr/>
                </a:tc>
                <a:tc>
                  <a:txBody>
                    <a:bodyPr/>
                    <a:lstStyle/>
                    <a:p>
                      <a:r>
                        <a:rPr lang="en-US" dirty="0"/>
                        <a:t>P2</a:t>
                      </a:r>
                    </a:p>
                  </a:txBody>
                  <a:tcPr/>
                </a:tc>
                <a:tc>
                  <a:txBody>
                    <a:bodyPr/>
                    <a:lstStyle/>
                    <a:p>
                      <a:r>
                        <a:rPr lang="en-US" dirty="0"/>
                        <a:t>P3</a:t>
                      </a:r>
                    </a:p>
                  </a:txBody>
                  <a:tcPr/>
                </a:tc>
                <a:extLst>
                  <a:ext uri="{0D108BD9-81ED-4DB2-BD59-A6C34878D82A}">
                    <a16:rowId xmlns:a16="http://schemas.microsoft.com/office/drawing/2014/main" val="10000"/>
                  </a:ext>
                </a:extLst>
              </a:tr>
              <a:tr h="342900">
                <a:tc>
                  <a:txBody>
                    <a:bodyPr/>
                    <a:lstStyle/>
                    <a:p>
                      <a:r>
                        <a:rPr lang="en-US" dirty="0"/>
                        <a:t>3</a:t>
                      </a:r>
                    </a:p>
                  </a:txBody>
                  <a:tcPr/>
                </a:tc>
                <a:tc>
                  <a:txBody>
                    <a:bodyPr/>
                    <a:lstStyle/>
                    <a:p>
                      <a:r>
                        <a:rPr lang="en-US" dirty="0"/>
                        <a:t>2</a:t>
                      </a:r>
                    </a:p>
                  </a:txBody>
                  <a:tcPr/>
                </a:tc>
                <a:tc>
                  <a:txBody>
                    <a:bodyPr/>
                    <a:lstStyle/>
                    <a:p>
                      <a:r>
                        <a:rPr lang="en-US" dirty="0"/>
                        <a:t>1</a:t>
                      </a:r>
                    </a:p>
                  </a:txBody>
                  <a:tcPr/>
                </a:tc>
                <a:extLst>
                  <a:ext uri="{0D108BD9-81ED-4DB2-BD59-A6C34878D82A}">
                    <a16:rowId xmlns:a16="http://schemas.microsoft.com/office/drawing/2014/main" val="10001"/>
                  </a:ext>
                </a:extLst>
              </a:tr>
              <a:tr h="342900">
                <a:tc>
                  <a:txBody>
                    <a:bodyPr/>
                    <a:lstStyle/>
                    <a:p>
                      <a:r>
                        <a:rPr lang="en-US" dirty="0"/>
                        <a:t>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42900">
                <a:tc>
                  <a:txBody>
                    <a:bodyPr/>
                    <a:lstStyle/>
                    <a:p>
                      <a:r>
                        <a:rPr lang="en-US" dirty="0"/>
                        <a:t>4</a:t>
                      </a:r>
                    </a:p>
                  </a:txBody>
                  <a:tcPr/>
                </a:tc>
                <a:tc>
                  <a:txBody>
                    <a:bodyPr/>
                    <a:lstStyle/>
                    <a:p>
                      <a:r>
                        <a:rPr lang="en-US" dirty="0"/>
                        <a:t>5</a:t>
                      </a:r>
                    </a:p>
                  </a:txBody>
                  <a:tcPr/>
                </a:tc>
                <a:tc>
                  <a:txBody>
                    <a:bodyPr/>
                    <a:lstStyle/>
                    <a:p>
                      <a:endParaRPr lang="en-US" dirty="0"/>
                    </a:p>
                  </a:txBody>
                  <a:tcPr/>
                </a:tc>
                <a:extLst>
                  <a:ext uri="{0D108BD9-81ED-4DB2-BD59-A6C34878D82A}">
                    <a16:rowId xmlns:a16="http://schemas.microsoft.com/office/drawing/2014/main" val="10003"/>
                  </a:ext>
                </a:extLst>
              </a:tr>
              <a:tr h="342900">
                <a:tc>
                  <a:txBody>
                    <a:bodyPr/>
                    <a:lstStyle/>
                    <a:p>
                      <a:r>
                        <a:rPr lang="en-US" dirty="0"/>
                        <a:t>7</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r h="342900">
                <a:tc>
                  <a:txBody>
                    <a:bodyPr/>
                    <a:lstStyle/>
                    <a:p>
                      <a:endParaRPr lang="en-US" dirty="0"/>
                    </a:p>
                  </a:txBody>
                  <a:tcPr/>
                </a:tc>
                <a:tc>
                  <a:txBody>
                    <a:bodyPr/>
                    <a:lstStyle/>
                    <a:p>
                      <a:r>
                        <a:rPr lang="en-US" dirty="0"/>
                        <a:t>8</a:t>
                      </a:r>
                    </a:p>
                  </a:txBody>
                  <a:tcPr/>
                </a:tc>
                <a:tc>
                  <a:txBody>
                    <a:bodyPr/>
                    <a:lstStyle/>
                    <a:p>
                      <a:r>
                        <a:rPr lang="en-US" dirty="0"/>
                        <a:t>9</a:t>
                      </a:r>
                    </a:p>
                  </a:txBody>
                  <a:tcPr/>
                </a:tc>
                <a:extLst>
                  <a:ext uri="{0D108BD9-81ED-4DB2-BD59-A6C34878D82A}">
                    <a16:rowId xmlns:a16="http://schemas.microsoft.com/office/drawing/2014/main" val="10005"/>
                  </a:ext>
                </a:extLst>
              </a:tr>
            </a:tbl>
          </a:graphicData>
        </a:graphic>
      </p:graphicFrame>
      <p:sp>
        <p:nvSpPr>
          <p:cNvPr id="13" name="TextBox 12"/>
          <p:cNvSpPr txBox="1"/>
          <p:nvPr/>
        </p:nvSpPr>
        <p:spPr>
          <a:xfrm>
            <a:off x="7029359" y="5105400"/>
            <a:ext cx="1657441" cy="369332"/>
          </a:xfrm>
          <a:prstGeom prst="rect">
            <a:avLst/>
          </a:prstGeom>
          <a:noFill/>
        </p:spPr>
        <p:txBody>
          <a:bodyPr wrap="none" rtlCol="0">
            <a:spAutoFit/>
          </a:bodyPr>
          <a:lstStyle/>
          <a:p>
            <a:r>
              <a:rPr lang="en-US" dirty="0"/>
              <a:t>Task Scheduling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Scheduling Interval Ordered Task …</a:t>
            </a:r>
            <a:endParaRPr lang="en-US" dirty="0"/>
          </a:p>
        </p:txBody>
      </p:sp>
      <p:sp>
        <p:nvSpPr>
          <p:cNvPr id="3" name="Content Placeholder 2"/>
          <p:cNvSpPr>
            <a:spLocks noGrp="1"/>
          </p:cNvSpPr>
          <p:nvPr>
            <p:ph idx="1"/>
          </p:nvPr>
        </p:nvSpPr>
        <p:spPr/>
        <p:txBody>
          <a:bodyPr/>
          <a:lstStyle/>
          <a:p>
            <a:r>
              <a:rPr lang="en-US" dirty="0"/>
              <a:t>Exercise</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202</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990600" y="2362200"/>
            <a:ext cx="2971800" cy="3216315"/>
          </a:xfrm>
          <a:prstGeom prst="rect">
            <a:avLst/>
          </a:prstGeom>
          <a:noFill/>
          <a:ln w="9525">
            <a:noFill/>
            <a:miter lim="800000"/>
            <a:headEnd/>
            <a:tailEnd/>
          </a:ln>
          <a:effectLst/>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Two Processor Scheduling</a:t>
            </a:r>
          </a:p>
        </p:txBody>
      </p:sp>
      <p:sp>
        <p:nvSpPr>
          <p:cNvPr id="3" name="Content Placeholder 2"/>
          <p:cNvSpPr>
            <a:spLocks noGrp="1"/>
          </p:cNvSpPr>
          <p:nvPr>
            <p:ph idx="1"/>
          </p:nvPr>
        </p:nvSpPr>
        <p:spPr/>
        <p:txBody>
          <a:bodyPr>
            <a:normAutofit/>
          </a:bodyPr>
          <a:lstStyle/>
          <a:p>
            <a:pPr algn="just"/>
            <a:r>
              <a:rPr lang="en-US" sz="2400" dirty="0"/>
              <a:t>In this case, the no. of processors is limited to only two</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203</a:t>
            </a:fld>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228600" y="2286000"/>
            <a:ext cx="4320619" cy="3810000"/>
          </a:xfrm>
          <a:prstGeom prst="rect">
            <a:avLst/>
          </a:prstGeom>
          <a:noFill/>
          <a:ln w="9525">
            <a:noFill/>
            <a:miter lim="800000"/>
            <a:headEnd/>
            <a:tailEnd/>
          </a:ln>
          <a:effectLst/>
        </p:spPr>
      </p:pic>
      <p:sp>
        <p:nvSpPr>
          <p:cNvPr id="7" name="TextBox 6"/>
          <p:cNvSpPr txBox="1"/>
          <p:nvPr/>
        </p:nvSpPr>
        <p:spPr>
          <a:xfrm>
            <a:off x="381000" y="6019800"/>
            <a:ext cx="455574" cy="307777"/>
          </a:xfrm>
          <a:prstGeom prst="rect">
            <a:avLst/>
          </a:prstGeom>
          <a:noFill/>
        </p:spPr>
        <p:txBody>
          <a:bodyPr wrap="none" rtlCol="0">
            <a:spAutoFit/>
          </a:bodyPr>
          <a:lstStyle/>
          <a:p>
            <a:r>
              <a:rPr lang="en-US" sz="1400" b="1" dirty="0">
                <a:solidFill>
                  <a:srgbClr val="FF0000"/>
                </a:solidFill>
              </a:rPr>
              <a:t>&lt;1&gt;</a:t>
            </a:r>
          </a:p>
        </p:txBody>
      </p:sp>
      <p:sp>
        <p:nvSpPr>
          <p:cNvPr id="8" name="TextBox 7"/>
          <p:cNvSpPr txBox="1"/>
          <p:nvPr/>
        </p:nvSpPr>
        <p:spPr>
          <a:xfrm>
            <a:off x="2133600" y="5943600"/>
            <a:ext cx="455574" cy="307777"/>
          </a:xfrm>
          <a:prstGeom prst="rect">
            <a:avLst/>
          </a:prstGeom>
          <a:noFill/>
        </p:spPr>
        <p:txBody>
          <a:bodyPr wrap="none" rtlCol="0">
            <a:spAutoFit/>
          </a:bodyPr>
          <a:lstStyle/>
          <a:p>
            <a:r>
              <a:rPr lang="en-US" sz="1400" b="1" dirty="0">
                <a:solidFill>
                  <a:srgbClr val="FF0000"/>
                </a:solidFill>
              </a:rPr>
              <a:t>&lt;2&gt;</a:t>
            </a:r>
          </a:p>
        </p:txBody>
      </p:sp>
      <p:sp>
        <p:nvSpPr>
          <p:cNvPr id="9" name="TextBox 8"/>
          <p:cNvSpPr txBox="1"/>
          <p:nvPr/>
        </p:nvSpPr>
        <p:spPr>
          <a:xfrm>
            <a:off x="1600200" y="4876800"/>
            <a:ext cx="593432" cy="307777"/>
          </a:xfrm>
          <a:prstGeom prst="rect">
            <a:avLst/>
          </a:prstGeom>
          <a:noFill/>
        </p:spPr>
        <p:txBody>
          <a:bodyPr wrap="none" rtlCol="0">
            <a:spAutoFit/>
          </a:bodyPr>
          <a:lstStyle/>
          <a:p>
            <a:r>
              <a:rPr lang="en-US" sz="1400" b="1" dirty="0">
                <a:solidFill>
                  <a:srgbClr val="FF0000"/>
                </a:solidFill>
              </a:rPr>
              <a:t>&lt;1,2&gt;</a:t>
            </a:r>
          </a:p>
        </p:txBody>
      </p:sp>
      <p:sp>
        <p:nvSpPr>
          <p:cNvPr id="10" name="TextBox 9"/>
          <p:cNvSpPr txBox="1"/>
          <p:nvPr/>
        </p:nvSpPr>
        <p:spPr>
          <a:xfrm>
            <a:off x="3581400" y="4953000"/>
            <a:ext cx="455574" cy="307777"/>
          </a:xfrm>
          <a:prstGeom prst="rect">
            <a:avLst/>
          </a:prstGeom>
          <a:noFill/>
        </p:spPr>
        <p:txBody>
          <a:bodyPr wrap="none" rtlCol="0">
            <a:spAutoFit/>
          </a:bodyPr>
          <a:lstStyle/>
          <a:p>
            <a:r>
              <a:rPr lang="en-US" sz="1400" b="1" dirty="0">
                <a:solidFill>
                  <a:srgbClr val="FF0000"/>
                </a:solidFill>
              </a:rPr>
              <a:t>&lt;2&gt;</a:t>
            </a:r>
          </a:p>
        </p:txBody>
      </p:sp>
      <p:sp>
        <p:nvSpPr>
          <p:cNvPr id="11" name="TextBox 10"/>
          <p:cNvSpPr txBox="1"/>
          <p:nvPr/>
        </p:nvSpPr>
        <p:spPr>
          <a:xfrm>
            <a:off x="838200" y="5791200"/>
            <a:ext cx="276038" cy="307777"/>
          </a:xfrm>
          <a:prstGeom prst="rect">
            <a:avLst/>
          </a:prstGeom>
          <a:noFill/>
        </p:spPr>
        <p:txBody>
          <a:bodyPr wrap="none" rtlCol="0">
            <a:spAutoFit/>
          </a:bodyPr>
          <a:lstStyle/>
          <a:p>
            <a:r>
              <a:rPr lang="en-US" sz="1400" b="1" dirty="0">
                <a:solidFill>
                  <a:srgbClr val="002060"/>
                </a:solidFill>
              </a:rPr>
              <a:t>1</a:t>
            </a:r>
          </a:p>
        </p:txBody>
      </p:sp>
      <p:sp>
        <p:nvSpPr>
          <p:cNvPr id="12" name="TextBox 11"/>
          <p:cNvSpPr txBox="1"/>
          <p:nvPr/>
        </p:nvSpPr>
        <p:spPr>
          <a:xfrm>
            <a:off x="2590800" y="5867400"/>
            <a:ext cx="276038" cy="307777"/>
          </a:xfrm>
          <a:prstGeom prst="rect">
            <a:avLst/>
          </a:prstGeom>
          <a:noFill/>
        </p:spPr>
        <p:txBody>
          <a:bodyPr wrap="none" rtlCol="0">
            <a:spAutoFit/>
          </a:bodyPr>
          <a:lstStyle/>
          <a:p>
            <a:r>
              <a:rPr lang="en-US" sz="1400" b="1" dirty="0">
                <a:solidFill>
                  <a:srgbClr val="002060"/>
                </a:solidFill>
              </a:rPr>
              <a:t>2</a:t>
            </a:r>
          </a:p>
        </p:txBody>
      </p:sp>
      <p:sp>
        <p:nvSpPr>
          <p:cNvPr id="13" name="TextBox 12"/>
          <p:cNvSpPr txBox="1"/>
          <p:nvPr/>
        </p:nvSpPr>
        <p:spPr>
          <a:xfrm>
            <a:off x="3505200" y="5181600"/>
            <a:ext cx="276038" cy="307777"/>
          </a:xfrm>
          <a:prstGeom prst="rect">
            <a:avLst/>
          </a:prstGeom>
          <a:noFill/>
        </p:spPr>
        <p:txBody>
          <a:bodyPr wrap="none" rtlCol="0">
            <a:spAutoFit/>
          </a:bodyPr>
          <a:lstStyle/>
          <a:p>
            <a:r>
              <a:rPr lang="en-US" sz="1400" b="1" dirty="0">
                <a:solidFill>
                  <a:srgbClr val="002060"/>
                </a:solidFill>
              </a:rPr>
              <a:t>3</a:t>
            </a:r>
          </a:p>
        </p:txBody>
      </p:sp>
      <p:sp>
        <p:nvSpPr>
          <p:cNvPr id="14" name="TextBox 13"/>
          <p:cNvSpPr txBox="1"/>
          <p:nvPr/>
        </p:nvSpPr>
        <p:spPr>
          <a:xfrm>
            <a:off x="2057400" y="5105400"/>
            <a:ext cx="276038" cy="307777"/>
          </a:xfrm>
          <a:prstGeom prst="rect">
            <a:avLst/>
          </a:prstGeom>
          <a:noFill/>
        </p:spPr>
        <p:txBody>
          <a:bodyPr wrap="none" rtlCol="0">
            <a:spAutoFit/>
          </a:bodyPr>
          <a:lstStyle/>
          <a:p>
            <a:r>
              <a:rPr lang="en-US" sz="1400" b="1" dirty="0">
                <a:solidFill>
                  <a:srgbClr val="002060"/>
                </a:solidFill>
              </a:rPr>
              <a:t>4</a:t>
            </a:r>
          </a:p>
        </p:txBody>
      </p:sp>
      <p:sp>
        <p:nvSpPr>
          <p:cNvPr id="16" name="TextBox 15"/>
          <p:cNvSpPr txBox="1"/>
          <p:nvPr/>
        </p:nvSpPr>
        <p:spPr>
          <a:xfrm>
            <a:off x="914400" y="4038600"/>
            <a:ext cx="593432" cy="307777"/>
          </a:xfrm>
          <a:prstGeom prst="rect">
            <a:avLst/>
          </a:prstGeom>
          <a:noFill/>
        </p:spPr>
        <p:txBody>
          <a:bodyPr wrap="none" rtlCol="0">
            <a:spAutoFit/>
          </a:bodyPr>
          <a:lstStyle/>
          <a:p>
            <a:r>
              <a:rPr lang="en-US" sz="1400" b="1" dirty="0">
                <a:solidFill>
                  <a:srgbClr val="FF0000"/>
                </a:solidFill>
              </a:rPr>
              <a:t>&lt;1,4&gt;</a:t>
            </a:r>
          </a:p>
        </p:txBody>
      </p:sp>
      <p:sp>
        <p:nvSpPr>
          <p:cNvPr id="17" name="TextBox 16"/>
          <p:cNvSpPr txBox="1"/>
          <p:nvPr/>
        </p:nvSpPr>
        <p:spPr>
          <a:xfrm>
            <a:off x="2590800" y="4038600"/>
            <a:ext cx="593432" cy="307777"/>
          </a:xfrm>
          <a:prstGeom prst="rect">
            <a:avLst/>
          </a:prstGeom>
          <a:noFill/>
        </p:spPr>
        <p:txBody>
          <a:bodyPr wrap="none" rtlCol="0">
            <a:spAutoFit/>
          </a:bodyPr>
          <a:lstStyle/>
          <a:p>
            <a:r>
              <a:rPr lang="en-US" sz="1400" b="1" dirty="0">
                <a:solidFill>
                  <a:srgbClr val="FF0000"/>
                </a:solidFill>
              </a:rPr>
              <a:t>&lt;3,4&gt;</a:t>
            </a:r>
          </a:p>
        </p:txBody>
      </p:sp>
      <p:sp>
        <p:nvSpPr>
          <p:cNvPr id="18" name="TextBox 17"/>
          <p:cNvSpPr txBox="1"/>
          <p:nvPr/>
        </p:nvSpPr>
        <p:spPr>
          <a:xfrm>
            <a:off x="4572000" y="4038600"/>
            <a:ext cx="455574" cy="307777"/>
          </a:xfrm>
          <a:prstGeom prst="rect">
            <a:avLst/>
          </a:prstGeom>
          <a:noFill/>
        </p:spPr>
        <p:txBody>
          <a:bodyPr wrap="none" rtlCol="0">
            <a:spAutoFit/>
          </a:bodyPr>
          <a:lstStyle/>
          <a:p>
            <a:r>
              <a:rPr lang="en-US" sz="1400" b="1" dirty="0">
                <a:solidFill>
                  <a:srgbClr val="FF0000"/>
                </a:solidFill>
              </a:rPr>
              <a:t>&lt;3&gt;</a:t>
            </a:r>
          </a:p>
        </p:txBody>
      </p:sp>
      <p:sp>
        <p:nvSpPr>
          <p:cNvPr id="19" name="TextBox 18"/>
          <p:cNvSpPr txBox="1"/>
          <p:nvPr/>
        </p:nvSpPr>
        <p:spPr>
          <a:xfrm>
            <a:off x="4572000" y="4267200"/>
            <a:ext cx="276038" cy="307777"/>
          </a:xfrm>
          <a:prstGeom prst="rect">
            <a:avLst/>
          </a:prstGeom>
          <a:noFill/>
        </p:spPr>
        <p:txBody>
          <a:bodyPr wrap="none" rtlCol="0">
            <a:spAutoFit/>
          </a:bodyPr>
          <a:lstStyle/>
          <a:p>
            <a:r>
              <a:rPr lang="en-US" sz="1400" b="1" dirty="0">
                <a:solidFill>
                  <a:srgbClr val="002060"/>
                </a:solidFill>
              </a:rPr>
              <a:t>5</a:t>
            </a:r>
          </a:p>
        </p:txBody>
      </p:sp>
      <p:sp>
        <p:nvSpPr>
          <p:cNvPr id="20" name="TextBox 19"/>
          <p:cNvSpPr txBox="1"/>
          <p:nvPr/>
        </p:nvSpPr>
        <p:spPr>
          <a:xfrm>
            <a:off x="1447800" y="4114800"/>
            <a:ext cx="276038" cy="307777"/>
          </a:xfrm>
          <a:prstGeom prst="rect">
            <a:avLst/>
          </a:prstGeom>
          <a:noFill/>
        </p:spPr>
        <p:txBody>
          <a:bodyPr wrap="none" rtlCol="0">
            <a:spAutoFit/>
          </a:bodyPr>
          <a:lstStyle/>
          <a:p>
            <a:r>
              <a:rPr lang="en-US" sz="1400" b="1" dirty="0">
                <a:solidFill>
                  <a:srgbClr val="002060"/>
                </a:solidFill>
              </a:rPr>
              <a:t>6</a:t>
            </a:r>
          </a:p>
        </p:txBody>
      </p:sp>
      <p:sp>
        <p:nvSpPr>
          <p:cNvPr id="21" name="TextBox 20"/>
          <p:cNvSpPr txBox="1"/>
          <p:nvPr/>
        </p:nvSpPr>
        <p:spPr>
          <a:xfrm>
            <a:off x="3200400" y="3962400"/>
            <a:ext cx="276038" cy="307777"/>
          </a:xfrm>
          <a:prstGeom prst="rect">
            <a:avLst/>
          </a:prstGeom>
          <a:noFill/>
        </p:spPr>
        <p:txBody>
          <a:bodyPr wrap="none" rtlCol="0">
            <a:spAutoFit/>
          </a:bodyPr>
          <a:lstStyle/>
          <a:p>
            <a:r>
              <a:rPr lang="en-US" sz="1400" b="1" dirty="0">
                <a:solidFill>
                  <a:srgbClr val="002060"/>
                </a:solidFill>
              </a:rPr>
              <a:t>7</a:t>
            </a:r>
          </a:p>
        </p:txBody>
      </p:sp>
      <p:sp>
        <p:nvSpPr>
          <p:cNvPr id="22" name="TextBox 21"/>
          <p:cNvSpPr txBox="1"/>
          <p:nvPr/>
        </p:nvSpPr>
        <p:spPr>
          <a:xfrm>
            <a:off x="1676400" y="3124200"/>
            <a:ext cx="593432" cy="307777"/>
          </a:xfrm>
          <a:prstGeom prst="rect">
            <a:avLst/>
          </a:prstGeom>
          <a:noFill/>
        </p:spPr>
        <p:txBody>
          <a:bodyPr wrap="none" rtlCol="0">
            <a:spAutoFit/>
          </a:bodyPr>
          <a:lstStyle/>
          <a:p>
            <a:r>
              <a:rPr lang="en-US" sz="1400" b="1" dirty="0">
                <a:solidFill>
                  <a:srgbClr val="FF0000"/>
                </a:solidFill>
              </a:rPr>
              <a:t>&lt;6,7&gt;</a:t>
            </a:r>
          </a:p>
        </p:txBody>
      </p:sp>
      <p:sp>
        <p:nvSpPr>
          <p:cNvPr id="23" name="TextBox 22"/>
          <p:cNvSpPr txBox="1"/>
          <p:nvPr/>
        </p:nvSpPr>
        <p:spPr>
          <a:xfrm>
            <a:off x="3657600" y="3200400"/>
            <a:ext cx="593432" cy="307777"/>
          </a:xfrm>
          <a:prstGeom prst="rect">
            <a:avLst/>
          </a:prstGeom>
          <a:noFill/>
        </p:spPr>
        <p:txBody>
          <a:bodyPr wrap="none" rtlCol="0">
            <a:spAutoFit/>
          </a:bodyPr>
          <a:lstStyle/>
          <a:p>
            <a:r>
              <a:rPr lang="en-US" sz="1400" b="1" dirty="0">
                <a:solidFill>
                  <a:srgbClr val="FF0000"/>
                </a:solidFill>
              </a:rPr>
              <a:t>&lt;5,7&gt;</a:t>
            </a:r>
          </a:p>
        </p:txBody>
      </p:sp>
      <p:sp>
        <p:nvSpPr>
          <p:cNvPr id="24" name="TextBox 23"/>
          <p:cNvSpPr txBox="1"/>
          <p:nvPr/>
        </p:nvSpPr>
        <p:spPr>
          <a:xfrm>
            <a:off x="3962400" y="3429000"/>
            <a:ext cx="276038" cy="307777"/>
          </a:xfrm>
          <a:prstGeom prst="rect">
            <a:avLst/>
          </a:prstGeom>
          <a:noFill/>
        </p:spPr>
        <p:txBody>
          <a:bodyPr wrap="none" rtlCol="0">
            <a:spAutoFit/>
          </a:bodyPr>
          <a:lstStyle/>
          <a:p>
            <a:r>
              <a:rPr lang="en-US" sz="1400" b="1" dirty="0">
                <a:solidFill>
                  <a:srgbClr val="002060"/>
                </a:solidFill>
              </a:rPr>
              <a:t>8</a:t>
            </a:r>
          </a:p>
        </p:txBody>
      </p:sp>
      <p:sp>
        <p:nvSpPr>
          <p:cNvPr id="25" name="TextBox 24"/>
          <p:cNvSpPr txBox="1"/>
          <p:nvPr/>
        </p:nvSpPr>
        <p:spPr>
          <a:xfrm>
            <a:off x="1905000" y="3429000"/>
            <a:ext cx="276038" cy="307777"/>
          </a:xfrm>
          <a:prstGeom prst="rect">
            <a:avLst/>
          </a:prstGeom>
          <a:noFill/>
        </p:spPr>
        <p:txBody>
          <a:bodyPr wrap="none" rtlCol="0">
            <a:spAutoFit/>
          </a:bodyPr>
          <a:lstStyle/>
          <a:p>
            <a:r>
              <a:rPr lang="en-US" sz="1400" b="1" dirty="0">
                <a:solidFill>
                  <a:srgbClr val="002060"/>
                </a:solidFill>
              </a:rPr>
              <a:t>9</a:t>
            </a:r>
          </a:p>
        </p:txBody>
      </p:sp>
      <p:sp>
        <p:nvSpPr>
          <p:cNvPr id="26" name="TextBox 25"/>
          <p:cNvSpPr txBox="1"/>
          <p:nvPr/>
        </p:nvSpPr>
        <p:spPr>
          <a:xfrm>
            <a:off x="1600200" y="2514600"/>
            <a:ext cx="455574" cy="307777"/>
          </a:xfrm>
          <a:prstGeom prst="rect">
            <a:avLst/>
          </a:prstGeom>
          <a:noFill/>
        </p:spPr>
        <p:txBody>
          <a:bodyPr wrap="none" rtlCol="0">
            <a:spAutoFit/>
          </a:bodyPr>
          <a:lstStyle/>
          <a:p>
            <a:r>
              <a:rPr lang="en-US" sz="1400" b="1" dirty="0">
                <a:solidFill>
                  <a:srgbClr val="FF0000"/>
                </a:solidFill>
              </a:rPr>
              <a:t>&lt;9&gt;</a:t>
            </a:r>
          </a:p>
        </p:txBody>
      </p:sp>
      <p:sp>
        <p:nvSpPr>
          <p:cNvPr id="27" name="TextBox 26"/>
          <p:cNvSpPr txBox="1"/>
          <p:nvPr/>
        </p:nvSpPr>
        <p:spPr>
          <a:xfrm>
            <a:off x="3581400" y="2438400"/>
            <a:ext cx="455574" cy="307777"/>
          </a:xfrm>
          <a:prstGeom prst="rect">
            <a:avLst/>
          </a:prstGeom>
          <a:noFill/>
        </p:spPr>
        <p:txBody>
          <a:bodyPr wrap="none" rtlCol="0">
            <a:spAutoFit/>
          </a:bodyPr>
          <a:lstStyle/>
          <a:p>
            <a:r>
              <a:rPr lang="en-US" sz="1400" b="1" dirty="0">
                <a:solidFill>
                  <a:srgbClr val="FF0000"/>
                </a:solidFill>
              </a:rPr>
              <a:t>&lt;8&gt;</a:t>
            </a:r>
          </a:p>
        </p:txBody>
      </p:sp>
      <p:sp>
        <p:nvSpPr>
          <p:cNvPr id="28" name="TextBox 27"/>
          <p:cNvSpPr txBox="1"/>
          <p:nvPr/>
        </p:nvSpPr>
        <p:spPr>
          <a:xfrm>
            <a:off x="3581400" y="2667000"/>
            <a:ext cx="367408" cy="307777"/>
          </a:xfrm>
          <a:prstGeom prst="rect">
            <a:avLst/>
          </a:prstGeom>
          <a:noFill/>
        </p:spPr>
        <p:txBody>
          <a:bodyPr wrap="none" rtlCol="0">
            <a:spAutoFit/>
          </a:bodyPr>
          <a:lstStyle/>
          <a:p>
            <a:r>
              <a:rPr lang="en-US" sz="1400" b="1" dirty="0">
                <a:solidFill>
                  <a:srgbClr val="002060"/>
                </a:solidFill>
              </a:rPr>
              <a:t>10</a:t>
            </a:r>
          </a:p>
        </p:txBody>
      </p:sp>
      <p:sp>
        <p:nvSpPr>
          <p:cNvPr id="29" name="TextBox 28"/>
          <p:cNvSpPr txBox="1"/>
          <p:nvPr/>
        </p:nvSpPr>
        <p:spPr>
          <a:xfrm>
            <a:off x="1981200" y="2590800"/>
            <a:ext cx="367408" cy="307777"/>
          </a:xfrm>
          <a:prstGeom prst="rect">
            <a:avLst/>
          </a:prstGeom>
          <a:noFill/>
        </p:spPr>
        <p:txBody>
          <a:bodyPr wrap="none" rtlCol="0">
            <a:spAutoFit/>
          </a:bodyPr>
          <a:lstStyle/>
          <a:p>
            <a:r>
              <a:rPr lang="en-US" sz="1400" b="1" dirty="0">
                <a:solidFill>
                  <a:srgbClr val="002060"/>
                </a:solidFill>
              </a:rPr>
              <a:t>11</a:t>
            </a:r>
          </a:p>
        </p:txBody>
      </p:sp>
      <p:graphicFrame>
        <p:nvGraphicFramePr>
          <p:cNvPr id="30" name="Table 29"/>
          <p:cNvGraphicFramePr>
            <a:graphicFrameLocks noGrp="1"/>
          </p:cNvGraphicFramePr>
          <p:nvPr/>
        </p:nvGraphicFramePr>
        <p:xfrm>
          <a:off x="5410200" y="1935480"/>
          <a:ext cx="1524000" cy="438912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361950">
                <a:tc>
                  <a:txBody>
                    <a:bodyPr/>
                    <a:lstStyle/>
                    <a:p>
                      <a:r>
                        <a:rPr lang="en-US" dirty="0"/>
                        <a:t>Node</a:t>
                      </a:r>
                    </a:p>
                  </a:txBody>
                  <a:tcPr/>
                </a:tc>
                <a:tc>
                  <a:txBody>
                    <a:bodyPr/>
                    <a:lstStyle/>
                    <a:p>
                      <a:r>
                        <a:rPr lang="en-US" dirty="0"/>
                        <a:t>Label</a:t>
                      </a:r>
                    </a:p>
                  </a:txBody>
                  <a:tcPr/>
                </a:tc>
                <a:extLst>
                  <a:ext uri="{0D108BD9-81ED-4DB2-BD59-A6C34878D82A}">
                    <a16:rowId xmlns:a16="http://schemas.microsoft.com/office/drawing/2014/main" val="10000"/>
                  </a:ext>
                </a:extLst>
              </a:tr>
              <a:tr h="361950">
                <a:tc>
                  <a:txBody>
                    <a:bodyPr/>
                    <a:lstStyle/>
                    <a:p>
                      <a:r>
                        <a:rPr lang="en-US" dirty="0"/>
                        <a:t>a</a:t>
                      </a:r>
                    </a:p>
                  </a:txBody>
                  <a:tcPr/>
                </a:tc>
                <a:tc>
                  <a:txBody>
                    <a:bodyPr/>
                    <a:lstStyle/>
                    <a:p>
                      <a:r>
                        <a:rPr lang="en-US" dirty="0"/>
                        <a:t>11</a:t>
                      </a:r>
                    </a:p>
                  </a:txBody>
                  <a:tcPr/>
                </a:tc>
                <a:extLst>
                  <a:ext uri="{0D108BD9-81ED-4DB2-BD59-A6C34878D82A}">
                    <a16:rowId xmlns:a16="http://schemas.microsoft.com/office/drawing/2014/main" val="10001"/>
                  </a:ext>
                </a:extLst>
              </a:tr>
              <a:tr h="361950">
                <a:tc>
                  <a:txBody>
                    <a:bodyPr/>
                    <a:lstStyle/>
                    <a:p>
                      <a:r>
                        <a:rPr lang="en-US" dirty="0"/>
                        <a:t>b</a:t>
                      </a:r>
                    </a:p>
                  </a:txBody>
                  <a:tcPr/>
                </a:tc>
                <a:tc>
                  <a:txBody>
                    <a:bodyPr/>
                    <a:lstStyle/>
                    <a:p>
                      <a:r>
                        <a:rPr lang="en-US" dirty="0"/>
                        <a:t>10</a:t>
                      </a:r>
                    </a:p>
                  </a:txBody>
                  <a:tcPr/>
                </a:tc>
                <a:extLst>
                  <a:ext uri="{0D108BD9-81ED-4DB2-BD59-A6C34878D82A}">
                    <a16:rowId xmlns:a16="http://schemas.microsoft.com/office/drawing/2014/main" val="10002"/>
                  </a:ext>
                </a:extLst>
              </a:tr>
              <a:tr h="361950">
                <a:tc>
                  <a:txBody>
                    <a:bodyPr/>
                    <a:lstStyle/>
                    <a:p>
                      <a:r>
                        <a:rPr lang="en-US" dirty="0"/>
                        <a:t>c</a:t>
                      </a:r>
                    </a:p>
                  </a:txBody>
                  <a:tcPr/>
                </a:tc>
                <a:tc>
                  <a:txBody>
                    <a:bodyPr/>
                    <a:lstStyle/>
                    <a:p>
                      <a:r>
                        <a:rPr lang="en-US" dirty="0"/>
                        <a:t>9</a:t>
                      </a:r>
                    </a:p>
                  </a:txBody>
                  <a:tcPr/>
                </a:tc>
                <a:extLst>
                  <a:ext uri="{0D108BD9-81ED-4DB2-BD59-A6C34878D82A}">
                    <a16:rowId xmlns:a16="http://schemas.microsoft.com/office/drawing/2014/main" val="10003"/>
                  </a:ext>
                </a:extLst>
              </a:tr>
              <a:tr h="361950">
                <a:tc>
                  <a:txBody>
                    <a:bodyPr/>
                    <a:lstStyle/>
                    <a:p>
                      <a:r>
                        <a:rPr lang="en-US" dirty="0"/>
                        <a:t>d</a:t>
                      </a:r>
                    </a:p>
                  </a:txBody>
                  <a:tcPr/>
                </a:tc>
                <a:tc>
                  <a:txBody>
                    <a:bodyPr/>
                    <a:lstStyle/>
                    <a:p>
                      <a:r>
                        <a:rPr lang="en-US" dirty="0"/>
                        <a:t>8</a:t>
                      </a:r>
                    </a:p>
                  </a:txBody>
                  <a:tcPr/>
                </a:tc>
                <a:extLst>
                  <a:ext uri="{0D108BD9-81ED-4DB2-BD59-A6C34878D82A}">
                    <a16:rowId xmlns:a16="http://schemas.microsoft.com/office/drawing/2014/main" val="10004"/>
                  </a:ext>
                </a:extLst>
              </a:tr>
              <a:tr h="361950">
                <a:tc>
                  <a:txBody>
                    <a:bodyPr/>
                    <a:lstStyle/>
                    <a:p>
                      <a:r>
                        <a:rPr lang="en-US" dirty="0"/>
                        <a:t>e</a:t>
                      </a:r>
                    </a:p>
                  </a:txBody>
                  <a:tcPr/>
                </a:tc>
                <a:tc>
                  <a:txBody>
                    <a:bodyPr/>
                    <a:lstStyle/>
                    <a:p>
                      <a:r>
                        <a:rPr lang="en-US" dirty="0"/>
                        <a:t>6</a:t>
                      </a:r>
                    </a:p>
                  </a:txBody>
                  <a:tcPr/>
                </a:tc>
                <a:extLst>
                  <a:ext uri="{0D108BD9-81ED-4DB2-BD59-A6C34878D82A}">
                    <a16:rowId xmlns:a16="http://schemas.microsoft.com/office/drawing/2014/main" val="10005"/>
                  </a:ext>
                </a:extLst>
              </a:tr>
              <a:tr h="361950">
                <a:tc>
                  <a:txBody>
                    <a:bodyPr/>
                    <a:lstStyle/>
                    <a:p>
                      <a:r>
                        <a:rPr lang="en-US" dirty="0"/>
                        <a:t>f</a:t>
                      </a:r>
                    </a:p>
                  </a:txBody>
                  <a:tcPr/>
                </a:tc>
                <a:tc>
                  <a:txBody>
                    <a:bodyPr/>
                    <a:lstStyle/>
                    <a:p>
                      <a:r>
                        <a:rPr lang="en-US" dirty="0"/>
                        <a:t>7</a:t>
                      </a:r>
                    </a:p>
                  </a:txBody>
                  <a:tcPr/>
                </a:tc>
                <a:extLst>
                  <a:ext uri="{0D108BD9-81ED-4DB2-BD59-A6C34878D82A}">
                    <a16:rowId xmlns:a16="http://schemas.microsoft.com/office/drawing/2014/main" val="10006"/>
                  </a:ext>
                </a:extLst>
              </a:tr>
              <a:tr h="361950">
                <a:tc>
                  <a:txBody>
                    <a:bodyPr/>
                    <a:lstStyle/>
                    <a:p>
                      <a:r>
                        <a:rPr lang="en-US" dirty="0"/>
                        <a:t>g</a:t>
                      </a:r>
                    </a:p>
                  </a:txBody>
                  <a:tcPr/>
                </a:tc>
                <a:tc>
                  <a:txBody>
                    <a:bodyPr/>
                    <a:lstStyle/>
                    <a:p>
                      <a:r>
                        <a:rPr lang="en-US" dirty="0"/>
                        <a:t>5</a:t>
                      </a:r>
                    </a:p>
                  </a:txBody>
                  <a:tcPr/>
                </a:tc>
                <a:extLst>
                  <a:ext uri="{0D108BD9-81ED-4DB2-BD59-A6C34878D82A}">
                    <a16:rowId xmlns:a16="http://schemas.microsoft.com/office/drawing/2014/main" val="10007"/>
                  </a:ext>
                </a:extLst>
              </a:tr>
              <a:tr h="361950">
                <a:tc>
                  <a:txBody>
                    <a:bodyPr/>
                    <a:lstStyle/>
                    <a:p>
                      <a:r>
                        <a:rPr lang="en-US" dirty="0"/>
                        <a:t>h</a:t>
                      </a:r>
                    </a:p>
                  </a:txBody>
                  <a:tcPr/>
                </a:tc>
                <a:tc>
                  <a:txBody>
                    <a:bodyPr/>
                    <a:lstStyle/>
                    <a:p>
                      <a:r>
                        <a:rPr lang="en-US" dirty="0"/>
                        <a:t>4</a:t>
                      </a:r>
                    </a:p>
                  </a:txBody>
                  <a:tcPr/>
                </a:tc>
                <a:extLst>
                  <a:ext uri="{0D108BD9-81ED-4DB2-BD59-A6C34878D82A}">
                    <a16:rowId xmlns:a16="http://schemas.microsoft.com/office/drawing/2014/main" val="10008"/>
                  </a:ext>
                </a:extLst>
              </a:tr>
              <a:tr h="361950">
                <a:tc>
                  <a:txBody>
                    <a:bodyPr/>
                    <a:lstStyle/>
                    <a:p>
                      <a:r>
                        <a:rPr lang="en-US" dirty="0" err="1"/>
                        <a:t>i</a:t>
                      </a:r>
                      <a:endParaRPr lang="en-US" dirty="0"/>
                    </a:p>
                  </a:txBody>
                  <a:tcPr/>
                </a:tc>
                <a:tc>
                  <a:txBody>
                    <a:bodyPr/>
                    <a:lstStyle/>
                    <a:p>
                      <a:r>
                        <a:rPr lang="en-US" dirty="0"/>
                        <a:t>3</a:t>
                      </a:r>
                    </a:p>
                  </a:txBody>
                  <a:tcPr/>
                </a:tc>
                <a:extLst>
                  <a:ext uri="{0D108BD9-81ED-4DB2-BD59-A6C34878D82A}">
                    <a16:rowId xmlns:a16="http://schemas.microsoft.com/office/drawing/2014/main" val="10009"/>
                  </a:ext>
                </a:extLst>
              </a:tr>
              <a:tr h="361950">
                <a:tc>
                  <a:txBody>
                    <a:bodyPr/>
                    <a:lstStyle/>
                    <a:p>
                      <a:r>
                        <a:rPr lang="en-US" dirty="0"/>
                        <a:t>j</a:t>
                      </a:r>
                    </a:p>
                  </a:txBody>
                  <a:tcPr/>
                </a:tc>
                <a:tc>
                  <a:txBody>
                    <a:bodyPr/>
                    <a:lstStyle/>
                    <a:p>
                      <a:r>
                        <a:rPr lang="en-US" dirty="0"/>
                        <a:t>1</a:t>
                      </a:r>
                    </a:p>
                  </a:txBody>
                  <a:tcPr/>
                </a:tc>
                <a:extLst>
                  <a:ext uri="{0D108BD9-81ED-4DB2-BD59-A6C34878D82A}">
                    <a16:rowId xmlns:a16="http://schemas.microsoft.com/office/drawing/2014/main" val="10010"/>
                  </a:ext>
                </a:extLst>
              </a:tr>
              <a:tr h="361950">
                <a:tc>
                  <a:txBody>
                    <a:bodyPr/>
                    <a:lstStyle/>
                    <a:p>
                      <a:r>
                        <a:rPr lang="en-US" dirty="0"/>
                        <a:t>k</a:t>
                      </a:r>
                    </a:p>
                  </a:txBody>
                  <a:tcPr/>
                </a:tc>
                <a:tc>
                  <a:txBody>
                    <a:bodyPr/>
                    <a:lstStyle/>
                    <a:p>
                      <a:r>
                        <a:rPr lang="en-US" dirty="0"/>
                        <a:t>2</a:t>
                      </a:r>
                    </a:p>
                  </a:txBody>
                  <a:tcPr/>
                </a:tc>
                <a:extLst>
                  <a:ext uri="{0D108BD9-81ED-4DB2-BD59-A6C34878D82A}">
                    <a16:rowId xmlns:a16="http://schemas.microsoft.com/office/drawing/2014/main" val="10011"/>
                  </a:ext>
                </a:extLst>
              </a:tr>
            </a:tbl>
          </a:graphicData>
        </a:graphic>
      </p:graphicFrame>
      <p:cxnSp>
        <p:nvCxnSpPr>
          <p:cNvPr id="32" name="Straight Arrow Connector 31"/>
          <p:cNvCxnSpPr/>
          <p:nvPr/>
        </p:nvCxnSpPr>
        <p:spPr>
          <a:xfrm>
            <a:off x="4953000" y="3886200"/>
            <a:ext cx="2286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00200" y="6248400"/>
            <a:ext cx="986104" cy="307777"/>
          </a:xfrm>
          <a:prstGeom prst="rect">
            <a:avLst/>
          </a:prstGeom>
          <a:noFill/>
        </p:spPr>
        <p:txBody>
          <a:bodyPr wrap="none" rtlCol="0">
            <a:spAutoFit/>
          </a:bodyPr>
          <a:lstStyle/>
          <a:p>
            <a:r>
              <a:rPr lang="en-US" sz="1400" dirty="0"/>
              <a:t>Task Graph</a:t>
            </a:r>
          </a:p>
        </p:txBody>
      </p:sp>
      <p:sp>
        <p:nvSpPr>
          <p:cNvPr id="34" name="TextBox 33"/>
          <p:cNvSpPr txBox="1"/>
          <p:nvPr/>
        </p:nvSpPr>
        <p:spPr>
          <a:xfrm>
            <a:off x="4114800" y="5715000"/>
            <a:ext cx="1076320" cy="307777"/>
          </a:xfrm>
          <a:prstGeom prst="rect">
            <a:avLst/>
          </a:prstGeom>
          <a:noFill/>
        </p:spPr>
        <p:txBody>
          <a:bodyPr wrap="none" rtlCol="0">
            <a:spAutoFit/>
          </a:bodyPr>
          <a:lstStyle/>
          <a:p>
            <a:r>
              <a:rPr lang="en-US" sz="1400" dirty="0"/>
              <a:t>Task Priority</a:t>
            </a:r>
          </a:p>
        </p:txBody>
      </p:sp>
      <p:cxnSp>
        <p:nvCxnSpPr>
          <p:cNvPr id="35" name="Straight Arrow Connector 34"/>
          <p:cNvCxnSpPr/>
          <p:nvPr/>
        </p:nvCxnSpPr>
        <p:spPr>
          <a:xfrm>
            <a:off x="7086600" y="3886200"/>
            <a:ext cx="2286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nvGraphicFramePr>
        <p:xfrm>
          <a:off x="7391400" y="2545080"/>
          <a:ext cx="1676400" cy="2560320"/>
        </p:xfrm>
        <a:graphic>
          <a:graphicData uri="http://schemas.openxmlformats.org/drawingml/2006/table">
            <a:tbl>
              <a:tblPr firstRow="1" bandRow="1">
                <a:tableStyleId>{5C22544A-7EE6-4342-B048-85BDC9FD1C3A}</a:tableStyleId>
              </a:tblPr>
              <a:tblGrid>
                <a:gridCol w="558800">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558800">
                  <a:extLst>
                    <a:ext uri="{9D8B030D-6E8A-4147-A177-3AD203B41FA5}">
                      <a16:colId xmlns:a16="http://schemas.microsoft.com/office/drawing/2014/main" val="20002"/>
                    </a:ext>
                  </a:extLst>
                </a:gridCol>
              </a:tblGrid>
              <a:tr h="355600">
                <a:tc>
                  <a:txBody>
                    <a:bodyPr/>
                    <a:lstStyle/>
                    <a:p>
                      <a:endParaRPr lang="en-US" dirty="0"/>
                    </a:p>
                  </a:txBody>
                  <a:tcPr/>
                </a:tc>
                <a:tc>
                  <a:txBody>
                    <a:bodyPr/>
                    <a:lstStyle/>
                    <a:p>
                      <a:r>
                        <a:rPr lang="en-US" dirty="0"/>
                        <a:t>P1</a:t>
                      </a:r>
                    </a:p>
                  </a:txBody>
                  <a:tcPr/>
                </a:tc>
                <a:tc>
                  <a:txBody>
                    <a:bodyPr/>
                    <a:lstStyle/>
                    <a:p>
                      <a:r>
                        <a:rPr lang="en-US" dirty="0"/>
                        <a:t>P2</a:t>
                      </a:r>
                    </a:p>
                  </a:txBody>
                  <a:tcPr/>
                </a:tc>
                <a:extLst>
                  <a:ext uri="{0D108BD9-81ED-4DB2-BD59-A6C34878D82A}">
                    <a16:rowId xmlns:a16="http://schemas.microsoft.com/office/drawing/2014/main" val="10000"/>
                  </a:ext>
                </a:extLst>
              </a:tr>
              <a:tr h="355600">
                <a:tc>
                  <a:txBody>
                    <a:bodyPr/>
                    <a:lstStyle/>
                    <a:p>
                      <a:r>
                        <a:rPr lang="en-US" dirty="0"/>
                        <a:t>0</a:t>
                      </a:r>
                    </a:p>
                  </a:txBody>
                  <a:tcPr/>
                </a:tc>
                <a:tc>
                  <a:txBody>
                    <a:bodyPr/>
                    <a:lstStyle/>
                    <a:p>
                      <a:r>
                        <a:rPr lang="en-US" dirty="0"/>
                        <a:t>a</a:t>
                      </a:r>
                    </a:p>
                  </a:txBody>
                  <a:tcPr/>
                </a:tc>
                <a:tc>
                  <a:txBody>
                    <a:bodyPr/>
                    <a:lstStyle/>
                    <a:p>
                      <a:r>
                        <a:rPr lang="en-US" dirty="0"/>
                        <a:t>b</a:t>
                      </a:r>
                    </a:p>
                  </a:txBody>
                  <a:tcPr/>
                </a:tc>
                <a:extLst>
                  <a:ext uri="{0D108BD9-81ED-4DB2-BD59-A6C34878D82A}">
                    <a16:rowId xmlns:a16="http://schemas.microsoft.com/office/drawing/2014/main" val="10001"/>
                  </a:ext>
                </a:extLst>
              </a:tr>
              <a:tr h="355600">
                <a:tc>
                  <a:txBody>
                    <a:bodyPr/>
                    <a:lstStyle/>
                    <a:p>
                      <a:r>
                        <a:rPr lang="en-US" dirty="0"/>
                        <a:t>1</a:t>
                      </a:r>
                    </a:p>
                  </a:txBody>
                  <a:tcPr/>
                </a:tc>
                <a:tc>
                  <a:txBody>
                    <a:bodyPr/>
                    <a:lstStyle/>
                    <a:p>
                      <a:r>
                        <a:rPr lang="en-US" dirty="0"/>
                        <a:t>c</a:t>
                      </a:r>
                    </a:p>
                  </a:txBody>
                  <a:tcPr/>
                </a:tc>
                <a:tc>
                  <a:txBody>
                    <a:bodyPr/>
                    <a:lstStyle/>
                    <a:p>
                      <a:r>
                        <a:rPr lang="en-US" dirty="0"/>
                        <a:t>d</a:t>
                      </a:r>
                    </a:p>
                  </a:txBody>
                  <a:tcPr/>
                </a:tc>
                <a:extLst>
                  <a:ext uri="{0D108BD9-81ED-4DB2-BD59-A6C34878D82A}">
                    <a16:rowId xmlns:a16="http://schemas.microsoft.com/office/drawing/2014/main" val="10002"/>
                  </a:ext>
                </a:extLst>
              </a:tr>
              <a:tr h="355600">
                <a:tc>
                  <a:txBody>
                    <a:bodyPr/>
                    <a:lstStyle/>
                    <a:p>
                      <a:r>
                        <a:rPr lang="en-US" dirty="0"/>
                        <a:t>2</a:t>
                      </a:r>
                    </a:p>
                  </a:txBody>
                  <a:tcPr/>
                </a:tc>
                <a:tc>
                  <a:txBody>
                    <a:bodyPr/>
                    <a:lstStyle/>
                    <a:p>
                      <a:r>
                        <a:rPr lang="en-US" dirty="0"/>
                        <a:t>f</a:t>
                      </a:r>
                    </a:p>
                  </a:txBody>
                  <a:tcPr/>
                </a:tc>
                <a:tc>
                  <a:txBody>
                    <a:bodyPr/>
                    <a:lstStyle/>
                    <a:p>
                      <a:r>
                        <a:rPr lang="en-US" dirty="0"/>
                        <a:t>e</a:t>
                      </a:r>
                    </a:p>
                  </a:txBody>
                  <a:tcPr/>
                </a:tc>
                <a:extLst>
                  <a:ext uri="{0D108BD9-81ED-4DB2-BD59-A6C34878D82A}">
                    <a16:rowId xmlns:a16="http://schemas.microsoft.com/office/drawing/2014/main" val="10003"/>
                  </a:ext>
                </a:extLst>
              </a:tr>
              <a:tr h="355600">
                <a:tc>
                  <a:txBody>
                    <a:bodyPr/>
                    <a:lstStyle/>
                    <a:p>
                      <a:r>
                        <a:rPr lang="en-US" dirty="0"/>
                        <a:t>3</a:t>
                      </a:r>
                    </a:p>
                  </a:txBody>
                  <a:tcPr/>
                </a:tc>
                <a:tc>
                  <a:txBody>
                    <a:bodyPr/>
                    <a:lstStyle/>
                    <a:p>
                      <a:r>
                        <a:rPr lang="en-US" dirty="0"/>
                        <a:t>g</a:t>
                      </a:r>
                    </a:p>
                  </a:txBody>
                  <a:tcPr/>
                </a:tc>
                <a:tc>
                  <a:txBody>
                    <a:bodyPr/>
                    <a:lstStyle/>
                    <a:p>
                      <a:r>
                        <a:rPr lang="en-US" dirty="0"/>
                        <a:t>h</a:t>
                      </a:r>
                    </a:p>
                  </a:txBody>
                  <a:tcPr/>
                </a:tc>
                <a:extLst>
                  <a:ext uri="{0D108BD9-81ED-4DB2-BD59-A6C34878D82A}">
                    <a16:rowId xmlns:a16="http://schemas.microsoft.com/office/drawing/2014/main" val="10004"/>
                  </a:ext>
                </a:extLst>
              </a:tr>
              <a:tr h="355600">
                <a:tc>
                  <a:txBody>
                    <a:bodyPr/>
                    <a:lstStyle/>
                    <a:p>
                      <a:r>
                        <a:rPr lang="en-US" dirty="0"/>
                        <a:t>4</a:t>
                      </a:r>
                    </a:p>
                  </a:txBody>
                  <a:tcPr/>
                </a:tc>
                <a:tc>
                  <a:txBody>
                    <a:bodyPr/>
                    <a:lstStyle/>
                    <a:p>
                      <a:r>
                        <a:rPr lang="en-US" dirty="0" err="1"/>
                        <a:t>i</a:t>
                      </a:r>
                      <a:endParaRPr lang="en-US" dirty="0"/>
                    </a:p>
                  </a:txBody>
                  <a:tcPr/>
                </a:tc>
                <a:tc>
                  <a:txBody>
                    <a:bodyPr/>
                    <a:lstStyle/>
                    <a:p>
                      <a:r>
                        <a:rPr lang="en-US" dirty="0"/>
                        <a:t>j</a:t>
                      </a:r>
                    </a:p>
                  </a:txBody>
                  <a:tcPr/>
                </a:tc>
                <a:extLst>
                  <a:ext uri="{0D108BD9-81ED-4DB2-BD59-A6C34878D82A}">
                    <a16:rowId xmlns:a16="http://schemas.microsoft.com/office/drawing/2014/main" val="10005"/>
                  </a:ext>
                </a:extLst>
              </a:tr>
              <a:tr h="355600">
                <a:tc>
                  <a:txBody>
                    <a:bodyPr/>
                    <a:lstStyle/>
                    <a:p>
                      <a:r>
                        <a:rPr lang="en-US" dirty="0"/>
                        <a:t>5</a:t>
                      </a:r>
                    </a:p>
                  </a:txBody>
                  <a:tcPr/>
                </a:tc>
                <a:tc>
                  <a:txBody>
                    <a:bodyPr/>
                    <a:lstStyle/>
                    <a:p>
                      <a:r>
                        <a:rPr lang="en-US" dirty="0"/>
                        <a:t>k</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7" name="TextBox 36"/>
          <p:cNvSpPr txBox="1"/>
          <p:nvPr/>
        </p:nvSpPr>
        <p:spPr>
          <a:xfrm>
            <a:off x="7467600" y="5257800"/>
            <a:ext cx="1331198" cy="307777"/>
          </a:xfrm>
          <a:prstGeom prst="rect">
            <a:avLst/>
          </a:prstGeom>
          <a:noFill/>
        </p:spPr>
        <p:txBody>
          <a:bodyPr wrap="none" rtlCol="0">
            <a:spAutoFit/>
          </a:bodyPr>
          <a:lstStyle/>
          <a:p>
            <a:r>
              <a:rPr lang="en-US" sz="1400" dirty="0"/>
              <a:t>Task Scheduling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linds(horizontal)">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blinds(horizontal)">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blinds(horizontal)">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blinds(horizontal)">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blinds(horizontal)">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blinds(horizontal)">
                                      <p:cBhvr>
                                        <p:cTn id="82" dur="500"/>
                                        <p:tgtEl>
                                          <p:spTgt spid="23"/>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blinds(horizontal)">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blinds(horizontal)">
                                      <p:cBhvr>
                                        <p:cTn id="92" dur="500"/>
                                        <p:tgtEl>
                                          <p:spTgt spid="25"/>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blinds(horizontal)">
                                      <p:cBhvr>
                                        <p:cTn id="97" dur="500"/>
                                        <p:tgtEl>
                                          <p:spTgt spid="26"/>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blinds(horizontal)">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blinds(horizontal)">
                                      <p:cBhvr>
                                        <p:cTn id="107" dur="500"/>
                                        <p:tgtEl>
                                          <p:spTgt spid="28"/>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blinds(horizontal)">
                                      <p:cBhvr>
                                        <p:cTn id="112" dur="500"/>
                                        <p:tgtEl>
                                          <p:spTgt spid="29"/>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blinds(horizontal)">
                                      <p:cBhvr>
                                        <p:cTn id="117" dur="500"/>
                                        <p:tgtEl>
                                          <p:spTgt spid="32"/>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nodeType="click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blinds(horizontal)">
                                      <p:cBhvr>
                                        <p:cTn id="122" dur="500"/>
                                        <p:tgtEl>
                                          <p:spTgt spid="30"/>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blinds(horizontal)">
                                      <p:cBhvr>
                                        <p:cTn id="127" dur="500"/>
                                        <p:tgtEl>
                                          <p:spTgt spid="34"/>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nodeType="click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blinds(horizontal)">
                                      <p:cBhvr>
                                        <p:cTn id="132" dur="500"/>
                                        <p:tgtEl>
                                          <p:spTgt spid="35"/>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nodeType="clickEffect">
                                  <p:stCondLst>
                                    <p:cond delay="0"/>
                                  </p:stCondLst>
                                  <p:childTnLst>
                                    <p:set>
                                      <p:cBhvr>
                                        <p:cTn id="136" dur="1" fill="hold">
                                          <p:stCondLst>
                                            <p:cond delay="0"/>
                                          </p:stCondLst>
                                        </p:cTn>
                                        <p:tgtEl>
                                          <p:spTgt spid="36"/>
                                        </p:tgtEl>
                                        <p:attrNameLst>
                                          <p:attrName>style.visibility</p:attrName>
                                        </p:attrNameLst>
                                      </p:cBhvr>
                                      <p:to>
                                        <p:strVal val="visible"/>
                                      </p:to>
                                    </p:set>
                                    <p:animEffect transition="in" filter="blinds(horizontal)">
                                      <p:cBhvr>
                                        <p:cTn id="137" dur="500"/>
                                        <p:tgtEl>
                                          <p:spTgt spid="36"/>
                                        </p:tgtEl>
                                      </p:cBhvr>
                                    </p:animEffect>
                                  </p:childTnLst>
                                </p:cTn>
                              </p:par>
                            </p:childTnLst>
                          </p:cTn>
                        </p:par>
                      </p:childTnLst>
                    </p:cTn>
                  </p:par>
                  <p:par>
                    <p:cTn id="138" fill="hold">
                      <p:stCondLst>
                        <p:cond delay="indefinite"/>
                      </p:stCondLst>
                      <p:childTnLst>
                        <p:par>
                          <p:cTn id="139" fill="hold">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37"/>
                                        </p:tgtEl>
                                        <p:attrNameLst>
                                          <p:attrName>style.visibility</p:attrName>
                                        </p:attrNameLst>
                                      </p:cBhvr>
                                      <p:to>
                                        <p:strVal val="visible"/>
                                      </p:to>
                                    </p:set>
                                    <p:animEffect transition="in" filter="blinds(horizontal)">
                                      <p:cBhvr>
                                        <p:cTn id="1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4" grpId="0"/>
      <p:bldP spid="37"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Two Processor Scheduling</a:t>
            </a:r>
            <a:endParaRPr lang="en-US" dirty="0"/>
          </a:p>
        </p:txBody>
      </p:sp>
      <p:sp>
        <p:nvSpPr>
          <p:cNvPr id="3" name="Content Placeholder 2"/>
          <p:cNvSpPr>
            <a:spLocks noGrp="1"/>
          </p:cNvSpPr>
          <p:nvPr>
            <p:ph idx="1"/>
          </p:nvPr>
        </p:nvSpPr>
        <p:spPr/>
        <p:txBody>
          <a:bodyPr/>
          <a:lstStyle/>
          <a:p>
            <a:r>
              <a:rPr lang="en-US" b="1" u="sng" dirty="0"/>
              <a:t>Ex</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204</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2571750" y="1676400"/>
            <a:ext cx="4133850" cy="4848225"/>
          </a:xfrm>
          <a:prstGeom prst="rect">
            <a:avLst/>
          </a:prstGeom>
          <a:noFill/>
          <a:ln w="9525">
            <a:noFill/>
            <a:miter lim="800000"/>
            <a:headEnd/>
            <a:tailEnd/>
          </a:ln>
          <a:effectLst/>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Scheduling Heuristic Algorithm</a:t>
            </a:r>
          </a:p>
        </p:txBody>
      </p:sp>
      <p:sp>
        <p:nvSpPr>
          <p:cNvPr id="3" name="Content Placeholder 2"/>
          <p:cNvSpPr>
            <a:spLocks noGrp="1"/>
          </p:cNvSpPr>
          <p:nvPr>
            <p:ph idx="1"/>
          </p:nvPr>
        </p:nvSpPr>
        <p:spPr/>
        <p:txBody>
          <a:bodyPr>
            <a:normAutofit fontScale="85000" lnSpcReduction="20000"/>
          </a:bodyPr>
          <a:lstStyle/>
          <a:p>
            <a:pPr algn="just"/>
            <a:r>
              <a:rPr lang="en-US" b="1" u="sng" dirty="0"/>
              <a:t>Priority based scheduling</a:t>
            </a:r>
          </a:p>
          <a:p>
            <a:pPr marL="971550" lvl="1" indent="-514350" algn="just">
              <a:buFont typeface="+mj-lt"/>
              <a:buAutoNum type="arabicPeriod"/>
            </a:pPr>
            <a:r>
              <a:rPr lang="en-US" dirty="0"/>
              <a:t>Each node is assigned priority</a:t>
            </a:r>
          </a:p>
          <a:p>
            <a:pPr marL="971550" lvl="1" indent="-514350" algn="just">
              <a:buFont typeface="+mj-lt"/>
              <a:buAutoNum type="arabicPeriod"/>
            </a:pPr>
            <a:r>
              <a:rPr lang="en-US" dirty="0"/>
              <a:t>As long as priority queue is not empty</a:t>
            </a:r>
          </a:p>
          <a:p>
            <a:pPr marL="1371600" lvl="2" indent="-514350" algn="just">
              <a:buFont typeface="Wingdings" pitchFamily="2" charset="2"/>
              <a:buChar char="§"/>
            </a:pPr>
            <a:r>
              <a:rPr lang="en-US" dirty="0"/>
              <a:t>A task is obtained from front of queue</a:t>
            </a:r>
          </a:p>
          <a:p>
            <a:pPr marL="1371600" lvl="2" indent="-514350" algn="just">
              <a:buFont typeface="Wingdings" pitchFamily="2" charset="2"/>
              <a:buChar char="§"/>
            </a:pPr>
            <a:r>
              <a:rPr lang="en-US" dirty="0"/>
              <a:t>An idle processor is selected</a:t>
            </a:r>
          </a:p>
          <a:p>
            <a:pPr marL="1371600" lvl="2" indent="-514350" algn="just">
              <a:buFont typeface="Wingdings" pitchFamily="2" charset="2"/>
              <a:buChar char="§"/>
            </a:pPr>
            <a:r>
              <a:rPr lang="en-US" dirty="0"/>
              <a:t>When all the immediate predecessors of a particular task are executed, the successor is now ready and inserted to the queue</a:t>
            </a:r>
          </a:p>
          <a:p>
            <a:pPr algn="just"/>
            <a:r>
              <a:rPr lang="en-US" b="1" u="sng" dirty="0"/>
              <a:t>Scheduling using clustering heuristics</a:t>
            </a:r>
          </a:p>
          <a:p>
            <a:pPr marL="971550" lvl="1" indent="-514350" algn="just">
              <a:buFont typeface="+mj-lt"/>
              <a:buAutoNum type="arabicPeriod"/>
            </a:pPr>
            <a:r>
              <a:rPr lang="en-US" dirty="0"/>
              <a:t>Cluster merging </a:t>
            </a:r>
            <a:r>
              <a:rPr lang="en-US" dirty="0">
                <a:sym typeface="Symbol"/>
              </a:rPr>
              <a:t> if no. if clusters is greater than no. of processors available</a:t>
            </a:r>
          </a:p>
          <a:p>
            <a:pPr marL="971550" lvl="1" indent="-514350" algn="just">
              <a:buFont typeface="+mj-lt"/>
              <a:buAutoNum type="arabicPeriod"/>
            </a:pPr>
            <a:r>
              <a:rPr lang="en-US" dirty="0">
                <a:sym typeface="Symbol"/>
              </a:rPr>
              <a:t>Physical mapping  to reduce the communication</a:t>
            </a:r>
          </a:p>
          <a:p>
            <a:pPr marL="971550" lvl="1" indent="-514350" algn="just">
              <a:buFont typeface="+mj-lt"/>
              <a:buAutoNum type="arabicPeriod"/>
            </a:pPr>
            <a:r>
              <a:rPr lang="en-US" dirty="0">
                <a:sym typeface="Symbol"/>
              </a:rPr>
              <a:t>Task execution ordering  after the processor is assigned, then execution ordering is determined</a:t>
            </a: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205</a:t>
            </a:fld>
            <a:endParaRPr lang="en-US"/>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Scheduling Heuristic Algorithm…..</a:t>
            </a:r>
            <a:endParaRPr lang="en-US" dirty="0"/>
          </a:p>
        </p:txBody>
      </p:sp>
      <p:sp>
        <p:nvSpPr>
          <p:cNvPr id="3" name="Content Placeholder 2"/>
          <p:cNvSpPr>
            <a:spLocks noGrp="1"/>
          </p:cNvSpPr>
          <p:nvPr>
            <p:ph idx="1"/>
          </p:nvPr>
        </p:nvSpPr>
        <p:spPr/>
        <p:txBody>
          <a:bodyPr/>
          <a:lstStyle/>
          <a:p>
            <a:r>
              <a:rPr lang="en-US" b="1" u="sng" dirty="0"/>
              <a:t>Task allocation using duplication</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206</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304800" y="2819400"/>
            <a:ext cx="2028825" cy="914400"/>
          </a:xfrm>
          <a:prstGeom prst="rect">
            <a:avLst/>
          </a:prstGeom>
          <a:noFill/>
          <a:ln w="9525">
            <a:noFill/>
            <a:miter lim="800000"/>
            <a:headEnd/>
            <a:tailEnd/>
          </a:ln>
          <a:effectLst/>
        </p:spPr>
      </p:pic>
      <p:graphicFrame>
        <p:nvGraphicFramePr>
          <p:cNvPr id="7" name="Table 6"/>
          <p:cNvGraphicFramePr>
            <a:graphicFrameLocks noGrp="1"/>
          </p:cNvGraphicFramePr>
          <p:nvPr/>
        </p:nvGraphicFramePr>
        <p:xfrm>
          <a:off x="3429000" y="2667000"/>
          <a:ext cx="1295400" cy="146304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tblGrid>
              <a:tr h="347133">
                <a:tc>
                  <a:txBody>
                    <a:bodyPr/>
                    <a:lstStyle/>
                    <a:p>
                      <a:r>
                        <a:rPr lang="en-US" dirty="0"/>
                        <a:t>P1</a:t>
                      </a:r>
                    </a:p>
                  </a:txBody>
                  <a:tcPr/>
                </a:tc>
                <a:tc>
                  <a:txBody>
                    <a:bodyPr/>
                    <a:lstStyle/>
                    <a:p>
                      <a:r>
                        <a:rPr lang="en-US" dirty="0"/>
                        <a:t>P2</a:t>
                      </a:r>
                    </a:p>
                  </a:txBody>
                  <a:tcPr/>
                </a:tc>
                <a:extLst>
                  <a:ext uri="{0D108BD9-81ED-4DB2-BD59-A6C34878D82A}">
                    <a16:rowId xmlns:a16="http://schemas.microsoft.com/office/drawing/2014/main" val="10000"/>
                  </a:ext>
                </a:extLst>
              </a:tr>
              <a:tr h="347133">
                <a:tc>
                  <a:txBody>
                    <a:bodyPr/>
                    <a:lstStyle/>
                    <a:p>
                      <a:r>
                        <a:rPr lang="en-US" dirty="0"/>
                        <a:t>a</a:t>
                      </a:r>
                    </a:p>
                  </a:txBody>
                  <a:tcPr/>
                </a:tc>
                <a:tc>
                  <a:txBody>
                    <a:bodyPr/>
                    <a:lstStyle/>
                    <a:p>
                      <a:endParaRPr lang="en-US"/>
                    </a:p>
                  </a:txBody>
                  <a:tcPr/>
                </a:tc>
                <a:extLst>
                  <a:ext uri="{0D108BD9-81ED-4DB2-BD59-A6C34878D82A}">
                    <a16:rowId xmlns:a16="http://schemas.microsoft.com/office/drawing/2014/main" val="10001"/>
                  </a:ext>
                </a:extLst>
              </a:tr>
              <a:tr h="347133">
                <a:tc>
                  <a:txBody>
                    <a:bodyPr/>
                    <a:lstStyle/>
                    <a:p>
                      <a:r>
                        <a:rPr lang="en-US" dirty="0"/>
                        <a:t>b</a:t>
                      </a:r>
                    </a:p>
                  </a:txBody>
                  <a:tcPr/>
                </a:tc>
                <a:tc>
                  <a:txBody>
                    <a:bodyPr/>
                    <a:lstStyle/>
                    <a:p>
                      <a:endParaRPr lang="en-US" dirty="0"/>
                    </a:p>
                  </a:txBody>
                  <a:tcPr>
                    <a:solidFill>
                      <a:srgbClr val="C00000"/>
                    </a:solidFill>
                  </a:tcPr>
                </a:tc>
                <a:extLst>
                  <a:ext uri="{0D108BD9-81ED-4DB2-BD59-A6C34878D82A}">
                    <a16:rowId xmlns:a16="http://schemas.microsoft.com/office/drawing/2014/main" val="10002"/>
                  </a:ext>
                </a:extLst>
              </a:tr>
              <a:tr h="347133">
                <a:tc>
                  <a:txBody>
                    <a:bodyPr/>
                    <a:lstStyle/>
                    <a:p>
                      <a:endParaRPr lang="en-US" dirty="0"/>
                    </a:p>
                  </a:txBody>
                  <a:tcPr/>
                </a:tc>
                <a:tc>
                  <a:txBody>
                    <a:bodyPr/>
                    <a:lstStyle/>
                    <a:p>
                      <a:r>
                        <a:rPr lang="en-US" dirty="0"/>
                        <a:t>c</a:t>
                      </a:r>
                    </a:p>
                  </a:txBody>
                  <a:tcPr/>
                </a:tc>
                <a:extLst>
                  <a:ext uri="{0D108BD9-81ED-4DB2-BD59-A6C34878D82A}">
                    <a16:rowId xmlns:a16="http://schemas.microsoft.com/office/drawing/2014/main" val="10003"/>
                  </a:ext>
                </a:extLst>
              </a:tr>
            </a:tbl>
          </a:graphicData>
        </a:graphic>
      </p:graphicFrame>
      <p:cxnSp>
        <p:nvCxnSpPr>
          <p:cNvPr id="9" name="Straight Arrow Connector 8"/>
          <p:cNvCxnSpPr/>
          <p:nvPr/>
        </p:nvCxnSpPr>
        <p:spPr>
          <a:xfrm>
            <a:off x="2667000" y="3352800"/>
            <a:ext cx="685800" cy="1588"/>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953000" y="3352800"/>
            <a:ext cx="685800" cy="1588"/>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nvGraphicFramePr>
        <p:xfrm>
          <a:off x="5791200" y="2667000"/>
          <a:ext cx="1219200" cy="12954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431800">
                <a:tc>
                  <a:txBody>
                    <a:bodyPr/>
                    <a:lstStyle/>
                    <a:p>
                      <a:r>
                        <a:rPr lang="en-US" dirty="0"/>
                        <a:t>P1</a:t>
                      </a:r>
                    </a:p>
                  </a:txBody>
                  <a:tcPr/>
                </a:tc>
                <a:tc>
                  <a:txBody>
                    <a:bodyPr/>
                    <a:lstStyle/>
                    <a:p>
                      <a:r>
                        <a:rPr lang="en-US" dirty="0"/>
                        <a:t>P2</a:t>
                      </a:r>
                    </a:p>
                  </a:txBody>
                  <a:tcPr/>
                </a:tc>
                <a:extLst>
                  <a:ext uri="{0D108BD9-81ED-4DB2-BD59-A6C34878D82A}">
                    <a16:rowId xmlns:a16="http://schemas.microsoft.com/office/drawing/2014/main" val="10000"/>
                  </a:ext>
                </a:extLst>
              </a:tr>
              <a:tr h="431800">
                <a:tc>
                  <a:txBody>
                    <a:bodyPr/>
                    <a:lstStyle/>
                    <a:p>
                      <a:r>
                        <a:rPr lang="en-US" dirty="0"/>
                        <a:t>a</a:t>
                      </a:r>
                    </a:p>
                  </a:txBody>
                  <a:tcPr/>
                </a:tc>
                <a:tc>
                  <a:txBody>
                    <a:bodyPr/>
                    <a:lstStyle/>
                    <a:p>
                      <a:r>
                        <a:rPr lang="en-US" dirty="0"/>
                        <a:t>a</a:t>
                      </a:r>
                    </a:p>
                  </a:txBody>
                  <a:tcPr/>
                </a:tc>
                <a:extLst>
                  <a:ext uri="{0D108BD9-81ED-4DB2-BD59-A6C34878D82A}">
                    <a16:rowId xmlns:a16="http://schemas.microsoft.com/office/drawing/2014/main" val="10001"/>
                  </a:ext>
                </a:extLst>
              </a:tr>
              <a:tr h="431800">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2"/>
                  </a:ext>
                </a:extLst>
              </a:tr>
            </a:tbl>
          </a:graphicData>
        </a:graphic>
      </p:graphicFrame>
      <p:sp>
        <p:nvSpPr>
          <p:cNvPr id="14" name="TextBox 13"/>
          <p:cNvSpPr txBox="1"/>
          <p:nvPr/>
        </p:nvSpPr>
        <p:spPr>
          <a:xfrm>
            <a:off x="838200" y="4202668"/>
            <a:ext cx="1211870" cy="369332"/>
          </a:xfrm>
          <a:prstGeom prst="rect">
            <a:avLst/>
          </a:prstGeom>
          <a:noFill/>
        </p:spPr>
        <p:txBody>
          <a:bodyPr wrap="none" rtlCol="0">
            <a:spAutoFit/>
          </a:bodyPr>
          <a:lstStyle/>
          <a:p>
            <a:r>
              <a:rPr lang="en-US" dirty="0"/>
              <a:t>Task Graph</a:t>
            </a:r>
          </a:p>
        </p:txBody>
      </p:sp>
      <p:sp>
        <p:nvSpPr>
          <p:cNvPr id="15" name="TextBox 14"/>
          <p:cNvSpPr txBox="1"/>
          <p:nvPr/>
        </p:nvSpPr>
        <p:spPr>
          <a:xfrm>
            <a:off x="3429000" y="4495800"/>
            <a:ext cx="1578445" cy="369332"/>
          </a:xfrm>
          <a:prstGeom prst="rect">
            <a:avLst/>
          </a:prstGeom>
          <a:noFill/>
        </p:spPr>
        <p:txBody>
          <a:bodyPr wrap="none" rtlCol="0">
            <a:spAutoFit/>
          </a:bodyPr>
          <a:lstStyle/>
          <a:p>
            <a:r>
              <a:rPr lang="en-US" dirty="0"/>
              <a:t>No Duplication</a:t>
            </a:r>
          </a:p>
        </p:txBody>
      </p:sp>
      <p:sp>
        <p:nvSpPr>
          <p:cNvPr id="16" name="TextBox 15"/>
          <p:cNvSpPr txBox="1"/>
          <p:nvPr/>
        </p:nvSpPr>
        <p:spPr>
          <a:xfrm>
            <a:off x="5867400" y="4419600"/>
            <a:ext cx="1706301" cy="369332"/>
          </a:xfrm>
          <a:prstGeom prst="rect">
            <a:avLst/>
          </a:prstGeom>
          <a:noFill/>
        </p:spPr>
        <p:txBody>
          <a:bodyPr wrap="none" rtlCol="0">
            <a:spAutoFit/>
          </a:bodyPr>
          <a:lstStyle/>
          <a:p>
            <a:r>
              <a:rPr lang="en-US" dirty="0"/>
              <a:t>Task Duplication</a:t>
            </a:r>
          </a:p>
        </p:txBody>
      </p:sp>
      <p:sp>
        <p:nvSpPr>
          <p:cNvPr id="17" name="TextBox 16"/>
          <p:cNvSpPr txBox="1"/>
          <p:nvPr/>
        </p:nvSpPr>
        <p:spPr>
          <a:xfrm>
            <a:off x="4648200" y="2209800"/>
            <a:ext cx="1961947" cy="338554"/>
          </a:xfrm>
          <a:prstGeom prst="rect">
            <a:avLst/>
          </a:prstGeom>
          <a:noFill/>
        </p:spPr>
        <p:txBody>
          <a:bodyPr wrap="none" rtlCol="0">
            <a:spAutoFit/>
          </a:bodyPr>
          <a:lstStyle/>
          <a:p>
            <a:r>
              <a:rPr lang="en-US" sz="1600" dirty="0"/>
              <a:t>Communication Time</a:t>
            </a:r>
          </a:p>
        </p:txBody>
      </p:sp>
      <p:cxnSp>
        <p:nvCxnSpPr>
          <p:cNvPr id="19" name="Straight Arrow Connector 18"/>
          <p:cNvCxnSpPr/>
          <p:nvPr/>
        </p:nvCxnSpPr>
        <p:spPr>
          <a:xfrm rot="5400000">
            <a:off x="4533900" y="2781300"/>
            <a:ext cx="762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752600" y="2819400"/>
            <a:ext cx="6553200" cy="1447800"/>
          </a:xfrm>
        </p:spPr>
        <p:txBody>
          <a:bodyPr>
            <a:normAutofit fontScale="70000" lnSpcReduction="20000"/>
          </a:bodyPr>
          <a:lstStyle/>
          <a:p>
            <a:pPr marL="0" indent="0">
              <a:buNone/>
            </a:pPr>
            <a:r>
              <a:rPr lang="en-US" sz="7200" b="1" dirty="0"/>
              <a:t>End of Session Unit 2.4</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207</a:t>
            </a:fld>
            <a:endParaRPr lang="en-US"/>
          </a:p>
        </p:txBody>
      </p:sp>
    </p:spTree>
    <p:extLst>
      <p:ext uri="{BB962C8B-B14F-4D97-AF65-F5344CB8AC3E}">
        <p14:creationId xmlns:p14="http://schemas.microsoft.com/office/powerpoint/2010/main" val="1555747442"/>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Unit 2.5 :-  Checkpoint </a:t>
            </a:r>
            <a:r>
              <a:rPr lang="en-US" b="1"/>
              <a:t>in Parallel </a:t>
            </a:r>
            <a:r>
              <a:rPr lang="en-US" b="1" dirty="0"/>
              <a:t>and </a:t>
            </a:r>
            <a:r>
              <a:rPr lang="en-US" b="1"/>
              <a:t>Distributed System</a:t>
            </a:r>
            <a:endParaRPr lang="en-US" b="1" dirty="0"/>
          </a:p>
        </p:txBody>
      </p:sp>
      <p:sp>
        <p:nvSpPr>
          <p:cNvPr id="4" name="Footer Placeholder 3"/>
          <p:cNvSpPr>
            <a:spLocks noGrp="1"/>
          </p:cNvSpPr>
          <p:nvPr>
            <p:ph type="ftr" sz="quarter" idx="11"/>
          </p:nvPr>
        </p:nvSpPr>
        <p:spPr>
          <a:xfrm>
            <a:off x="3124200" y="6356350"/>
            <a:ext cx="3810000" cy="365125"/>
          </a:xfrm>
        </p:spPr>
        <p:txBody>
          <a:bodyPr/>
          <a:lstStyle/>
          <a:p>
            <a:pPr>
              <a:spcBef>
                <a:spcPct val="20000"/>
              </a:spcBef>
            </a:pPr>
            <a:r>
              <a:rPr lang="en-US" sz="1400" b="1">
                <a:solidFill>
                  <a:schemeClr val="tx1"/>
                </a:solidFill>
                <a:latin typeface="+mj-lt"/>
                <a:ea typeface="+mj-ea"/>
                <a:cs typeface="+mj-cs"/>
              </a:rPr>
              <a:t>Parallel and Distributed Computing</a:t>
            </a:r>
            <a:endParaRPr lang="en-US" sz="1400" b="1" dirty="0">
              <a:solidFill>
                <a:schemeClr val="tx1"/>
              </a:solidFill>
              <a:latin typeface="+mj-lt"/>
              <a:ea typeface="+mj-ea"/>
              <a:cs typeface="+mj-cs"/>
            </a:endParaRPr>
          </a:p>
        </p:txBody>
      </p:sp>
      <p:sp>
        <p:nvSpPr>
          <p:cNvPr id="5" name="Slide Number Placeholder 4"/>
          <p:cNvSpPr>
            <a:spLocks noGrp="1"/>
          </p:cNvSpPr>
          <p:nvPr>
            <p:ph type="sldNum" sz="quarter" idx="12"/>
          </p:nvPr>
        </p:nvSpPr>
        <p:spPr/>
        <p:txBody>
          <a:bodyPr/>
          <a:lstStyle/>
          <a:p>
            <a:fld id="{464F0463-9ADA-46C2-917D-8AEF7708C576}" type="slidenum">
              <a:rPr lang="en-US" smtClean="0"/>
              <a:pPr/>
              <a:t>208</a:t>
            </a:fld>
            <a:endParaRPr lang="en-US"/>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377312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err="1"/>
              <a:t>Checkpointing</a:t>
            </a:r>
            <a:r>
              <a:rPr lang="en-US" b="1" dirty="0"/>
              <a:t> in Parallel and Distributed System</a:t>
            </a:r>
          </a:p>
        </p:txBody>
      </p:sp>
      <p:sp>
        <p:nvSpPr>
          <p:cNvPr id="3" name="Content Placeholder 2"/>
          <p:cNvSpPr>
            <a:spLocks noGrp="1"/>
          </p:cNvSpPr>
          <p:nvPr>
            <p:ph idx="1"/>
          </p:nvPr>
        </p:nvSpPr>
        <p:spPr/>
        <p:txBody>
          <a:bodyPr>
            <a:normAutofit fontScale="85000" lnSpcReduction="10000"/>
          </a:bodyPr>
          <a:lstStyle/>
          <a:p>
            <a:pPr algn="just"/>
            <a:r>
              <a:rPr lang="en-US" b="1" u="sng" dirty="0"/>
              <a:t>Fault Detection</a:t>
            </a:r>
          </a:p>
          <a:p>
            <a:pPr lvl="1" algn="just"/>
            <a:r>
              <a:rPr lang="en-US" dirty="0"/>
              <a:t>Process of recognizing that an error has occurred in the system</a:t>
            </a:r>
          </a:p>
          <a:p>
            <a:pPr algn="just"/>
            <a:r>
              <a:rPr lang="en-US" b="1" u="sng" dirty="0"/>
              <a:t>Fault Location</a:t>
            </a:r>
          </a:p>
          <a:p>
            <a:pPr lvl="1" algn="just"/>
            <a:r>
              <a:rPr lang="en-US" dirty="0"/>
              <a:t>After the error in the system is detected, the location of the part in the system that cause the error is identified</a:t>
            </a:r>
          </a:p>
          <a:p>
            <a:pPr algn="just"/>
            <a:r>
              <a:rPr lang="en-US" b="1" u="sng" dirty="0"/>
              <a:t>Fault Containment</a:t>
            </a:r>
          </a:p>
          <a:p>
            <a:pPr lvl="1" algn="just"/>
            <a:r>
              <a:rPr lang="en-US" dirty="0"/>
              <a:t>After the fault is located, the faulty part is isolated to prevent the possible propagation</a:t>
            </a:r>
          </a:p>
          <a:p>
            <a:pPr algn="just"/>
            <a:r>
              <a:rPr lang="en-US" b="1" u="sng" dirty="0"/>
              <a:t>Fault Recovery</a:t>
            </a:r>
          </a:p>
          <a:p>
            <a:pPr lvl="1" algn="just"/>
            <a:r>
              <a:rPr lang="en-US" dirty="0"/>
              <a:t>Process of restoring the operational states of the system</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209</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Axiomatic Semantic Definition…….</a:t>
            </a:r>
            <a:endParaRPr lang="en-US" dirty="0"/>
          </a:p>
        </p:txBody>
      </p:sp>
      <p:sp>
        <p:nvSpPr>
          <p:cNvPr id="3" name="Content Placeholder 2"/>
          <p:cNvSpPr>
            <a:spLocks noGrp="1"/>
          </p:cNvSpPr>
          <p:nvPr>
            <p:ph idx="1"/>
          </p:nvPr>
        </p:nvSpPr>
        <p:spPr/>
        <p:txBody>
          <a:bodyPr/>
          <a:lstStyle/>
          <a:p>
            <a:r>
              <a:rPr lang="en-US" dirty="0"/>
              <a:t>Example</a:t>
            </a:r>
          </a:p>
          <a:p>
            <a:pPr lvl="1"/>
            <a:r>
              <a:rPr lang="en-US" dirty="0"/>
              <a:t>{x = 5} 		x = x + 1 	{x = 6}</a:t>
            </a:r>
          </a:p>
          <a:p>
            <a:pPr marL="457200" lvl="1" indent="0">
              <a:buNone/>
            </a:pPr>
            <a:r>
              <a:rPr lang="en-US" dirty="0"/>
              <a:t>	</a:t>
            </a:r>
            <a:r>
              <a:rPr lang="en-US" b="1" dirty="0">
                <a:solidFill>
                  <a:schemeClr val="accent6">
                    <a:lumMod val="75000"/>
                  </a:schemeClr>
                </a:solidFill>
              </a:rPr>
              <a:t>P		    S		    Q	</a:t>
            </a:r>
          </a:p>
          <a:p>
            <a:pPr marL="457200" lvl="1" indent="0">
              <a:buNone/>
            </a:pPr>
            <a:r>
              <a:rPr lang="en-US" b="1" dirty="0">
                <a:solidFill>
                  <a:schemeClr val="accent6">
                    <a:lumMod val="75000"/>
                  </a:schemeClr>
                </a:solidFill>
              </a:rPr>
              <a:t>  TRUE	   After Execution	  Must Be TRUE</a:t>
            </a:r>
          </a:p>
          <a:p>
            <a:r>
              <a:rPr lang="en-US" dirty="0"/>
              <a:t>{j = 3 AND k = 4} j = j + k {j=7 AND k = 4}</a:t>
            </a:r>
          </a:p>
          <a:p>
            <a:r>
              <a:rPr lang="en-US" dirty="0"/>
              <a:t>{x </a:t>
            </a:r>
            <a:r>
              <a:rPr lang="en-US" dirty="0">
                <a:sym typeface="Symbol"/>
              </a:rPr>
              <a:t> 0</a:t>
            </a:r>
            <a:r>
              <a:rPr lang="en-US" dirty="0"/>
              <a:t>} while (x </a:t>
            </a:r>
            <a:r>
              <a:rPr lang="en-US" dirty="0">
                <a:sym typeface="Symbol"/>
              </a:rPr>
              <a:t> 0</a:t>
            </a:r>
            <a:r>
              <a:rPr lang="en-US" dirty="0"/>
              <a:t>) do x = x – 1 {x = 0}</a:t>
            </a:r>
          </a:p>
          <a:p>
            <a:r>
              <a:rPr lang="en-US" dirty="0"/>
              <a:t>{x&lt;0} </a:t>
            </a:r>
            <a:r>
              <a:rPr lang="en-US" b="1" dirty="0">
                <a:solidFill>
                  <a:srgbClr val="FF0000"/>
                </a:solidFill>
              </a:rPr>
              <a:t>while (x </a:t>
            </a:r>
            <a:r>
              <a:rPr lang="en-US" b="1" dirty="0">
                <a:solidFill>
                  <a:srgbClr val="FF0000"/>
                </a:solidFill>
                <a:sym typeface="Symbol"/>
              </a:rPr>
              <a:t> 0</a:t>
            </a:r>
            <a:r>
              <a:rPr lang="en-US" b="1" dirty="0">
                <a:solidFill>
                  <a:srgbClr val="FF0000"/>
                </a:solidFill>
              </a:rPr>
              <a:t>) do x = x – 1 infinite </a:t>
            </a:r>
            <a:r>
              <a:rPr lang="en-US" dirty="0"/>
              <a:t>{x = 0}</a:t>
            </a:r>
          </a:p>
          <a:p>
            <a:r>
              <a:rPr lang="en-US" b="1" i="1" dirty="0"/>
              <a:t>P </a:t>
            </a:r>
            <a:r>
              <a:rPr lang="en-US" b="1" i="1" dirty="0">
                <a:sym typeface="Symbol"/>
              </a:rPr>
              <a:t> S terminates  Q (after code run)</a:t>
            </a:r>
            <a:endParaRPr lang="en-US" b="1" i="1"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21</a:t>
            </a:fld>
            <a:endParaRPr lang="en-US"/>
          </a:p>
        </p:txBody>
      </p:sp>
    </p:spTree>
    <p:extLst>
      <p:ext uri="{BB962C8B-B14F-4D97-AF65-F5344CB8AC3E}">
        <p14:creationId xmlns:p14="http://schemas.microsoft.com/office/powerpoint/2010/main" val="508602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err="1"/>
              <a:t>Checkpointing</a:t>
            </a:r>
            <a:r>
              <a:rPr lang="en-US" b="1" dirty="0"/>
              <a:t> using task duplication</a:t>
            </a:r>
          </a:p>
        </p:txBody>
      </p:sp>
      <p:sp>
        <p:nvSpPr>
          <p:cNvPr id="3" name="Content Placeholder 2"/>
          <p:cNvSpPr>
            <a:spLocks noGrp="1"/>
          </p:cNvSpPr>
          <p:nvPr>
            <p:ph idx="1"/>
          </p:nvPr>
        </p:nvSpPr>
        <p:spPr/>
        <p:txBody>
          <a:bodyPr>
            <a:normAutofit fontScale="92500" lnSpcReduction="20000"/>
          </a:bodyPr>
          <a:lstStyle/>
          <a:p>
            <a:pPr algn="just"/>
            <a:r>
              <a:rPr lang="en-US" dirty="0"/>
              <a:t>Task duplication is analogous to shadowing techniques for recovery in database transaction system</a:t>
            </a:r>
          </a:p>
          <a:p>
            <a:pPr algn="just"/>
            <a:r>
              <a:rPr lang="en-US" dirty="0"/>
              <a:t>Compares the state of same task that are executed in parallel on different processors</a:t>
            </a:r>
          </a:p>
          <a:p>
            <a:pPr algn="just"/>
            <a:r>
              <a:rPr lang="en-US" dirty="0"/>
              <a:t>Here fault detection is achieved by duplicating the task into two or more processors and comparing the states of the processors at the </a:t>
            </a:r>
            <a:r>
              <a:rPr lang="en-US" dirty="0" err="1"/>
              <a:t>checkpointing</a:t>
            </a:r>
            <a:r>
              <a:rPr lang="en-US" dirty="0"/>
              <a:t> </a:t>
            </a:r>
          </a:p>
          <a:p>
            <a:pPr algn="just"/>
            <a:r>
              <a:rPr lang="en-US" dirty="0"/>
              <a:t>Matching states is an indication of a correct execution</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210</a:t>
            </a:fld>
            <a:endParaRPr lang="en-US"/>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err="1"/>
              <a:t>Checkpointing</a:t>
            </a:r>
            <a:r>
              <a:rPr lang="en-US" b="1" dirty="0"/>
              <a:t> with simple rollback</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211</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581859" y="1828800"/>
            <a:ext cx="7419141" cy="2895600"/>
          </a:xfrm>
          <a:prstGeom prst="rect">
            <a:avLst/>
          </a:prstGeom>
          <a:noFill/>
          <a:ln w="9525">
            <a:noFill/>
            <a:miter lim="800000"/>
            <a:headEnd/>
            <a:tailEnd/>
          </a:ln>
          <a:effectLst/>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b="1" dirty="0"/>
              <a:t>Techniques for consistent </a:t>
            </a:r>
            <a:r>
              <a:rPr lang="en-US" sz="3600" b="1" dirty="0" err="1"/>
              <a:t>Checkpointing</a:t>
            </a:r>
            <a:endParaRPr lang="en-US" sz="3600" dirty="0"/>
          </a:p>
        </p:txBody>
      </p:sp>
      <p:sp>
        <p:nvSpPr>
          <p:cNvPr id="3" name="Content Placeholder 2"/>
          <p:cNvSpPr>
            <a:spLocks noGrp="1"/>
          </p:cNvSpPr>
          <p:nvPr>
            <p:ph idx="1"/>
          </p:nvPr>
        </p:nvSpPr>
        <p:spPr>
          <a:xfrm>
            <a:off x="457200" y="1524000"/>
            <a:ext cx="8229600" cy="4525963"/>
          </a:xfrm>
        </p:spPr>
        <p:txBody>
          <a:bodyPr>
            <a:normAutofit/>
          </a:bodyPr>
          <a:lstStyle/>
          <a:p>
            <a:pPr algn="just"/>
            <a:r>
              <a:rPr lang="en-US" sz="2400" dirty="0"/>
              <a:t>When a fault is detected in one of the processors, the process is rolled back to its last saved check point</a:t>
            </a:r>
          </a:p>
          <a:p>
            <a:pPr algn="just"/>
            <a:r>
              <a:rPr lang="en-US" sz="2400" dirty="0"/>
              <a:t>In order to maintain consistent checkpoint, some other processes that communicates with this task need to be rolled back, called domino-effect</a:t>
            </a:r>
          </a:p>
          <a:p>
            <a:pPr algn="just"/>
            <a:endParaRPr lang="en-US" sz="2400"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212</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1524000" y="3581400"/>
            <a:ext cx="4953000" cy="2418907"/>
          </a:xfrm>
          <a:prstGeom prst="rect">
            <a:avLst/>
          </a:prstGeom>
          <a:noFill/>
          <a:ln w="9525">
            <a:noFill/>
            <a:miter lim="800000"/>
            <a:headEnd/>
            <a:tailEnd/>
          </a:ln>
          <a:effectLst/>
        </p:spPr>
      </p:pic>
      <p:cxnSp>
        <p:nvCxnSpPr>
          <p:cNvPr id="8" name="Straight Arrow Connector 7"/>
          <p:cNvCxnSpPr/>
          <p:nvPr/>
        </p:nvCxnSpPr>
        <p:spPr>
          <a:xfrm rot="10800000" flipV="1">
            <a:off x="5867400" y="4800600"/>
            <a:ext cx="9906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086600" y="4419600"/>
            <a:ext cx="657681" cy="369332"/>
          </a:xfrm>
          <a:prstGeom prst="rect">
            <a:avLst/>
          </a:prstGeom>
          <a:noFill/>
        </p:spPr>
        <p:txBody>
          <a:bodyPr wrap="none" rtlCol="0">
            <a:spAutoFit/>
          </a:bodyPr>
          <a:lstStyle/>
          <a:p>
            <a:r>
              <a:rPr lang="en-US" b="1" dirty="0">
                <a:solidFill>
                  <a:srgbClr val="FF0000"/>
                </a:solidFill>
              </a:rPr>
              <a:t>Fault</a:t>
            </a:r>
          </a:p>
        </p:txBody>
      </p:sp>
      <p:sp>
        <p:nvSpPr>
          <p:cNvPr id="11" name="Arc 10"/>
          <p:cNvSpPr/>
          <p:nvPr/>
        </p:nvSpPr>
        <p:spPr>
          <a:xfrm rot="8229772">
            <a:off x="4333139" y="4481474"/>
            <a:ext cx="1676400" cy="1524000"/>
          </a:xfrm>
          <a:prstGeom prst="arc">
            <a:avLst/>
          </a:prstGeom>
          <a:ln w="28575">
            <a:solidFill>
              <a:srgbClr val="C0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5791200" y="5791200"/>
            <a:ext cx="990143" cy="369332"/>
          </a:xfrm>
          <a:prstGeom prst="rect">
            <a:avLst/>
          </a:prstGeom>
          <a:noFill/>
        </p:spPr>
        <p:txBody>
          <a:bodyPr wrap="none" rtlCol="0">
            <a:spAutoFit/>
          </a:bodyPr>
          <a:lstStyle/>
          <a:p>
            <a:r>
              <a:rPr lang="en-US" b="1" dirty="0">
                <a:solidFill>
                  <a:srgbClr val="FF0000"/>
                </a:solidFill>
              </a:rPr>
              <a:t>Rollback</a:t>
            </a:r>
          </a:p>
        </p:txBody>
      </p:sp>
      <p:sp>
        <p:nvSpPr>
          <p:cNvPr id="13" name="Arc 12"/>
          <p:cNvSpPr/>
          <p:nvPr/>
        </p:nvSpPr>
        <p:spPr>
          <a:xfrm rot="19073309">
            <a:off x="4333190" y="3641959"/>
            <a:ext cx="1676400" cy="1524000"/>
          </a:xfrm>
          <a:prstGeom prst="arc">
            <a:avLst/>
          </a:prstGeom>
          <a:ln w="28575">
            <a:solidFill>
              <a:srgbClr val="C00000"/>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5638800" y="3200400"/>
            <a:ext cx="1563954" cy="369332"/>
          </a:xfrm>
          <a:prstGeom prst="rect">
            <a:avLst/>
          </a:prstGeom>
          <a:noFill/>
        </p:spPr>
        <p:txBody>
          <a:bodyPr wrap="none" rtlCol="0">
            <a:spAutoFit/>
          </a:bodyPr>
          <a:lstStyle/>
          <a:p>
            <a:r>
              <a:rPr lang="en-US" b="1" dirty="0">
                <a:solidFill>
                  <a:srgbClr val="FF0000"/>
                </a:solidFill>
              </a:rPr>
              <a:t>Domino-effect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p:bldP spid="13" grpId="0" animBg="1"/>
      <p:bldP spid="14"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752600" y="2819400"/>
            <a:ext cx="6781800" cy="1447800"/>
          </a:xfrm>
        </p:spPr>
        <p:txBody>
          <a:bodyPr>
            <a:normAutofit fontScale="70000" lnSpcReduction="20000"/>
          </a:bodyPr>
          <a:lstStyle/>
          <a:p>
            <a:pPr marL="0" indent="0">
              <a:buNone/>
            </a:pPr>
            <a:r>
              <a:rPr lang="en-US" sz="7200" b="1" dirty="0"/>
              <a:t>End of Session Unit 2.5</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213</a:t>
            </a:fld>
            <a:endParaRPr lang="en-US"/>
          </a:p>
        </p:txBody>
      </p:sp>
    </p:spTree>
    <p:extLst>
      <p:ext uri="{BB962C8B-B14F-4D97-AF65-F5344CB8AC3E}">
        <p14:creationId xmlns:p14="http://schemas.microsoft.com/office/powerpoint/2010/main" val="1555747442"/>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Unit 2.6 :-  Open Distributed System</a:t>
            </a:r>
          </a:p>
        </p:txBody>
      </p:sp>
      <p:sp>
        <p:nvSpPr>
          <p:cNvPr id="4" name="Footer Placeholder 3"/>
          <p:cNvSpPr>
            <a:spLocks noGrp="1"/>
          </p:cNvSpPr>
          <p:nvPr>
            <p:ph type="ftr" sz="quarter" idx="11"/>
          </p:nvPr>
        </p:nvSpPr>
        <p:spPr>
          <a:xfrm>
            <a:off x="3124200" y="6356350"/>
            <a:ext cx="3810000" cy="365125"/>
          </a:xfrm>
        </p:spPr>
        <p:txBody>
          <a:bodyPr/>
          <a:lstStyle/>
          <a:p>
            <a:pPr>
              <a:spcBef>
                <a:spcPct val="20000"/>
              </a:spcBef>
            </a:pPr>
            <a:r>
              <a:rPr lang="en-US" sz="1400" b="1">
                <a:solidFill>
                  <a:schemeClr val="tx1"/>
                </a:solidFill>
                <a:latin typeface="+mj-lt"/>
                <a:ea typeface="+mj-ea"/>
                <a:cs typeface="+mj-cs"/>
              </a:rPr>
              <a:t>Parallel and Distributed Computing</a:t>
            </a:r>
            <a:endParaRPr lang="en-US" sz="1400" b="1" dirty="0">
              <a:solidFill>
                <a:schemeClr val="tx1"/>
              </a:solidFill>
              <a:latin typeface="+mj-lt"/>
              <a:ea typeface="+mj-ea"/>
              <a:cs typeface="+mj-cs"/>
            </a:endParaRPr>
          </a:p>
        </p:txBody>
      </p:sp>
      <p:sp>
        <p:nvSpPr>
          <p:cNvPr id="5" name="Slide Number Placeholder 4"/>
          <p:cNvSpPr>
            <a:spLocks noGrp="1"/>
          </p:cNvSpPr>
          <p:nvPr>
            <p:ph type="sldNum" sz="quarter" idx="12"/>
          </p:nvPr>
        </p:nvSpPr>
        <p:spPr/>
        <p:txBody>
          <a:bodyPr/>
          <a:lstStyle/>
          <a:p>
            <a:fld id="{464F0463-9ADA-46C2-917D-8AEF7708C576}" type="slidenum">
              <a:rPr lang="en-US" smtClean="0"/>
              <a:pPr/>
              <a:t>214</a:t>
            </a:fld>
            <a:endParaRPr lang="en-US"/>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377312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Open Distributed System</a:t>
            </a:r>
          </a:p>
        </p:txBody>
      </p:sp>
      <p:sp>
        <p:nvSpPr>
          <p:cNvPr id="3" name="Content Placeholder 2"/>
          <p:cNvSpPr>
            <a:spLocks noGrp="1"/>
          </p:cNvSpPr>
          <p:nvPr>
            <p:ph idx="1"/>
          </p:nvPr>
        </p:nvSpPr>
        <p:spPr/>
        <p:txBody>
          <a:bodyPr>
            <a:normAutofit fontScale="70000" lnSpcReduction="20000"/>
          </a:bodyPr>
          <a:lstStyle/>
          <a:p>
            <a:pPr algn="just"/>
            <a:r>
              <a:rPr lang="en-US" dirty="0"/>
              <a:t>Distributed systems are complex structure composed of many types of hardware and software components</a:t>
            </a:r>
          </a:p>
          <a:p>
            <a:pPr algn="just"/>
            <a:r>
              <a:rPr lang="en-US" dirty="0" err="1"/>
              <a:t>Eg</a:t>
            </a:r>
            <a:r>
              <a:rPr lang="en-US" dirty="0"/>
              <a:t> Telecommunication system</a:t>
            </a:r>
          </a:p>
          <a:p>
            <a:pPr algn="just"/>
            <a:r>
              <a:rPr lang="en-US" dirty="0"/>
              <a:t>Heterogeneous environment</a:t>
            </a:r>
          </a:p>
          <a:p>
            <a:pPr algn="just"/>
            <a:r>
              <a:rPr lang="en-US" b="1" u="sng" dirty="0"/>
              <a:t>Components of open distributed system architecture</a:t>
            </a:r>
          </a:p>
          <a:p>
            <a:pPr marL="971550" lvl="1" indent="-514350" algn="just">
              <a:buFont typeface="+mj-lt"/>
              <a:buAutoNum type="arabicPeriod"/>
            </a:pPr>
            <a:r>
              <a:rPr lang="en-US" b="1" dirty="0">
                <a:solidFill>
                  <a:srgbClr val="FF0000"/>
                </a:solidFill>
              </a:rPr>
              <a:t>End user viewpoint</a:t>
            </a:r>
            <a:r>
              <a:rPr lang="en-US" dirty="0"/>
              <a:t> </a:t>
            </a:r>
            <a:r>
              <a:rPr lang="en-US" dirty="0">
                <a:sym typeface="Symbol"/>
              </a:rPr>
              <a:t> information content by view of user</a:t>
            </a:r>
          </a:p>
          <a:p>
            <a:pPr marL="971550" lvl="1" indent="-514350" algn="just">
              <a:buFont typeface="+mj-lt"/>
              <a:buAutoNum type="arabicPeriod"/>
            </a:pPr>
            <a:r>
              <a:rPr lang="en-US" b="1" dirty="0">
                <a:solidFill>
                  <a:srgbClr val="FF0000"/>
                </a:solidFill>
              </a:rPr>
              <a:t>Enterprise viewpoint</a:t>
            </a:r>
            <a:r>
              <a:rPr lang="en-US" dirty="0"/>
              <a:t> </a:t>
            </a:r>
            <a:r>
              <a:rPr lang="en-US" dirty="0">
                <a:sym typeface="Symbol"/>
              </a:rPr>
              <a:t> describing the needs of the users of an information system</a:t>
            </a:r>
          </a:p>
          <a:p>
            <a:pPr marL="971550" lvl="1" indent="-514350" algn="just">
              <a:buFont typeface="+mj-lt"/>
              <a:buAutoNum type="arabicPeriod"/>
            </a:pPr>
            <a:r>
              <a:rPr lang="en-US" b="1" dirty="0">
                <a:solidFill>
                  <a:srgbClr val="FF0000"/>
                </a:solidFill>
                <a:sym typeface="Symbol"/>
              </a:rPr>
              <a:t>Computational viewpoint</a:t>
            </a:r>
            <a:r>
              <a:rPr lang="en-US" dirty="0">
                <a:sym typeface="Symbol"/>
              </a:rPr>
              <a:t>  distributed system seen by application designer or programmer</a:t>
            </a:r>
          </a:p>
          <a:p>
            <a:pPr marL="971550" lvl="1" indent="-514350" algn="just">
              <a:buFont typeface="+mj-lt"/>
              <a:buAutoNum type="arabicPeriod"/>
            </a:pPr>
            <a:r>
              <a:rPr lang="en-US" b="1" dirty="0">
                <a:solidFill>
                  <a:srgbClr val="FF0000"/>
                </a:solidFill>
                <a:sym typeface="Symbol"/>
              </a:rPr>
              <a:t>Information viewpoint</a:t>
            </a:r>
            <a:r>
              <a:rPr lang="en-US" dirty="0">
                <a:sym typeface="Symbol"/>
              </a:rPr>
              <a:t>  focuses on the information content of the enterprise (information semantics of distributed system)</a:t>
            </a:r>
          </a:p>
          <a:p>
            <a:pPr marL="971550" lvl="1" indent="-514350" algn="just">
              <a:buFont typeface="+mj-lt"/>
              <a:buAutoNum type="arabicPeriod"/>
            </a:pPr>
            <a:r>
              <a:rPr lang="en-US" b="1" dirty="0">
                <a:solidFill>
                  <a:srgbClr val="FF0000"/>
                </a:solidFill>
                <a:sym typeface="Symbol"/>
              </a:rPr>
              <a:t>Engineering viewpoint</a:t>
            </a:r>
            <a:r>
              <a:rPr lang="en-US" dirty="0">
                <a:sym typeface="Symbol"/>
              </a:rPr>
              <a:t>  system support for distributed application</a:t>
            </a:r>
          </a:p>
          <a:p>
            <a:pPr marL="971550" lvl="1" indent="-514350" algn="just">
              <a:buFont typeface="+mj-lt"/>
              <a:buAutoNum type="arabicPeriod"/>
            </a:pPr>
            <a:r>
              <a:rPr lang="en-US" b="1" dirty="0">
                <a:solidFill>
                  <a:srgbClr val="FF0000"/>
                </a:solidFill>
                <a:sym typeface="Symbol"/>
              </a:rPr>
              <a:t>Technology viewpoint</a:t>
            </a:r>
            <a:r>
              <a:rPr lang="en-US" dirty="0">
                <a:sym typeface="Symbol"/>
              </a:rPr>
              <a:t>  technical component</a:t>
            </a:r>
          </a:p>
          <a:p>
            <a:pPr marL="971550" lvl="1" indent="-514350" algn="just">
              <a:buFont typeface="+mj-lt"/>
              <a:buAutoNum type="arabicPeriod"/>
            </a:pPr>
            <a:endParaRPr lang="en-US" dirty="0"/>
          </a:p>
          <a:p>
            <a:pPr algn="just"/>
            <a:endParaRPr lang="en-US" dirty="0"/>
          </a:p>
          <a:p>
            <a:pPr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215</a:t>
            </a:fld>
            <a:endParaRPr lang="en-US"/>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Open Distributed System…………</a:t>
            </a:r>
            <a:endParaRPr lang="en-US" dirty="0"/>
          </a:p>
        </p:txBody>
      </p:sp>
      <p:sp>
        <p:nvSpPr>
          <p:cNvPr id="3" name="Content Placeholder 2"/>
          <p:cNvSpPr>
            <a:spLocks noGrp="1"/>
          </p:cNvSpPr>
          <p:nvPr>
            <p:ph idx="1"/>
          </p:nvPr>
        </p:nvSpPr>
        <p:spPr/>
        <p:txBody>
          <a:bodyPr>
            <a:normAutofit/>
          </a:bodyPr>
          <a:lstStyle/>
          <a:p>
            <a:r>
              <a:rPr lang="en-US" sz="2400" b="1" u="sng" dirty="0"/>
              <a:t>Engineering Model</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216</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4219575" y="1228725"/>
            <a:ext cx="4695825" cy="5172075"/>
          </a:xfrm>
          <a:prstGeom prst="rect">
            <a:avLst/>
          </a:prstGeom>
          <a:noFill/>
          <a:ln w="9525">
            <a:noFill/>
            <a:miter lim="800000"/>
            <a:headEnd/>
            <a:tailEnd/>
          </a:ln>
          <a:effectLst/>
        </p:spPr>
      </p:pic>
      <p:sp>
        <p:nvSpPr>
          <p:cNvPr id="7" name="TextBox 6"/>
          <p:cNvSpPr txBox="1"/>
          <p:nvPr/>
        </p:nvSpPr>
        <p:spPr>
          <a:xfrm>
            <a:off x="381000" y="2286000"/>
            <a:ext cx="3725892" cy="1200329"/>
          </a:xfrm>
          <a:prstGeom prst="rect">
            <a:avLst/>
          </a:prstGeom>
          <a:noFill/>
        </p:spPr>
        <p:txBody>
          <a:bodyPr wrap="none" rtlCol="0">
            <a:spAutoFit/>
          </a:bodyPr>
          <a:lstStyle/>
          <a:p>
            <a:r>
              <a:rPr lang="en-US" dirty="0">
                <a:solidFill>
                  <a:srgbClr val="FF0000"/>
                </a:solidFill>
              </a:rPr>
              <a:t>A nucleus is an object that </a:t>
            </a:r>
          </a:p>
          <a:p>
            <a:r>
              <a:rPr lang="en-US" dirty="0">
                <a:solidFill>
                  <a:srgbClr val="FF0000"/>
                </a:solidFill>
              </a:rPr>
              <a:t>provides access to basic processing,</a:t>
            </a:r>
          </a:p>
          <a:p>
            <a:r>
              <a:rPr lang="en-US" dirty="0">
                <a:solidFill>
                  <a:srgbClr val="FF0000"/>
                </a:solidFill>
              </a:rPr>
              <a:t>storage and communication functions</a:t>
            </a:r>
          </a:p>
          <a:p>
            <a:r>
              <a:rPr lang="en-US" dirty="0">
                <a:solidFill>
                  <a:srgbClr val="FF0000"/>
                </a:solidFill>
              </a:rPr>
              <a:t>of a node for use by BEO, TO and PO</a:t>
            </a:r>
          </a:p>
        </p:txBody>
      </p:sp>
      <p:cxnSp>
        <p:nvCxnSpPr>
          <p:cNvPr id="9" name="Straight Arrow Connector 8"/>
          <p:cNvCxnSpPr/>
          <p:nvPr/>
        </p:nvCxnSpPr>
        <p:spPr>
          <a:xfrm>
            <a:off x="3048000" y="3581400"/>
            <a:ext cx="2209800" cy="14478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Open Distributed System…………</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217</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533400" y="1600199"/>
            <a:ext cx="8305800" cy="1455031"/>
          </a:xfrm>
          <a:prstGeom prst="rect">
            <a:avLst/>
          </a:prstGeom>
          <a:noFill/>
          <a:ln w="9525">
            <a:noFill/>
            <a:miter lim="800000"/>
            <a:headEnd/>
            <a:tailEnd/>
          </a:ln>
          <a:effectLst/>
        </p:spPr>
      </p:pic>
      <p:cxnSp>
        <p:nvCxnSpPr>
          <p:cNvPr id="8" name="Straight Arrow Connector 7"/>
          <p:cNvCxnSpPr/>
          <p:nvPr/>
        </p:nvCxnSpPr>
        <p:spPr>
          <a:xfrm rot="5400000">
            <a:off x="609600" y="3048000"/>
            <a:ext cx="457200" cy="1588"/>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4800" y="3276600"/>
            <a:ext cx="6250109" cy="307777"/>
          </a:xfrm>
          <a:prstGeom prst="rect">
            <a:avLst/>
          </a:prstGeom>
          <a:noFill/>
        </p:spPr>
        <p:txBody>
          <a:bodyPr wrap="none" rtlCol="0">
            <a:spAutoFit/>
          </a:bodyPr>
          <a:lstStyle/>
          <a:p>
            <a:r>
              <a:rPr lang="en-US" sz="1400" dirty="0">
                <a:solidFill>
                  <a:srgbClr val="FF0000"/>
                </a:solidFill>
              </a:rPr>
              <a:t>Basic Engineering  Objects are the run time representations of computational object</a:t>
            </a:r>
          </a:p>
        </p:txBody>
      </p:sp>
      <p:cxnSp>
        <p:nvCxnSpPr>
          <p:cNvPr id="11" name="Straight Arrow Connector 10"/>
          <p:cNvCxnSpPr/>
          <p:nvPr/>
        </p:nvCxnSpPr>
        <p:spPr>
          <a:xfrm rot="5400000">
            <a:off x="1410494" y="3390106"/>
            <a:ext cx="990600" cy="1588"/>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0600" y="3886200"/>
            <a:ext cx="1840568" cy="307777"/>
          </a:xfrm>
          <a:prstGeom prst="rect">
            <a:avLst/>
          </a:prstGeom>
          <a:noFill/>
        </p:spPr>
        <p:txBody>
          <a:bodyPr wrap="none" rtlCol="0">
            <a:spAutoFit/>
          </a:bodyPr>
          <a:lstStyle/>
          <a:p>
            <a:r>
              <a:rPr lang="en-US" sz="1400" dirty="0">
                <a:solidFill>
                  <a:srgbClr val="002060"/>
                </a:solidFill>
              </a:rPr>
              <a:t>Special purpose model</a:t>
            </a:r>
          </a:p>
        </p:txBody>
      </p:sp>
      <p:cxnSp>
        <p:nvCxnSpPr>
          <p:cNvPr id="15" name="Straight Arrow Connector 14"/>
          <p:cNvCxnSpPr/>
          <p:nvPr/>
        </p:nvCxnSpPr>
        <p:spPr>
          <a:xfrm rot="5400000">
            <a:off x="2629694" y="3694906"/>
            <a:ext cx="1295400" cy="1588"/>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85800" y="4343400"/>
            <a:ext cx="4118884" cy="307777"/>
          </a:xfrm>
          <a:prstGeom prst="rect">
            <a:avLst/>
          </a:prstGeom>
          <a:noFill/>
        </p:spPr>
        <p:txBody>
          <a:bodyPr wrap="none" rtlCol="0">
            <a:spAutoFit/>
          </a:bodyPr>
          <a:lstStyle/>
          <a:p>
            <a:r>
              <a:rPr lang="en-US" sz="1400" dirty="0">
                <a:solidFill>
                  <a:schemeClr val="accent6">
                    <a:lumMod val="75000"/>
                  </a:schemeClr>
                </a:solidFill>
              </a:rPr>
              <a:t>Responsible to make a bridge to communicate objects</a:t>
            </a:r>
          </a:p>
        </p:txBody>
      </p:sp>
      <p:cxnSp>
        <p:nvCxnSpPr>
          <p:cNvPr id="18" name="Straight Arrow Connector 17"/>
          <p:cNvCxnSpPr/>
          <p:nvPr/>
        </p:nvCxnSpPr>
        <p:spPr>
          <a:xfrm rot="5400000">
            <a:off x="3582194" y="3885406"/>
            <a:ext cx="1981200" cy="1588"/>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276600" y="4876800"/>
            <a:ext cx="2277868" cy="307777"/>
          </a:xfrm>
          <a:prstGeom prst="rect">
            <a:avLst/>
          </a:prstGeom>
          <a:noFill/>
        </p:spPr>
        <p:txBody>
          <a:bodyPr wrap="none" rtlCol="0">
            <a:spAutoFit/>
          </a:bodyPr>
          <a:lstStyle/>
          <a:p>
            <a:r>
              <a:rPr lang="en-US" sz="1400" dirty="0">
                <a:solidFill>
                  <a:srgbClr val="0070C0"/>
                </a:solidFill>
              </a:rPr>
              <a:t>Concepts of related modules</a:t>
            </a:r>
          </a:p>
        </p:txBody>
      </p:sp>
      <p:cxnSp>
        <p:nvCxnSpPr>
          <p:cNvPr id="21" name="Straight Arrow Connector 20"/>
          <p:cNvCxnSpPr/>
          <p:nvPr/>
        </p:nvCxnSpPr>
        <p:spPr>
          <a:xfrm rot="5400000">
            <a:off x="5525294" y="3313906"/>
            <a:ext cx="990600" cy="1588"/>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724400" y="3810000"/>
            <a:ext cx="2778005" cy="307777"/>
          </a:xfrm>
          <a:prstGeom prst="rect">
            <a:avLst/>
          </a:prstGeom>
          <a:noFill/>
        </p:spPr>
        <p:txBody>
          <a:bodyPr wrap="none" rtlCol="0">
            <a:spAutoFit/>
          </a:bodyPr>
          <a:lstStyle/>
          <a:p>
            <a:r>
              <a:rPr lang="en-US" sz="1400" dirty="0">
                <a:solidFill>
                  <a:srgbClr val="00B050"/>
                </a:solidFill>
              </a:rPr>
              <a:t>Collection of BEO, TO, PO in a node </a:t>
            </a:r>
          </a:p>
        </p:txBody>
      </p:sp>
      <p:cxnSp>
        <p:nvCxnSpPr>
          <p:cNvPr id="25" name="Straight Arrow Connector 24"/>
          <p:cNvCxnSpPr/>
          <p:nvPr/>
        </p:nvCxnSpPr>
        <p:spPr>
          <a:xfrm rot="5400000">
            <a:off x="6439694" y="3542506"/>
            <a:ext cx="1447800" cy="1588"/>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638800" y="4267200"/>
            <a:ext cx="2645853" cy="307777"/>
          </a:xfrm>
          <a:prstGeom prst="rect">
            <a:avLst/>
          </a:prstGeom>
          <a:noFill/>
        </p:spPr>
        <p:txBody>
          <a:bodyPr wrap="none" rtlCol="0">
            <a:spAutoFit/>
          </a:bodyPr>
          <a:lstStyle/>
          <a:p>
            <a:r>
              <a:rPr lang="en-US" sz="1400" dirty="0">
                <a:solidFill>
                  <a:schemeClr val="accent2">
                    <a:lumMod val="75000"/>
                  </a:schemeClr>
                </a:solidFill>
              </a:rPr>
              <a:t>Runtime binding between objects</a:t>
            </a:r>
          </a:p>
        </p:txBody>
      </p:sp>
      <p:cxnSp>
        <p:nvCxnSpPr>
          <p:cNvPr id="28" name="Straight Arrow Connector 27"/>
          <p:cNvCxnSpPr/>
          <p:nvPr/>
        </p:nvCxnSpPr>
        <p:spPr>
          <a:xfrm rot="5400000">
            <a:off x="8077994" y="3047206"/>
            <a:ext cx="457200" cy="1588"/>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39000" y="3276600"/>
            <a:ext cx="1918089" cy="307777"/>
          </a:xfrm>
          <a:prstGeom prst="rect">
            <a:avLst/>
          </a:prstGeom>
          <a:noFill/>
        </p:spPr>
        <p:txBody>
          <a:bodyPr wrap="none" rtlCol="0">
            <a:spAutoFit/>
          </a:bodyPr>
          <a:lstStyle/>
          <a:p>
            <a:r>
              <a:rPr lang="en-US" sz="1400" dirty="0">
                <a:solidFill>
                  <a:srgbClr val="002060"/>
                </a:solidFill>
              </a:rPr>
              <a:t>Single computer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linds(horizontal)">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linds(horizontal)">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blinds(horizontal)">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linds(horizontal)">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blinds(horizontal)">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blinds(horizontal)">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blinds(horizontal)">
                                      <p:cBhvr>
                                        <p:cTn id="7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7" grpId="0"/>
      <p:bldP spid="20" grpId="0"/>
      <p:bldP spid="24" grpId="0"/>
      <p:bldP spid="27" grpId="0"/>
      <p:bldP spid="30"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752600" y="2819400"/>
            <a:ext cx="6553200" cy="1447800"/>
          </a:xfrm>
        </p:spPr>
        <p:txBody>
          <a:bodyPr>
            <a:normAutofit fontScale="70000" lnSpcReduction="20000"/>
          </a:bodyPr>
          <a:lstStyle/>
          <a:p>
            <a:pPr marL="0" indent="0">
              <a:buNone/>
            </a:pPr>
            <a:r>
              <a:rPr lang="en-US" sz="7200" b="1" dirty="0"/>
              <a:t>End of Session Unit 2.6</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218</a:t>
            </a:fld>
            <a:endParaRPr lang="en-US"/>
          </a:p>
        </p:txBody>
      </p:sp>
    </p:spTree>
    <p:extLst>
      <p:ext uri="{BB962C8B-B14F-4D97-AF65-F5344CB8AC3E}">
        <p14:creationId xmlns:p14="http://schemas.microsoft.com/office/powerpoint/2010/main" val="1555747442"/>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Unit 3.1 :- Fundamentals of Parallel Algorithm</a:t>
            </a:r>
          </a:p>
        </p:txBody>
      </p:sp>
      <p:sp>
        <p:nvSpPr>
          <p:cNvPr id="4" name="Footer Placeholder 3"/>
          <p:cNvSpPr>
            <a:spLocks noGrp="1"/>
          </p:cNvSpPr>
          <p:nvPr>
            <p:ph type="ftr" sz="quarter" idx="11"/>
          </p:nvPr>
        </p:nvSpPr>
        <p:spPr>
          <a:xfrm>
            <a:off x="3124200" y="6356350"/>
            <a:ext cx="3810000" cy="365125"/>
          </a:xfrm>
        </p:spPr>
        <p:txBody>
          <a:bodyPr/>
          <a:lstStyle/>
          <a:p>
            <a:pPr>
              <a:spcBef>
                <a:spcPct val="20000"/>
              </a:spcBef>
            </a:pPr>
            <a:r>
              <a:rPr lang="en-US" sz="1400" b="1">
                <a:solidFill>
                  <a:schemeClr val="tx1"/>
                </a:solidFill>
                <a:latin typeface="+mj-lt"/>
                <a:ea typeface="+mj-ea"/>
                <a:cs typeface="+mj-cs"/>
              </a:rPr>
              <a:t>Parallel and Distributed Computing</a:t>
            </a:r>
            <a:endParaRPr lang="en-US" sz="1400" b="1" dirty="0">
              <a:solidFill>
                <a:schemeClr val="tx1"/>
              </a:solidFill>
              <a:latin typeface="+mj-lt"/>
              <a:ea typeface="+mj-ea"/>
              <a:cs typeface="+mj-cs"/>
            </a:endParaRPr>
          </a:p>
        </p:txBody>
      </p:sp>
      <p:sp>
        <p:nvSpPr>
          <p:cNvPr id="5" name="Slide Number Placeholder 4"/>
          <p:cNvSpPr>
            <a:spLocks noGrp="1"/>
          </p:cNvSpPr>
          <p:nvPr>
            <p:ph type="sldNum" sz="quarter" idx="12"/>
          </p:nvPr>
        </p:nvSpPr>
        <p:spPr/>
        <p:txBody>
          <a:bodyPr/>
          <a:lstStyle/>
          <a:p>
            <a:fld id="{464F0463-9ADA-46C2-917D-8AEF7708C576}" type="slidenum">
              <a:rPr lang="en-US" smtClean="0"/>
              <a:pPr/>
              <a:t>219</a:t>
            </a:fld>
            <a:endParaRPr lang="en-US"/>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3773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Axiomatic Semantic Definition…….</a:t>
            </a:r>
            <a:endParaRPr lang="en-US" dirty="0"/>
          </a:p>
        </p:txBody>
      </p:sp>
      <p:sp>
        <p:nvSpPr>
          <p:cNvPr id="3" name="Content Placeholder 2"/>
          <p:cNvSpPr>
            <a:spLocks noGrp="1"/>
          </p:cNvSpPr>
          <p:nvPr>
            <p:ph idx="1"/>
          </p:nvPr>
        </p:nvSpPr>
        <p:spPr/>
        <p:txBody>
          <a:bodyPr/>
          <a:lstStyle/>
          <a:p>
            <a:r>
              <a:rPr lang="en-US" dirty="0"/>
              <a:t>Example</a:t>
            </a:r>
          </a:p>
          <a:p>
            <a:pPr marL="2286000" lvl="5" indent="0">
              <a:buNone/>
            </a:pPr>
            <a:r>
              <a:rPr lang="en-US" dirty="0"/>
              <a:t>	{x = x + 1} 	x </a:t>
            </a:r>
            <a:r>
              <a:rPr lang="en-US" dirty="0">
                <a:sym typeface="Symbol"/>
              </a:rPr>
              <a:t> N</a:t>
            </a:r>
          </a:p>
          <a:p>
            <a:pPr marL="2286000" lvl="5" indent="0">
              <a:buNone/>
            </a:pPr>
            <a:endParaRPr lang="en-US" dirty="0">
              <a:sym typeface="Symbol"/>
            </a:endParaRPr>
          </a:p>
          <a:p>
            <a:pPr marL="2286000" lvl="5" indent="0">
              <a:buNone/>
            </a:pPr>
            <a:endParaRPr lang="en-US" dirty="0">
              <a:sym typeface="Symbol"/>
            </a:endParaRPr>
          </a:p>
          <a:p>
            <a:pPr marL="2286000" lvl="5" indent="0">
              <a:buNone/>
            </a:pPr>
            <a:endParaRPr lang="en-US" dirty="0">
              <a:sym typeface="Symbol"/>
            </a:endParaRP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22</a:t>
            </a:fld>
            <a:endParaRPr lang="en-US"/>
          </a:p>
        </p:txBody>
      </p:sp>
      <p:sp>
        <p:nvSpPr>
          <p:cNvPr id="7" name="Rectangle 6"/>
          <p:cNvSpPr/>
          <p:nvPr/>
        </p:nvSpPr>
        <p:spPr>
          <a:xfrm>
            <a:off x="1600200" y="2209800"/>
            <a:ext cx="11430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sp>
        <p:nvSpPr>
          <p:cNvPr id="8" name="Rectangle 7"/>
          <p:cNvSpPr/>
          <p:nvPr/>
        </p:nvSpPr>
        <p:spPr>
          <a:xfrm>
            <a:off x="1600200" y="2743200"/>
            <a:ext cx="11430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FF0000"/>
                </a:solidFill>
              </a:rPr>
              <a:t>x + 1 </a:t>
            </a:r>
            <a:r>
              <a:rPr lang="en-US" dirty="0">
                <a:solidFill>
                  <a:srgbClr val="FF0000"/>
                </a:solidFill>
                <a:sym typeface="Symbol"/>
              </a:rPr>
              <a:t> N</a:t>
            </a:r>
            <a:endParaRPr lang="en-US" dirty="0">
              <a:solidFill>
                <a:srgbClr val="FF0000"/>
              </a:solidFill>
            </a:endParaRPr>
          </a:p>
        </p:txBody>
      </p:sp>
    </p:spTree>
    <p:extLst>
      <p:ext uri="{BB962C8B-B14F-4D97-AF65-F5344CB8AC3E}">
        <p14:creationId xmlns:p14="http://schemas.microsoft.com/office/powerpoint/2010/main" val="325026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Fundamentals of Parallel Algorithm</a:t>
            </a:r>
            <a:endParaRPr lang="en-US" dirty="0"/>
          </a:p>
        </p:txBody>
      </p:sp>
      <p:sp>
        <p:nvSpPr>
          <p:cNvPr id="3" name="Content Placeholder 2"/>
          <p:cNvSpPr>
            <a:spLocks noGrp="1"/>
          </p:cNvSpPr>
          <p:nvPr>
            <p:ph idx="1"/>
          </p:nvPr>
        </p:nvSpPr>
        <p:spPr/>
        <p:txBody>
          <a:bodyPr>
            <a:normAutofit fontScale="85000" lnSpcReduction="20000"/>
          </a:bodyPr>
          <a:lstStyle/>
          <a:p>
            <a:pPr algn="just"/>
            <a:r>
              <a:rPr lang="en-US" b="1" u="sng" dirty="0"/>
              <a:t>Models of parallel computation</a:t>
            </a:r>
          </a:p>
          <a:p>
            <a:pPr marL="914400" lvl="1" indent="-514350" algn="just">
              <a:buFont typeface="+mj-lt"/>
              <a:buAutoNum type="arabicPeriod"/>
            </a:pPr>
            <a:r>
              <a:rPr lang="en-US" dirty="0"/>
              <a:t>PRAM Model</a:t>
            </a:r>
          </a:p>
          <a:p>
            <a:pPr marL="1314450" lvl="2" indent="-514350" algn="just">
              <a:buFont typeface="Wingdings" pitchFamily="2" charset="2"/>
              <a:buChar char="§"/>
            </a:pPr>
            <a:r>
              <a:rPr lang="en-US" dirty="0"/>
              <a:t>Complexity measure used for evaluating the performance of a PRAM algorithm is</a:t>
            </a:r>
          </a:p>
          <a:p>
            <a:pPr marL="2686050" lvl="5" indent="-514350" algn="just">
              <a:buFont typeface="Wingdings" pitchFamily="2" charset="2"/>
              <a:buChar char="§"/>
            </a:pPr>
            <a:r>
              <a:rPr lang="en-US" dirty="0"/>
              <a:t>Where T(n) </a:t>
            </a:r>
            <a:r>
              <a:rPr lang="en-US" dirty="0">
                <a:sym typeface="Symbol"/>
              </a:rPr>
              <a:t> best sequential time</a:t>
            </a:r>
          </a:p>
          <a:p>
            <a:pPr marL="2686050" lvl="5" indent="-514350" algn="just">
              <a:buFont typeface="Wingdings" pitchFamily="2" charset="2"/>
              <a:buChar char="§"/>
            </a:pPr>
            <a:r>
              <a:rPr lang="en-US" dirty="0">
                <a:sym typeface="Symbol"/>
              </a:rPr>
              <a:t>p  no. of processors</a:t>
            </a:r>
            <a:endParaRPr lang="en-US" dirty="0"/>
          </a:p>
          <a:p>
            <a:pPr marL="914400" lvl="1" indent="-514350" algn="just">
              <a:buFont typeface="+mj-lt"/>
              <a:buAutoNum type="arabicPeriod"/>
            </a:pPr>
            <a:r>
              <a:rPr lang="en-US" dirty="0"/>
              <a:t>Shared Memory Model</a:t>
            </a:r>
          </a:p>
          <a:p>
            <a:pPr marL="1314450" lvl="2" indent="-514350" algn="just">
              <a:buFont typeface="Wingdings" pitchFamily="2" charset="2"/>
              <a:buChar char="§"/>
            </a:pPr>
            <a:r>
              <a:rPr lang="en-US" dirty="0"/>
              <a:t>Retains single address space of PRAM but assumes that the processors execute their operations asynchronously (like multiprogramming)</a:t>
            </a:r>
          </a:p>
          <a:p>
            <a:pPr marL="914400" lvl="1" indent="-514350" algn="just">
              <a:buFont typeface="+mj-lt"/>
              <a:buAutoNum type="arabicPeriod"/>
            </a:pPr>
            <a:r>
              <a:rPr lang="en-US" dirty="0"/>
              <a:t>Network Model</a:t>
            </a:r>
          </a:p>
          <a:p>
            <a:pPr marL="1314450" lvl="2" indent="-514350" algn="just">
              <a:buFont typeface="Wingdings" pitchFamily="2" charset="2"/>
              <a:buChar char="§"/>
            </a:pPr>
            <a:r>
              <a:rPr lang="en-US" dirty="0"/>
              <a:t>Topology of the inter-connection network as the basis for modeling the communication between different processors</a:t>
            </a:r>
          </a:p>
          <a:p>
            <a:pPr marL="914400" lvl="1" indent="-514350" algn="just">
              <a:buFont typeface="+mj-lt"/>
              <a:buAutoNum type="arabicPeriod"/>
            </a:pPr>
            <a:r>
              <a:rPr lang="en-US" dirty="0" err="1"/>
              <a:t>LogP</a:t>
            </a:r>
            <a:r>
              <a:rPr lang="en-US" dirty="0"/>
              <a:t> Model</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220</a:t>
            </a:fld>
            <a:endParaRPr lang="en-US"/>
          </a:p>
        </p:txBody>
      </p:sp>
      <p:graphicFrame>
        <p:nvGraphicFramePr>
          <p:cNvPr id="6" name="Object 5"/>
          <p:cNvGraphicFramePr>
            <a:graphicFrameLocks noChangeAspect="1"/>
          </p:cNvGraphicFramePr>
          <p:nvPr/>
        </p:nvGraphicFramePr>
        <p:xfrm>
          <a:off x="1600200" y="2971800"/>
          <a:ext cx="1054100" cy="660400"/>
        </p:xfrm>
        <a:graphic>
          <a:graphicData uri="http://schemas.openxmlformats.org/presentationml/2006/ole">
            <mc:AlternateContent xmlns:mc="http://schemas.openxmlformats.org/markup-compatibility/2006">
              <mc:Choice xmlns:v="urn:schemas-microsoft-com:vml" Requires="v">
                <p:oleObj name="Equation" r:id="rId2" imgW="1054080" imgH="660240" progId="">
                  <p:embed/>
                </p:oleObj>
              </mc:Choice>
              <mc:Fallback>
                <p:oleObj name="Equation" r:id="rId2" imgW="1054080" imgH="66024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971800"/>
                        <a:ext cx="1054100"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Fundamentals of Parallel Algorithm…</a:t>
            </a:r>
            <a:endParaRPr lang="en-US" dirty="0"/>
          </a:p>
        </p:txBody>
      </p:sp>
      <p:sp>
        <p:nvSpPr>
          <p:cNvPr id="3" name="Content Placeholder 2"/>
          <p:cNvSpPr>
            <a:spLocks noGrp="1"/>
          </p:cNvSpPr>
          <p:nvPr>
            <p:ph idx="1"/>
          </p:nvPr>
        </p:nvSpPr>
        <p:spPr/>
        <p:txBody>
          <a:bodyPr>
            <a:noAutofit/>
          </a:bodyPr>
          <a:lstStyle/>
          <a:p>
            <a:pPr algn="just"/>
            <a:r>
              <a:rPr lang="en-US" sz="2400" b="1" u="sng" dirty="0" err="1"/>
              <a:t>LogP</a:t>
            </a:r>
            <a:r>
              <a:rPr lang="en-US" sz="2400" b="1" u="sng" dirty="0"/>
              <a:t> Model</a:t>
            </a:r>
          </a:p>
          <a:p>
            <a:pPr algn="just"/>
            <a:endParaRPr lang="en-US" sz="2400" dirty="0"/>
          </a:p>
          <a:p>
            <a:pPr algn="just"/>
            <a:endParaRPr lang="en-US" sz="2400" dirty="0"/>
          </a:p>
          <a:p>
            <a:pPr algn="just"/>
            <a:endParaRPr lang="en-US" sz="2400" dirty="0"/>
          </a:p>
          <a:p>
            <a:pPr algn="just"/>
            <a:endParaRPr lang="en-US" sz="2400" dirty="0"/>
          </a:p>
          <a:p>
            <a:pPr algn="just"/>
            <a:endParaRPr lang="en-US" sz="2400" dirty="0"/>
          </a:p>
          <a:p>
            <a:pPr algn="just"/>
            <a:r>
              <a:rPr lang="en-US" sz="2000" dirty="0"/>
              <a:t>L</a:t>
            </a:r>
            <a:r>
              <a:rPr lang="en-US" sz="2000" dirty="0">
                <a:sym typeface="Symbol"/>
              </a:rPr>
              <a:t> upper bound of the latency occurred in communicating the message </a:t>
            </a:r>
          </a:p>
          <a:p>
            <a:pPr algn="just"/>
            <a:r>
              <a:rPr lang="en-US" sz="2000" dirty="0">
                <a:sym typeface="Symbol"/>
              </a:rPr>
              <a:t>o  overhead, length of a time that a processor is engaged in submission of a message</a:t>
            </a:r>
          </a:p>
          <a:p>
            <a:pPr algn="just"/>
            <a:r>
              <a:rPr lang="en-US" sz="2000" dirty="0">
                <a:sym typeface="Symbol"/>
              </a:rPr>
              <a:t>g  gap, minimum time interval between consecutive node message transmission and submission</a:t>
            </a:r>
          </a:p>
          <a:p>
            <a:pPr algn="just"/>
            <a:r>
              <a:rPr lang="en-US" sz="2000" dirty="0">
                <a:sym typeface="Symbol"/>
              </a:rPr>
              <a:t>P  no. of processors</a:t>
            </a:r>
          </a:p>
          <a:p>
            <a:pPr algn="just"/>
            <a:endParaRPr lang="en-US" sz="2400"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221</a:t>
            </a:fld>
            <a:endParaRPr lang="en-US"/>
          </a:p>
        </p:txBody>
      </p:sp>
      <p:pic>
        <p:nvPicPr>
          <p:cNvPr id="2051" name="Picture 3"/>
          <p:cNvPicPr>
            <a:picLocks noChangeAspect="1" noChangeArrowheads="1"/>
          </p:cNvPicPr>
          <p:nvPr/>
        </p:nvPicPr>
        <p:blipFill>
          <a:blip r:embed="rId2" cstate="print"/>
          <a:srcRect/>
          <a:stretch>
            <a:fillRect/>
          </a:stretch>
        </p:blipFill>
        <p:spPr bwMode="auto">
          <a:xfrm>
            <a:off x="685800" y="2133600"/>
            <a:ext cx="4610100" cy="1933575"/>
          </a:xfrm>
          <a:prstGeom prst="rect">
            <a:avLst/>
          </a:prstGeom>
          <a:noFill/>
          <a:ln w="9525">
            <a:noFill/>
            <a:miter lim="800000"/>
            <a:headEnd/>
            <a:tailEnd/>
          </a:ln>
          <a:effectLst/>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a:t>Balanced Trees</a:t>
            </a:r>
            <a:endParaRPr lang="en-US" dirty="0"/>
          </a:p>
        </p:txBody>
      </p:sp>
      <p:sp>
        <p:nvSpPr>
          <p:cNvPr id="3" name="Content Placeholder 2"/>
          <p:cNvSpPr>
            <a:spLocks noGrp="1"/>
          </p:cNvSpPr>
          <p:nvPr>
            <p:ph idx="1"/>
          </p:nvPr>
        </p:nvSpPr>
        <p:spPr/>
        <p:txBody>
          <a:bodyPr>
            <a:normAutofit fontScale="70000" lnSpcReduction="20000"/>
          </a:bodyPr>
          <a:lstStyle/>
          <a:p>
            <a:pPr algn="just"/>
            <a:r>
              <a:rPr lang="en-US" dirty="0"/>
              <a:t>A common strategy for designing parallel algorithms is to build a balanced tree on the input elements and traverse the tree, storing some information on internal node</a:t>
            </a:r>
          </a:p>
          <a:p>
            <a:pPr algn="just"/>
            <a:r>
              <a:rPr lang="en-US" b="1" u="sng" dirty="0" err="1"/>
              <a:t>Eg</a:t>
            </a:r>
            <a:r>
              <a:rPr lang="en-US" b="1" u="sng" dirty="0"/>
              <a:t>: Computing the sum of elements in the array</a:t>
            </a:r>
          </a:p>
          <a:p>
            <a:pPr algn="just"/>
            <a:r>
              <a:rPr lang="en-US" u="sng" dirty="0"/>
              <a:t>Algorithm( Data Parallel Sum)</a:t>
            </a:r>
          </a:p>
          <a:p>
            <a:pPr algn="just"/>
            <a:endParaRPr lang="en-US" u="sng" dirty="0"/>
          </a:p>
          <a:p>
            <a:pPr lvl="3" algn="just"/>
            <a:endParaRPr lang="en-US" dirty="0"/>
          </a:p>
          <a:p>
            <a:pPr lvl="1"/>
            <a:r>
              <a:rPr lang="en-US" dirty="0"/>
              <a:t>Begin</a:t>
            </a:r>
          </a:p>
          <a:p>
            <a:pPr lvl="2"/>
            <a:r>
              <a:rPr lang="en-US" dirty="0"/>
              <a:t>For h=1 to k do</a:t>
            </a:r>
          </a:p>
          <a:p>
            <a:pPr lvl="3"/>
            <a:r>
              <a:rPr lang="en-US" dirty="0"/>
              <a:t>For  		do in parallel</a:t>
            </a:r>
          </a:p>
          <a:p>
            <a:pPr lvl="4"/>
            <a:r>
              <a:rPr lang="en-US" dirty="0"/>
              <a:t>A[</a:t>
            </a:r>
            <a:r>
              <a:rPr lang="en-US" dirty="0" err="1"/>
              <a:t>i</a:t>
            </a:r>
            <a:r>
              <a:rPr lang="en-US" dirty="0"/>
              <a:t>] = A[2i] + A [2i + 1]</a:t>
            </a:r>
          </a:p>
          <a:p>
            <a:pPr lvl="1"/>
            <a:r>
              <a:rPr lang="en-US" dirty="0"/>
              <a:t>S = A[0]</a:t>
            </a:r>
          </a:p>
          <a:p>
            <a:pPr lvl="1"/>
            <a:r>
              <a:rPr lang="en-US" dirty="0"/>
              <a:t>End</a:t>
            </a:r>
          </a:p>
          <a:p>
            <a:r>
              <a:rPr lang="en-US" dirty="0"/>
              <a:t> </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222</a:t>
            </a:fld>
            <a:endParaRPr lang="en-US"/>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7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07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077"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000375" y="4267200"/>
            <a:ext cx="885825" cy="314325"/>
          </a:xfrm>
          <a:prstGeom prst="rect">
            <a:avLst/>
          </a:prstGeom>
          <a:noFill/>
        </p:spPr>
      </p:pic>
      <p:graphicFrame>
        <p:nvGraphicFramePr>
          <p:cNvPr id="13" name="Object 12"/>
          <p:cNvGraphicFramePr>
            <a:graphicFrameLocks noChangeAspect="1"/>
          </p:cNvGraphicFramePr>
          <p:nvPr/>
        </p:nvGraphicFramePr>
        <p:xfrm>
          <a:off x="838200" y="3276600"/>
          <a:ext cx="1566333" cy="381000"/>
        </p:xfrm>
        <a:graphic>
          <a:graphicData uri="http://schemas.openxmlformats.org/presentationml/2006/ole">
            <mc:AlternateContent xmlns:mc="http://schemas.openxmlformats.org/markup-compatibility/2006">
              <mc:Choice xmlns:v="urn:schemas-microsoft-com:vml" Requires="v">
                <p:oleObj name="Equation" r:id="rId3" imgW="939600" imgH="228600" progId="">
                  <p:embed/>
                </p:oleObj>
              </mc:Choice>
              <mc:Fallback>
                <p:oleObj name="Equation" r:id="rId3" imgW="939600" imgH="2286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276600"/>
                        <a:ext cx="156633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nvGraphicFramePr>
        <p:xfrm>
          <a:off x="2743200" y="3124199"/>
          <a:ext cx="1905000" cy="846667"/>
        </p:xfrm>
        <a:graphic>
          <a:graphicData uri="http://schemas.openxmlformats.org/presentationml/2006/ole">
            <mc:AlternateContent xmlns:mc="http://schemas.openxmlformats.org/markup-compatibility/2006">
              <mc:Choice xmlns:v="urn:schemas-microsoft-com:vml" Requires="v">
                <p:oleObj name="Equation" r:id="rId5" imgW="1485720" imgH="660240" progId="">
                  <p:embed/>
                </p:oleObj>
              </mc:Choice>
              <mc:Fallback>
                <p:oleObj name="Equation" r:id="rId5" imgW="1485720" imgH="66024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3124199"/>
                        <a:ext cx="1905000" cy="8466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Divide and Conquer</a:t>
            </a: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223</a:t>
            </a:fld>
            <a:endParaRPr lang="en-US"/>
          </a:p>
        </p:txBody>
      </p:sp>
      <p:sp>
        <p:nvSpPr>
          <p:cNvPr id="7" name="Content Placeholder 6"/>
          <p:cNvSpPr>
            <a:spLocks noGrp="1"/>
          </p:cNvSpPr>
          <p:nvPr>
            <p:ph idx="1"/>
          </p:nvPr>
        </p:nvSpPr>
        <p:spPr/>
        <p:txBody>
          <a:bodyPr/>
          <a:lstStyle/>
          <a:p>
            <a:r>
              <a:rPr lang="en-US" dirty="0"/>
              <a:t>Partitioning the input into several partitions of almost equal size</a:t>
            </a:r>
          </a:p>
          <a:p>
            <a:r>
              <a:rPr lang="en-US" dirty="0"/>
              <a:t>Solve each in parallel</a:t>
            </a:r>
          </a:p>
          <a:p>
            <a:r>
              <a:rPr lang="en-US" dirty="0"/>
              <a:t>Merge the solution</a:t>
            </a:r>
          </a:p>
          <a:p>
            <a:r>
              <a:rPr lang="en-US" dirty="0" err="1"/>
              <a:t>Eg</a:t>
            </a:r>
            <a:r>
              <a:rPr lang="en-US" dirty="0"/>
              <a:t>: Quick Sort</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752600" y="2819400"/>
            <a:ext cx="6400800" cy="1447800"/>
          </a:xfrm>
        </p:spPr>
        <p:txBody>
          <a:bodyPr>
            <a:normAutofit fontScale="70000" lnSpcReduction="20000"/>
          </a:bodyPr>
          <a:lstStyle/>
          <a:p>
            <a:pPr marL="0" indent="0">
              <a:buNone/>
            </a:pPr>
            <a:r>
              <a:rPr lang="en-US" sz="7200" b="1" dirty="0"/>
              <a:t>End of Session Unit 3.1</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224</a:t>
            </a:fld>
            <a:endParaRPr lang="en-US"/>
          </a:p>
        </p:txBody>
      </p:sp>
    </p:spTree>
    <p:extLst>
      <p:ext uri="{BB962C8B-B14F-4D97-AF65-F5344CB8AC3E}">
        <p14:creationId xmlns:p14="http://schemas.microsoft.com/office/powerpoint/2010/main" val="1555747442"/>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Unit 3.2 :- Graph Theoretic Concepts and Notations</a:t>
            </a:r>
          </a:p>
        </p:txBody>
      </p:sp>
      <p:sp>
        <p:nvSpPr>
          <p:cNvPr id="4" name="Footer Placeholder 3"/>
          <p:cNvSpPr>
            <a:spLocks noGrp="1"/>
          </p:cNvSpPr>
          <p:nvPr>
            <p:ph type="ftr" sz="quarter" idx="11"/>
          </p:nvPr>
        </p:nvSpPr>
        <p:spPr>
          <a:xfrm>
            <a:off x="3124200" y="6356350"/>
            <a:ext cx="3810000" cy="365125"/>
          </a:xfrm>
        </p:spPr>
        <p:txBody>
          <a:bodyPr/>
          <a:lstStyle/>
          <a:p>
            <a:pPr>
              <a:spcBef>
                <a:spcPct val="20000"/>
              </a:spcBef>
            </a:pPr>
            <a:r>
              <a:rPr lang="en-US" sz="1400" b="1">
                <a:solidFill>
                  <a:schemeClr val="tx1"/>
                </a:solidFill>
                <a:latin typeface="+mj-lt"/>
                <a:ea typeface="+mj-ea"/>
                <a:cs typeface="+mj-cs"/>
              </a:rPr>
              <a:t>Parallel and Distributed Computing</a:t>
            </a:r>
            <a:endParaRPr lang="en-US" sz="1400" b="1" dirty="0">
              <a:solidFill>
                <a:schemeClr val="tx1"/>
              </a:solidFill>
              <a:latin typeface="+mj-lt"/>
              <a:ea typeface="+mj-ea"/>
              <a:cs typeface="+mj-cs"/>
            </a:endParaRPr>
          </a:p>
        </p:txBody>
      </p:sp>
      <p:sp>
        <p:nvSpPr>
          <p:cNvPr id="5" name="Slide Number Placeholder 4"/>
          <p:cNvSpPr>
            <a:spLocks noGrp="1"/>
          </p:cNvSpPr>
          <p:nvPr>
            <p:ph type="sldNum" sz="quarter" idx="12"/>
          </p:nvPr>
        </p:nvSpPr>
        <p:spPr/>
        <p:txBody>
          <a:bodyPr/>
          <a:lstStyle/>
          <a:p>
            <a:fld id="{464F0463-9ADA-46C2-917D-8AEF7708C576}" type="slidenum">
              <a:rPr lang="en-US" smtClean="0"/>
              <a:pPr/>
              <a:t>225</a:t>
            </a:fld>
            <a:endParaRPr lang="en-US"/>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37731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Graph Theoretic Concepts and Notations</a:t>
            </a:r>
            <a:endParaRPr lang="en-US" dirty="0"/>
          </a:p>
        </p:txBody>
      </p:sp>
      <p:sp>
        <p:nvSpPr>
          <p:cNvPr id="3" name="Content Placeholder 2"/>
          <p:cNvSpPr>
            <a:spLocks noGrp="1"/>
          </p:cNvSpPr>
          <p:nvPr>
            <p:ph idx="1"/>
          </p:nvPr>
        </p:nvSpPr>
        <p:spPr/>
        <p:txBody>
          <a:bodyPr>
            <a:normAutofit fontScale="55000" lnSpcReduction="20000"/>
          </a:bodyPr>
          <a:lstStyle/>
          <a:p>
            <a:r>
              <a:rPr lang="en-US" dirty="0"/>
              <a:t>Undirected graph</a:t>
            </a:r>
          </a:p>
          <a:p>
            <a:r>
              <a:rPr lang="en-US" dirty="0"/>
              <a:t>Sub-graph</a:t>
            </a:r>
          </a:p>
          <a:p>
            <a:r>
              <a:rPr lang="en-US" dirty="0"/>
              <a:t>Connected graph</a:t>
            </a:r>
          </a:p>
          <a:p>
            <a:pPr lvl="1"/>
            <a:r>
              <a:rPr lang="en-US" dirty="0"/>
              <a:t>If there is a path between every pairs of vertices</a:t>
            </a:r>
          </a:p>
          <a:p>
            <a:r>
              <a:rPr lang="en-US" dirty="0"/>
              <a:t>Bi-connected graph</a:t>
            </a:r>
          </a:p>
          <a:p>
            <a:pPr lvl="1"/>
            <a:r>
              <a:rPr lang="en-US" dirty="0"/>
              <a:t>Removing an arbitrary vertex along with all edges incident to it is still connected</a:t>
            </a:r>
          </a:p>
          <a:p>
            <a:r>
              <a:rPr lang="en-US" dirty="0"/>
              <a:t>Cut-vertex</a:t>
            </a:r>
          </a:p>
          <a:p>
            <a:pPr lvl="1"/>
            <a:r>
              <a:rPr lang="en-US" dirty="0"/>
              <a:t>A vertex </a:t>
            </a:r>
            <a:r>
              <a:rPr lang="en-US" b="1" i="1" dirty="0"/>
              <a:t>v</a:t>
            </a:r>
            <a:r>
              <a:rPr lang="en-US" dirty="0"/>
              <a:t> of G is cut vertex if the graph induced by </a:t>
            </a:r>
            <a:r>
              <a:rPr lang="en-US" b="1" i="1" dirty="0"/>
              <a:t>v</a:t>
            </a:r>
            <a:r>
              <a:rPr lang="en-US" dirty="0"/>
              <a:t> is not connected</a:t>
            </a:r>
          </a:p>
          <a:p>
            <a:r>
              <a:rPr lang="en-US" dirty="0"/>
              <a:t>Cut-edge</a:t>
            </a:r>
          </a:p>
          <a:p>
            <a:pPr lvl="1"/>
            <a:r>
              <a:rPr lang="en-US" dirty="0"/>
              <a:t>An edge {</a:t>
            </a:r>
            <a:r>
              <a:rPr lang="en-US" dirty="0" err="1"/>
              <a:t>x,y</a:t>
            </a:r>
            <a:r>
              <a:rPr lang="en-US" dirty="0"/>
              <a:t>} of G is bridge if the graph obtained from G by removing {</a:t>
            </a:r>
            <a:r>
              <a:rPr lang="en-US" dirty="0" err="1"/>
              <a:t>x,y</a:t>
            </a:r>
            <a:r>
              <a:rPr lang="en-US" dirty="0"/>
              <a:t>} is not connected</a:t>
            </a:r>
          </a:p>
          <a:p>
            <a:r>
              <a:rPr lang="en-US" dirty="0"/>
              <a:t>Clique</a:t>
            </a:r>
          </a:p>
          <a:p>
            <a:pPr lvl="1"/>
            <a:r>
              <a:rPr lang="en-US" dirty="0"/>
              <a:t>A clique is a graph of pair wise adjacent vertices</a:t>
            </a:r>
          </a:p>
          <a:p>
            <a:r>
              <a:rPr lang="en-US" dirty="0"/>
              <a:t>Matching</a:t>
            </a:r>
          </a:p>
          <a:p>
            <a:pPr lvl="1"/>
            <a:r>
              <a:rPr lang="en-US" dirty="0"/>
              <a:t>Is a set of edges sharing no common vertex</a:t>
            </a:r>
          </a:p>
          <a:p>
            <a:endParaRPr lang="en-US" dirty="0"/>
          </a:p>
          <a:p>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226</a:t>
            </a:fld>
            <a:endParaRPr lang="en-US"/>
          </a:p>
        </p:txBody>
      </p:sp>
      <p:pic>
        <p:nvPicPr>
          <p:cNvPr id="18434" name="Picture 2"/>
          <p:cNvPicPr>
            <a:picLocks noChangeAspect="1" noChangeArrowheads="1"/>
          </p:cNvPicPr>
          <p:nvPr/>
        </p:nvPicPr>
        <p:blipFill>
          <a:blip r:embed="rId2" cstate="print"/>
          <a:srcRect/>
          <a:stretch>
            <a:fillRect/>
          </a:stretch>
        </p:blipFill>
        <p:spPr bwMode="auto">
          <a:xfrm>
            <a:off x="5181600" y="914400"/>
            <a:ext cx="1466850" cy="1771650"/>
          </a:xfrm>
          <a:prstGeom prst="rect">
            <a:avLst/>
          </a:prstGeom>
          <a:noFill/>
          <a:ln w="9525">
            <a:noFill/>
            <a:miter lim="800000"/>
            <a:headEnd/>
            <a:tailEnd/>
          </a:ln>
          <a:effectLst/>
        </p:spPr>
      </p:pic>
      <p:pic>
        <p:nvPicPr>
          <p:cNvPr id="18435" name="Picture 3"/>
          <p:cNvPicPr>
            <a:picLocks noChangeAspect="1" noChangeArrowheads="1"/>
          </p:cNvPicPr>
          <p:nvPr/>
        </p:nvPicPr>
        <p:blipFill>
          <a:blip r:embed="rId3" cstate="print"/>
          <a:srcRect/>
          <a:stretch>
            <a:fillRect/>
          </a:stretch>
        </p:blipFill>
        <p:spPr bwMode="auto">
          <a:xfrm>
            <a:off x="6781800" y="1295400"/>
            <a:ext cx="1219200" cy="1257300"/>
          </a:xfrm>
          <a:prstGeom prst="rect">
            <a:avLst/>
          </a:prstGeom>
          <a:noFill/>
          <a:ln w="9525">
            <a:noFill/>
            <a:miter lim="800000"/>
            <a:headEnd/>
            <a:tailEnd/>
          </a:ln>
          <a:effectLst/>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Tree Graph</a:t>
            </a:r>
          </a:p>
        </p:txBody>
      </p:sp>
      <p:sp>
        <p:nvSpPr>
          <p:cNvPr id="3" name="Content Placeholder 2"/>
          <p:cNvSpPr>
            <a:spLocks noGrp="1"/>
          </p:cNvSpPr>
          <p:nvPr>
            <p:ph idx="1"/>
          </p:nvPr>
        </p:nvSpPr>
        <p:spPr/>
        <p:txBody>
          <a:bodyPr>
            <a:normAutofit fontScale="92500" lnSpcReduction="10000"/>
          </a:bodyPr>
          <a:lstStyle/>
          <a:p>
            <a:pPr algn="just"/>
            <a:r>
              <a:rPr lang="en-US" b="1" u="sng" dirty="0"/>
              <a:t>Computing a post order numbering</a:t>
            </a:r>
          </a:p>
          <a:p>
            <a:pPr lvl="1" algn="just"/>
            <a:r>
              <a:rPr lang="en-US" dirty="0"/>
              <a:t>Left, Right, Root</a:t>
            </a:r>
          </a:p>
          <a:p>
            <a:pPr lvl="1" algn="just"/>
            <a:r>
              <a:rPr lang="en-US" dirty="0"/>
              <a:t>Given a rooted tree </a:t>
            </a:r>
            <a:r>
              <a:rPr lang="en-US" b="1" i="1" dirty="0"/>
              <a:t>T</a:t>
            </a:r>
            <a:r>
              <a:rPr lang="en-US" dirty="0"/>
              <a:t> along its Euler Tour, the task of computing a post order numbering of the nodes </a:t>
            </a:r>
            <a:r>
              <a:rPr lang="en-US" b="1" i="1" dirty="0"/>
              <a:t>T</a:t>
            </a:r>
            <a:r>
              <a:rPr lang="en-US" dirty="0"/>
              <a:t> can be performed as follows</a:t>
            </a:r>
          </a:p>
          <a:p>
            <a:pPr marL="971550" lvl="1" indent="-514350" algn="just">
              <a:buFont typeface="+mj-lt"/>
              <a:buAutoNum type="arabicPeriod"/>
            </a:pPr>
            <a:r>
              <a:rPr lang="en-US" dirty="0"/>
              <a:t>For every node </a:t>
            </a:r>
            <a:r>
              <a:rPr lang="en-US" b="1" i="1" dirty="0"/>
              <a:t>v</a:t>
            </a:r>
            <a:r>
              <a:rPr lang="en-US" dirty="0"/>
              <a:t> of </a:t>
            </a:r>
            <a:r>
              <a:rPr lang="en-US" b="1" i="1" dirty="0"/>
              <a:t>T</a:t>
            </a:r>
            <a:r>
              <a:rPr lang="en-US" dirty="0"/>
              <a:t>, assign a weight of </a:t>
            </a:r>
            <a:r>
              <a:rPr lang="en-US" b="1" i="1" dirty="0"/>
              <a:t>0</a:t>
            </a:r>
            <a:r>
              <a:rPr lang="en-US" dirty="0"/>
              <a:t> to v</a:t>
            </a:r>
            <a:r>
              <a:rPr lang="en-US" baseline="30000" dirty="0"/>
              <a:t>1</a:t>
            </a:r>
            <a:r>
              <a:rPr lang="en-US" dirty="0"/>
              <a:t>, v</a:t>
            </a:r>
            <a:r>
              <a:rPr lang="en-US" baseline="30000" dirty="0"/>
              <a:t>2</a:t>
            </a:r>
            <a:r>
              <a:rPr lang="en-US" dirty="0"/>
              <a:t>,……..,</a:t>
            </a:r>
            <a:r>
              <a:rPr lang="en-US" dirty="0" err="1"/>
              <a:t>v</a:t>
            </a:r>
            <a:r>
              <a:rPr lang="en-US" baseline="30000" dirty="0" err="1"/>
              <a:t>d</a:t>
            </a:r>
            <a:r>
              <a:rPr lang="en-US" baseline="30000" dirty="0"/>
              <a:t>(v)</a:t>
            </a:r>
            <a:r>
              <a:rPr lang="en-US" dirty="0"/>
              <a:t> and weight of </a:t>
            </a:r>
            <a:r>
              <a:rPr lang="en-US" b="1" i="1" dirty="0"/>
              <a:t>1</a:t>
            </a:r>
            <a:r>
              <a:rPr lang="en-US" dirty="0"/>
              <a:t> to </a:t>
            </a:r>
            <a:r>
              <a:rPr lang="en-US" dirty="0" err="1"/>
              <a:t>v</a:t>
            </a:r>
            <a:r>
              <a:rPr lang="en-US" baseline="30000" dirty="0" err="1"/>
              <a:t>d</a:t>
            </a:r>
            <a:r>
              <a:rPr lang="en-US" baseline="30000" dirty="0"/>
              <a:t>(v)+1</a:t>
            </a:r>
          </a:p>
          <a:p>
            <a:pPr marL="971550" lvl="1" indent="-514350" algn="just">
              <a:buFont typeface="+mj-lt"/>
              <a:buAutoNum type="arabicPeriod"/>
            </a:pPr>
            <a:r>
              <a:rPr lang="en-US" dirty="0"/>
              <a:t>Compute the weighted rank of every node in the Euler Tour</a:t>
            </a:r>
          </a:p>
          <a:p>
            <a:pPr marL="971550" lvl="1" indent="-514350" algn="just">
              <a:buFont typeface="+mj-lt"/>
              <a:buAutoNum type="arabicPeriod"/>
            </a:pPr>
            <a:r>
              <a:rPr lang="en-US" dirty="0"/>
              <a:t>For every node </a:t>
            </a:r>
            <a:r>
              <a:rPr lang="en-US" dirty="0" err="1"/>
              <a:t>v</a:t>
            </a:r>
            <a:r>
              <a:rPr lang="en-US" baseline="30000" dirty="0" err="1"/>
              <a:t>d</a:t>
            </a:r>
            <a:r>
              <a:rPr lang="en-US" baseline="30000" dirty="0"/>
              <a:t>(v)+1</a:t>
            </a:r>
            <a:r>
              <a:rPr lang="en-US" dirty="0"/>
              <a:t>, the corresponding weighted rank is the post order of </a:t>
            </a:r>
            <a:r>
              <a:rPr lang="en-US" b="1" i="1" dirty="0"/>
              <a:t>v</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227</a:t>
            </a:fld>
            <a:endParaRPr lang="en-US"/>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Computing a post order numbering…..</a:t>
            </a:r>
          </a:p>
        </p:txBody>
      </p:sp>
      <p:sp>
        <p:nvSpPr>
          <p:cNvPr id="3" name="Content Placeholder 2"/>
          <p:cNvSpPr>
            <a:spLocks noGrp="1"/>
          </p:cNvSpPr>
          <p:nvPr>
            <p:ph idx="1"/>
          </p:nvPr>
        </p:nvSpPr>
        <p:spPr/>
        <p:txBody>
          <a:bodyPr/>
          <a:lstStyle/>
          <a:p>
            <a:r>
              <a:rPr lang="en-US" sz="2000" b="1" u="sng" dirty="0"/>
              <a:t>Example</a:t>
            </a:r>
          </a:p>
        </p:txBody>
      </p:sp>
      <p:pic>
        <p:nvPicPr>
          <p:cNvPr id="4" name="Picture 3"/>
          <p:cNvPicPr>
            <a:picLocks noChangeAspect="1"/>
          </p:cNvPicPr>
          <p:nvPr/>
        </p:nvPicPr>
        <p:blipFill>
          <a:blip r:embed="rId2" cstate="print"/>
          <a:stretch>
            <a:fillRect/>
          </a:stretch>
        </p:blipFill>
        <p:spPr>
          <a:xfrm>
            <a:off x="778417" y="2525869"/>
            <a:ext cx="2235994" cy="1600200"/>
          </a:xfrm>
          <a:prstGeom prst="rect">
            <a:avLst/>
          </a:prstGeom>
        </p:spPr>
      </p:pic>
      <p:pic>
        <p:nvPicPr>
          <p:cNvPr id="5" name="Picture 4"/>
          <p:cNvPicPr>
            <a:picLocks noChangeAspect="1"/>
          </p:cNvPicPr>
          <p:nvPr/>
        </p:nvPicPr>
        <p:blipFill>
          <a:blip r:embed="rId3" cstate="print"/>
          <a:stretch>
            <a:fillRect/>
          </a:stretch>
        </p:blipFill>
        <p:spPr>
          <a:xfrm>
            <a:off x="3938748" y="2618837"/>
            <a:ext cx="3864769" cy="1543050"/>
          </a:xfrm>
          <a:prstGeom prst="rect">
            <a:avLst/>
          </a:prstGeom>
        </p:spPr>
      </p:pic>
      <p:cxnSp>
        <p:nvCxnSpPr>
          <p:cNvPr id="7" name="Straight Arrow Connector 6"/>
          <p:cNvCxnSpPr>
            <a:stCxn id="4" idx="3"/>
          </p:cNvCxnSpPr>
          <p:nvPr/>
        </p:nvCxnSpPr>
        <p:spPr>
          <a:xfrm>
            <a:off x="3014411" y="3325969"/>
            <a:ext cx="9168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69549" y="2956637"/>
            <a:ext cx="1148969" cy="369332"/>
          </a:xfrm>
          <a:prstGeom prst="rect">
            <a:avLst/>
          </a:prstGeom>
          <a:noFill/>
        </p:spPr>
        <p:txBody>
          <a:bodyPr wrap="none" rtlCol="0">
            <a:spAutoFit/>
          </a:bodyPr>
          <a:lstStyle/>
          <a:p>
            <a:r>
              <a:rPr lang="en-US" b="1" dirty="0">
                <a:solidFill>
                  <a:srgbClr val="FF0000"/>
                </a:solidFill>
              </a:rPr>
              <a:t>Euler Tour</a:t>
            </a:r>
          </a:p>
        </p:txBody>
      </p:sp>
      <p:cxnSp>
        <p:nvCxnSpPr>
          <p:cNvPr id="10" name="Straight Arrow Connector 9"/>
          <p:cNvCxnSpPr/>
          <p:nvPr/>
        </p:nvCxnSpPr>
        <p:spPr>
          <a:xfrm flipH="1">
            <a:off x="1323305" y="2820473"/>
            <a:ext cx="502276" cy="32083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965915" y="3389222"/>
            <a:ext cx="259640" cy="29413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199999" y="3536291"/>
            <a:ext cx="123306" cy="2820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526146" y="3473842"/>
            <a:ext cx="48296" cy="20951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1557388" y="3389221"/>
            <a:ext cx="113646" cy="28807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1574442" y="2940445"/>
            <a:ext cx="400905" cy="29215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125113" y="2964322"/>
            <a:ext cx="1" cy="244399"/>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486678" y="2541293"/>
            <a:ext cx="170645" cy="279180"/>
          </a:xfrm>
          <a:prstGeom prst="rect">
            <a:avLst/>
          </a:prstGeom>
          <a:noFill/>
        </p:spPr>
        <p:txBody>
          <a:bodyPr wrap="square" rtlCol="0">
            <a:spAutoFit/>
          </a:bodyPr>
          <a:lstStyle/>
          <a:p>
            <a:r>
              <a:rPr lang="en-US" sz="1200" b="1" dirty="0">
                <a:solidFill>
                  <a:srgbClr val="FF0000"/>
                </a:solidFill>
              </a:rPr>
              <a:t>0</a:t>
            </a:r>
          </a:p>
        </p:txBody>
      </p:sp>
      <p:sp>
        <p:nvSpPr>
          <p:cNvPr id="30" name="TextBox 29"/>
          <p:cNvSpPr txBox="1"/>
          <p:nvPr/>
        </p:nvSpPr>
        <p:spPr>
          <a:xfrm>
            <a:off x="4093884" y="3174073"/>
            <a:ext cx="170645" cy="279180"/>
          </a:xfrm>
          <a:prstGeom prst="rect">
            <a:avLst/>
          </a:prstGeom>
          <a:noFill/>
        </p:spPr>
        <p:txBody>
          <a:bodyPr wrap="square" rtlCol="0">
            <a:spAutoFit/>
          </a:bodyPr>
          <a:lstStyle/>
          <a:p>
            <a:r>
              <a:rPr lang="en-US" sz="1200" b="1" dirty="0">
                <a:solidFill>
                  <a:srgbClr val="FF0000"/>
                </a:solidFill>
              </a:rPr>
              <a:t>0</a:t>
            </a:r>
          </a:p>
        </p:txBody>
      </p:sp>
      <p:sp>
        <p:nvSpPr>
          <p:cNvPr id="31" name="TextBox 30"/>
          <p:cNvSpPr txBox="1"/>
          <p:nvPr/>
        </p:nvSpPr>
        <p:spPr>
          <a:xfrm>
            <a:off x="4438933" y="3170981"/>
            <a:ext cx="170645" cy="279180"/>
          </a:xfrm>
          <a:prstGeom prst="rect">
            <a:avLst/>
          </a:prstGeom>
          <a:noFill/>
        </p:spPr>
        <p:txBody>
          <a:bodyPr wrap="square" rtlCol="0">
            <a:spAutoFit/>
          </a:bodyPr>
          <a:lstStyle/>
          <a:p>
            <a:r>
              <a:rPr lang="en-US" sz="1200" b="1" dirty="0">
                <a:solidFill>
                  <a:srgbClr val="FF0000"/>
                </a:solidFill>
              </a:rPr>
              <a:t>0</a:t>
            </a:r>
          </a:p>
        </p:txBody>
      </p:sp>
      <p:sp>
        <p:nvSpPr>
          <p:cNvPr id="32" name="TextBox 31"/>
          <p:cNvSpPr txBox="1"/>
          <p:nvPr/>
        </p:nvSpPr>
        <p:spPr>
          <a:xfrm>
            <a:off x="5140859" y="2618837"/>
            <a:ext cx="170645" cy="279180"/>
          </a:xfrm>
          <a:prstGeom prst="rect">
            <a:avLst/>
          </a:prstGeom>
          <a:noFill/>
        </p:spPr>
        <p:txBody>
          <a:bodyPr wrap="square" rtlCol="0">
            <a:spAutoFit/>
          </a:bodyPr>
          <a:lstStyle/>
          <a:p>
            <a:r>
              <a:rPr lang="en-US" sz="1200" b="1" dirty="0">
                <a:solidFill>
                  <a:srgbClr val="FF0000"/>
                </a:solidFill>
              </a:rPr>
              <a:t>0</a:t>
            </a:r>
          </a:p>
        </p:txBody>
      </p:sp>
      <p:sp>
        <p:nvSpPr>
          <p:cNvPr id="33" name="TextBox 32"/>
          <p:cNvSpPr txBox="1"/>
          <p:nvPr/>
        </p:nvSpPr>
        <p:spPr>
          <a:xfrm>
            <a:off x="4994395" y="3260068"/>
            <a:ext cx="170645" cy="279180"/>
          </a:xfrm>
          <a:prstGeom prst="rect">
            <a:avLst/>
          </a:prstGeom>
          <a:noFill/>
        </p:spPr>
        <p:txBody>
          <a:bodyPr wrap="square" rtlCol="0">
            <a:spAutoFit/>
          </a:bodyPr>
          <a:lstStyle/>
          <a:p>
            <a:r>
              <a:rPr lang="en-US" sz="1200" b="1" dirty="0">
                <a:solidFill>
                  <a:srgbClr val="FF0000"/>
                </a:solidFill>
              </a:rPr>
              <a:t>1</a:t>
            </a:r>
          </a:p>
        </p:txBody>
      </p:sp>
      <p:sp>
        <p:nvSpPr>
          <p:cNvPr id="34" name="TextBox 33"/>
          <p:cNvSpPr txBox="1"/>
          <p:nvPr/>
        </p:nvSpPr>
        <p:spPr>
          <a:xfrm>
            <a:off x="5508913" y="3093007"/>
            <a:ext cx="170645" cy="279180"/>
          </a:xfrm>
          <a:prstGeom prst="rect">
            <a:avLst/>
          </a:prstGeom>
          <a:noFill/>
        </p:spPr>
        <p:txBody>
          <a:bodyPr wrap="square" rtlCol="0">
            <a:spAutoFit/>
          </a:bodyPr>
          <a:lstStyle/>
          <a:p>
            <a:r>
              <a:rPr lang="en-US" sz="1200" b="1" dirty="0">
                <a:solidFill>
                  <a:srgbClr val="FF0000"/>
                </a:solidFill>
              </a:rPr>
              <a:t>0</a:t>
            </a:r>
          </a:p>
        </p:txBody>
      </p:sp>
      <p:sp>
        <p:nvSpPr>
          <p:cNvPr id="35" name="TextBox 34"/>
          <p:cNvSpPr txBox="1"/>
          <p:nvPr/>
        </p:nvSpPr>
        <p:spPr>
          <a:xfrm>
            <a:off x="5911540" y="2661461"/>
            <a:ext cx="170645" cy="279180"/>
          </a:xfrm>
          <a:prstGeom prst="rect">
            <a:avLst/>
          </a:prstGeom>
          <a:noFill/>
        </p:spPr>
        <p:txBody>
          <a:bodyPr wrap="square" rtlCol="0">
            <a:spAutoFit/>
          </a:bodyPr>
          <a:lstStyle/>
          <a:p>
            <a:r>
              <a:rPr lang="en-US" sz="1200" b="1" dirty="0">
                <a:solidFill>
                  <a:srgbClr val="FF0000"/>
                </a:solidFill>
              </a:rPr>
              <a:t>0</a:t>
            </a:r>
          </a:p>
        </p:txBody>
      </p:sp>
      <p:sp>
        <p:nvSpPr>
          <p:cNvPr id="36" name="TextBox 35"/>
          <p:cNvSpPr txBox="1"/>
          <p:nvPr/>
        </p:nvSpPr>
        <p:spPr>
          <a:xfrm>
            <a:off x="6047611" y="3299419"/>
            <a:ext cx="170645" cy="279180"/>
          </a:xfrm>
          <a:prstGeom prst="rect">
            <a:avLst/>
          </a:prstGeom>
          <a:noFill/>
        </p:spPr>
        <p:txBody>
          <a:bodyPr wrap="square" rtlCol="0">
            <a:spAutoFit/>
          </a:bodyPr>
          <a:lstStyle/>
          <a:p>
            <a:r>
              <a:rPr lang="en-US" sz="1200" b="1" dirty="0">
                <a:solidFill>
                  <a:srgbClr val="FF0000"/>
                </a:solidFill>
              </a:rPr>
              <a:t>1</a:t>
            </a:r>
          </a:p>
        </p:txBody>
      </p:sp>
      <p:sp>
        <p:nvSpPr>
          <p:cNvPr id="37" name="TextBox 36"/>
          <p:cNvSpPr txBox="1"/>
          <p:nvPr/>
        </p:nvSpPr>
        <p:spPr>
          <a:xfrm>
            <a:off x="6493570" y="3120478"/>
            <a:ext cx="170645" cy="279180"/>
          </a:xfrm>
          <a:prstGeom prst="rect">
            <a:avLst/>
          </a:prstGeom>
          <a:noFill/>
        </p:spPr>
        <p:txBody>
          <a:bodyPr wrap="square" rtlCol="0">
            <a:spAutoFit/>
          </a:bodyPr>
          <a:lstStyle/>
          <a:p>
            <a:r>
              <a:rPr lang="en-US" sz="1200" b="1" dirty="0">
                <a:solidFill>
                  <a:srgbClr val="FF0000"/>
                </a:solidFill>
              </a:rPr>
              <a:t>0</a:t>
            </a:r>
          </a:p>
        </p:txBody>
      </p:sp>
      <p:sp>
        <p:nvSpPr>
          <p:cNvPr id="38" name="TextBox 37"/>
          <p:cNvSpPr txBox="1"/>
          <p:nvPr/>
        </p:nvSpPr>
        <p:spPr>
          <a:xfrm>
            <a:off x="6820090" y="3093007"/>
            <a:ext cx="170645" cy="279180"/>
          </a:xfrm>
          <a:prstGeom prst="rect">
            <a:avLst/>
          </a:prstGeom>
          <a:noFill/>
        </p:spPr>
        <p:txBody>
          <a:bodyPr wrap="square" rtlCol="0">
            <a:spAutoFit/>
          </a:bodyPr>
          <a:lstStyle/>
          <a:p>
            <a:r>
              <a:rPr lang="en-US" sz="1200" b="1" dirty="0">
                <a:solidFill>
                  <a:srgbClr val="FF0000"/>
                </a:solidFill>
              </a:rPr>
              <a:t>0</a:t>
            </a:r>
          </a:p>
        </p:txBody>
      </p:sp>
      <p:sp>
        <p:nvSpPr>
          <p:cNvPr id="39" name="TextBox 38"/>
          <p:cNvSpPr txBox="1"/>
          <p:nvPr/>
        </p:nvSpPr>
        <p:spPr>
          <a:xfrm>
            <a:off x="7553763" y="3310571"/>
            <a:ext cx="170645" cy="279180"/>
          </a:xfrm>
          <a:prstGeom prst="rect">
            <a:avLst/>
          </a:prstGeom>
          <a:noFill/>
        </p:spPr>
        <p:txBody>
          <a:bodyPr wrap="square" rtlCol="0">
            <a:spAutoFit/>
          </a:bodyPr>
          <a:lstStyle/>
          <a:p>
            <a:r>
              <a:rPr lang="en-US" sz="1200" b="1" dirty="0">
                <a:solidFill>
                  <a:srgbClr val="FF0000"/>
                </a:solidFill>
              </a:rPr>
              <a:t>1</a:t>
            </a:r>
          </a:p>
        </p:txBody>
      </p:sp>
      <p:sp>
        <p:nvSpPr>
          <p:cNvPr id="40" name="TextBox 39"/>
          <p:cNvSpPr txBox="1"/>
          <p:nvPr/>
        </p:nvSpPr>
        <p:spPr>
          <a:xfrm>
            <a:off x="7468441" y="2608035"/>
            <a:ext cx="170645" cy="279180"/>
          </a:xfrm>
          <a:prstGeom prst="rect">
            <a:avLst/>
          </a:prstGeom>
          <a:noFill/>
        </p:spPr>
        <p:txBody>
          <a:bodyPr wrap="square" rtlCol="0">
            <a:spAutoFit/>
          </a:bodyPr>
          <a:lstStyle/>
          <a:p>
            <a:r>
              <a:rPr lang="en-US" sz="1200" b="1" dirty="0">
                <a:solidFill>
                  <a:srgbClr val="FF0000"/>
                </a:solidFill>
              </a:rPr>
              <a:t>1</a:t>
            </a:r>
          </a:p>
        </p:txBody>
      </p:sp>
      <p:sp>
        <p:nvSpPr>
          <p:cNvPr id="41" name="TextBox 40"/>
          <p:cNvSpPr txBox="1"/>
          <p:nvPr/>
        </p:nvSpPr>
        <p:spPr>
          <a:xfrm>
            <a:off x="3998902" y="3895586"/>
            <a:ext cx="170645" cy="279180"/>
          </a:xfrm>
          <a:prstGeom prst="rect">
            <a:avLst/>
          </a:prstGeom>
          <a:noFill/>
        </p:spPr>
        <p:txBody>
          <a:bodyPr wrap="square" rtlCol="0">
            <a:spAutoFit/>
          </a:bodyPr>
          <a:lstStyle/>
          <a:p>
            <a:r>
              <a:rPr lang="en-US" sz="1200" b="1" dirty="0">
                <a:solidFill>
                  <a:srgbClr val="FF0000"/>
                </a:solidFill>
              </a:rPr>
              <a:t>1</a:t>
            </a:r>
          </a:p>
        </p:txBody>
      </p:sp>
      <p:sp>
        <p:nvSpPr>
          <p:cNvPr id="42" name="TextBox 41"/>
          <p:cNvSpPr txBox="1"/>
          <p:nvPr/>
        </p:nvSpPr>
        <p:spPr>
          <a:xfrm>
            <a:off x="4761848" y="3993963"/>
            <a:ext cx="170645" cy="279180"/>
          </a:xfrm>
          <a:prstGeom prst="rect">
            <a:avLst/>
          </a:prstGeom>
          <a:noFill/>
        </p:spPr>
        <p:txBody>
          <a:bodyPr wrap="square" rtlCol="0">
            <a:spAutoFit/>
          </a:bodyPr>
          <a:lstStyle/>
          <a:p>
            <a:r>
              <a:rPr lang="en-US" sz="1200" b="1" dirty="0">
                <a:solidFill>
                  <a:srgbClr val="FF0000"/>
                </a:solidFill>
              </a:rPr>
              <a:t>1</a:t>
            </a:r>
          </a:p>
        </p:txBody>
      </p:sp>
      <p:sp>
        <p:nvSpPr>
          <p:cNvPr id="43" name="TextBox 42"/>
          <p:cNvSpPr txBox="1"/>
          <p:nvPr/>
        </p:nvSpPr>
        <p:spPr>
          <a:xfrm>
            <a:off x="5381287" y="3986479"/>
            <a:ext cx="170645" cy="279180"/>
          </a:xfrm>
          <a:prstGeom prst="rect">
            <a:avLst/>
          </a:prstGeom>
          <a:noFill/>
        </p:spPr>
        <p:txBody>
          <a:bodyPr wrap="square" rtlCol="0">
            <a:spAutoFit/>
          </a:bodyPr>
          <a:lstStyle/>
          <a:p>
            <a:r>
              <a:rPr lang="en-US" sz="1200" b="1" dirty="0">
                <a:solidFill>
                  <a:srgbClr val="FF0000"/>
                </a:solidFill>
              </a:rPr>
              <a:t>1</a:t>
            </a:r>
          </a:p>
        </p:txBody>
      </p:sp>
      <p:sp>
        <p:nvSpPr>
          <p:cNvPr id="44" name="TextBox 43"/>
          <p:cNvSpPr txBox="1"/>
          <p:nvPr/>
        </p:nvSpPr>
        <p:spPr>
          <a:xfrm>
            <a:off x="6284694" y="3960251"/>
            <a:ext cx="170645" cy="279180"/>
          </a:xfrm>
          <a:prstGeom prst="rect">
            <a:avLst/>
          </a:prstGeom>
          <a:noFill/>
        </p:spPr>
        <p:txBody>
          <a:bodyPr wrap="square" rtlCol="0">
            <a:spAutoFit/>
          </a:bodyPr>
          <a:lstStyle/>
          <a:p>
            <a:r>
              <a:rPr lang="en-US" sz="1200" b="1" dirty="0">
                <a:solidFill>
                  <a:srgbClr val="FF0000"/>
                </a:solidFill>
              </a:rPr>
              <a:t>1</a:t>
            </a:r>
          </a:p>
        </p:txBody>
      </p:sp>
      <p:sp>
        <p:nvSpPr>
          <p:cNvPr id="45" name="TextBox 44"/>
          <p:cNvSpPr txBox="1"/>
          <p:nvPr/>
        </p:nvSpPr>
        <p:spPr>
          <a:xfrm>
            <a:off x="6947350" y="3893509"/>
            <a:ext cx="170645" cy="279180"/>
          </a:xfrm>
          <a:prstGeom prst="rect">
            <a:avLst/>
          </a:prstGeom>
          <a:noFill/>
        </p:spPr>
        <p:txBody>
          <a:bodyPr wrap="square" rtlCol="0">
            <a:spAutoFit/>
          </a:bodyPr>
          <a:lstStyle/>
          <a:p>
            <a:r>
              <a:rPr lang="en-US" sz="1200" b="1" dirty="0">
                <a:solidFill>
                  <a:srgbClr val="FF0000"/>
                </a:solidFill>
              </a:rPr>
              <a:t>1</a:t>
            </a:r>
          </a:p>
        </p:txBody>
      </p:sp>
      <p:sp>
        <p:nvSpPr>
          <p:cNvPr id="46" name="TextBox 45"/>
          <p:cNvSpPr txBox="1"/>
          <p:nvPr/>
        </p:nvSpPr>
        <p:spPr>
          <a:xfrm>
            <a:off x="4699727" y="2515065"/>
            <a:ext cx="170645" cy="279180"/>
          </a:xfrm>
          <a:prstGeom prst="rect">
            <a:avLst/>
          </a:prstGeom>
          <a:noFill/>
        </p:spPr>
        <p:txBody>
          <a:bodyPr wrap="square" rtlCol="0">
            <a:spAutoFit/>
          </a:bodyPr>
          <a:lstStyle/>
          <a:p>
            <a:r>
              <a:rPr lang="en-US" sz="1200" b="1" dirty="0">
                <a:solidFill>
                  <a:srgbClr val="0070C0"/>
                </a:solidFill>
              </a:rPr>
              <a:t>0</a:t>
            </a:r>
          </a:p>
        </p:txBody>
      </p:sp>
      <p:sp>
        <p:nvSpPr>
          <p:cNvPr id="47" name="TextBox 46"/>
          <p:cNvSpPr txBox="1"/>
          <p:nvPr/>
        </p:nvSpPr>
        <p:spPr>
          <a:xfrm>
            <a:off x="4085958" y="3003128"/>
            <a:ext cx="497857" cy="461665"/>
          </a:xfrm>
          <a:prstGeom prst="rect">
            <a:avLst/>
          </a:prstGeom>
          <a:noFill/>
        </p:spPr>
        <p:txBody>
          <a:bodyPr wrap="square" rtlCol="0">
            <a:spAutoFit/>
          </a:bodyPr>
          <a:lstStyle/>
          <a:p>
            <a:r>
              <a:rPr lang="en-US" sz="1200" b="1" dirty="0">
                <a:solidFill>
                  <a:srgbClr val="0070C0"/>
                </a:solidFill>
              </a:rPr>
              <a:t>0+0=0</a:t>
            </a:r>
          </a:p>
        </p:txBody>
      </p:sp>
      <p:sp>
        <p:nvSpPr>
          <p:cNvPr id="48" name="TextBox 47"/>
          <p:cNvSpPr txBox="1"/>
          <p:nvPr/>
        </p:nvSpPr>
        <p:spPr>
          <a:xfrm>
            <a:off x="4074785" y="3932815"/>
            <a:ext cx="497857" cy="461665"/>
          </a:xfrm>
          <a:prstGeom prst="rect">
            <a:avLst/>
          </a:prstGeom>
          <a:noFill/>
        </p:spPr>
        <p:txBody>
          <a:bodyPr wrap="square" rtlCol="0">
            <a:spAutoFit/>
          </a:bodyPr>
          <a:lstStyle/>
          <a:p>
            <a:r>
              <a:rPr lang="en-US" sz="1200" b="1" dirty="0">
                <a:solidFill>
                  <a:srgbClr val="0070C0"/>
                </a:solidFill>
              </a:rPr>
              <a:t>0+1=1</a:t>
            </a:r>
          </a:p>
        </p:txBody>
      </p:sp>
      <p:sp>
        <p:nvSpPr>
          <p:cNvPr id="49" name="TextBox 48"/>
          <p:cNvSpPr txBox="1"/>
          <p:nvPr/>
        </p:nvSpPr>
        <p:spPr>
          <a:xfrm>
            <a:off x="4604395" y="3132106"/>
            <a:ext cx="497857" cy="461665"/>
          </a:xfrm>
          <a:prstGeom prst="rect">
            <a:avLst/>
          </a:prstGeom>
          <a:noFill/>
        </p:spPr>
        <p:txBody>
          <a:bodyPr wrap="square" rtlCol="0">
            <a:spAutoFit/>
          </a:bodyPr>
          <a:lstStyle/>
          <a:p>
            <a:r>
              <a:rPr lang="en-US" sz="1200" b="1" dirty="0">
                <a:solidFill>
                  <a:srgbClr val="0070C0"/>
                </a:solidFill>
              </a:rPr>
              <a:t>1+0=1</a:t>
            </a:r>
          </a:p>
        </p:txBody>
      </p:sp>
      <p:sp>
        <p:nvSpPr>
          <p:cNvPr id="50" name="TextBox 49"/>
          <p:cNvSpPr txBox="1"/>
          <p:nvPr/>
        </p:nvSpPr>
        <p:spPr>
          <a:xfrm>
            <a:off x="4835043" y="3986480"/>
            <a:ext cx="497857" cy="461665"/>
          </a:xfrm>
          <a:prstGeom prst="rect">
            <a:avLst/>
          </a:prstGeom>
          <a:noFill/>
        </p:spPr>
        <p:txBody>
          <a:bodyPr wrap="square" rtlCol="0">
            <a:spAutoFit/>
          </a:bodyPr>
          <a:lstStyle/>
          <a:p>
            <a:r>
              <a:rPr lang="en-US" sz="1200" b="1" dirty="0">
                <a:solidFill>
                  <a:srgbClr val="0070C0"/>
                </a:solidFill>
              </a:rPr>
              <a:t>1+1=2</a:t>
            </a:r>
          </a:p>
        </p:txBody>
      </p:sp>
      <p:sp>
        <p:nvSpPr>
          <p:cNvPr id="51" name="TextBox 50"/>
          <p:cNvSpPr txBox="1"/>
          <p:nvPr/>
        </p:nvSpPr>
        <p:spPr>
          <a:xfrm>
            <a:off x="4977631" y="3134117"/>
            <a:ext cx="497857" cy="461665"/>
          </a:xfrm>
          <a:prstGeom prst="rect">
            <a:avLst/>
          </a:prstGeom>
          <a:noFill/>
        </p:spPr>
        <p:txBody>
          <a:bodyPr wrap="square" rtlCol="0">
            <a:spAutoFit/>
          </a:bodyPr>
          <a:lstStyle/>
          <a:p>
            <a:r>
              <a:rPr lang="en-US" sz="1200" b="1" dirty="0">
                <a:solidFill>
                  <a:srgbClr val="0070C0"/>
                </a:solidFill>
              </a:rPr>
              <a:t>2+1=3</a:t>
            </a:r>
          </a:p>
        </p:txBody>
      </p:sp>
      <p:sp>
        <p:nvSpPr>
          <p:cNvPr id="52" name="TextBox 51"/>
          <p:cNvSpPr txBox="1"/>
          <p:nvPr/>
        </p:nvSpPr>
        <p:spPr>
          <a:xfrm>
            <a:off x="5355554" y="2576742"/>
            <a:ext cx="170645" cy="279180"/>
          </a:xfrm>
          <a:prstGeom prst="rect">
            <a:avLst/>
          </a:prstGeom>
          <a:noFill/>
        </p:spPr>
        <p:txBody>
          <a:bodyPr wrap="square" rtlCol="0">
            <a:spAutoFit/>
          </a:bodyPr>
          <a:lstStyle/>
          <a:p>
            <a:r>
              <a:rPr lang="en-US" sz="1200" b="1" dirty="0">
                <a:solidFill>
                  <a:srgbClr val="0070C0"/>
                </a:solidFill>
              </a:rPr>
              <a:t>3</a:t>
            </a:r>
          </a:p>
        </p:txBody>
      </p:sp>
      <p:sp>
        <p:nvSpPr>
          <p:cNvPr id="53" name="TextBox 52"/>
          <p:cNvSpPr txBox="1"/>
          <p:nvPr/>
        </p:nvSpPr>
        <p:spPr>
          <a:xfrm>
            <a:off x="5633220" y="3093007"/>
            <a:ext cx="170645" cy="279180"/>
          </a:xfrm>
          <a:prstGeom prst="rect">
            <a:avLst/>
          </a:prstGeom>
          <a:noFill/>
        </p:spPr>
        <p:txBody>
          <a:bodyPr wrap="square" rtlCol="0">
            <a:spAutoFit/>
          </a:bodyPr>
          <a:lstStyle/>
          <a:p>
            <a:r>
              <a:rPr lang="en-US" sz="1200" b="1" dirty="0">
                <a:solidFill>
                  <a:srgbClr val="0070C0"/>
                </a:solidFill>
              </a:rPr>
              <a:t>3</a:t>
            </a:r>
          </a:p>
        </p:txBody>
      </p:sp>
      <p:sp>
        <p:nvSpPr>
          <p:cNvPr id="54" name="TextBox 53"/>
          <p:cNvSpPr txBox="1"/>
          <p:nvPr/>
        </p:nvSpPr>
        <p:spPr>
          <a:xfrm>
            <a:off x="5460525" y="4001294"/>
            <a:ext cx="170645" cy="279180"/>
          </a:xfrm>
          <a:prstGeom prst="rect">
            <a:avLst/>
          </a:prstGeom>
          <a:noFill/>
        </p:spPr>
        <p:txBody>
          <a:bodyPr wrap="square" rtlCol="0">
            <a:spAutoFit/>
          </a:bodyPr>
          <a:lstStyle/>
          <a:p>
            <a:r>
              <a:rPr lang="en-US" sz="1200" b="1" dirty="0">
                <a:solidFill>
                  <a:srgbClr val="0070C0"/>
                </a:solidFill>
              </a:rPr>
              <a:t>4</a:t>
            </a:r>
          </a:p>
        </p:txBody>
      </p:sp>
      <p:sp>
        <p:nvSpPr>
          <p:cNvPr id="55" name="TextBox 54"/>
          <p:cNvSpPr txBox="1"/>
          <p:nvPr/>
        </p:nvSpPr>
        <p:spPr>
          <a:xfrm>
            <a:off x="6186036" y="3299419"/>
            <a:ext cx="170645" cy="279180"/>
          </a:xfrm>
          <a:prstGeom prst="rect">
            <a:avLst/>
          </a:prstGeom>
          <a:noFill/>
        </p:spPr>
        <p:txBody>
          <a:bodyPr wrap="square" rtlCol="0">
            <a:spAutoFit/>
          </a:bodyPr>
          <a:lstStyle/>
          <a:p>
            <a:r>
              <a:rPr lang="en-US" sz="1200" b="1" dirty="0">
                <a:solidFill>
                  <a:srgbClr val="0070C0"/>
                </a:solidFill>
              </a:rPr>
              <a:t>5</a:t>
            </a:r>
          </a:p>
        </p:txBody>
      </p:sp>
      <p:sp>
        <p:nvSpPr>
          <p:cNvPr id="56" name="TextBox 55"/>
          <p:cNvSpPr txBox="1"/>
          <p:nvPr/>
        </p:nvSpPr>
        <p:spPr>
          <a:xfrm>
            <a:off x="6108980" y="2558636"/>
            <a:ext cx="170645" cy="279180"/>
          </a:xfrm>
          <a:prstGeom prst="rect">
            <a:avLst/>
          </a:prstGeom>
          <a:noFill/>
        </p:spPr>
        <p:txBody>
          <a:bodyPr wrap="square" rtlCol="0">
            <a:spAutoFit/>
          </a:bodyPr>
          <a:lstStyle/>
          <a:p>
            <a:r>
              <a:rPr lang="en-US" sz="1200" b="1" dirty="0">
                <a:solidFill>
                  <a:srgbClr val="0070C0"/>
                </a:solidFill>
              </a:rPr>
              <a:t>5</a:t>
            </a:r>
          </a:p>
        </p:txBody>
      </p:sp>
      <p:sp>
        <p:nvSpPr>
          <p:cNvPr id="57" name="TextBox 56"/>
          <p:cNvSpPr txBox="1"/>
          <p:nvPr/>
        </p:nvSpPr>
        <p:spPr>
          <a:xfrm>
            <a:off x="6630012" y="3107493"/>
            <a:ext cx="170645" cy="279180"/>
          </a:xfrm>
          <a:prstGeom prst="rect">
            <a:avLst/>
          </a:prstGeom>
          <a:noFill/>
        </p:spPr>
        <p:txBody>
          <a:bodyPr wrap="square" rtlCol="0">
            <a:spAutoFit/>
          </a:bodyPr>
          <a:lstStyle/>
          <a:p>
            <a:r>
              <a:rPr lang="en-US" sz="1200" b="1" dirty="0">
                <a:solidFill>
                  <a:srgbClr val="0070C0"/>
                </a:solidFill>
              </a:rPr>
              <a:t>5</a:t>
            </a:r>
          </a:p>
        </p:txBody>
      </p:sp>
      <p:sp>
        <p:nvSpPr>
          <p:cNvPr id="58" name="TextBox 57"/>
          <p:cNvSpPr txBox="1"/>
          <p:nvPr/>
        </p:nvSpPr>
        <p:spPr>
          <a:xfrm>
            <a:off x="6399835" y="3993963"/>
            <a:ext cx="170645" cy="279180"/>
          </a:xfrm>
          <a:prstGeom prst="rect">
            <a:avLst/>
          </a:prstGeom>
          <a:noFill/>
        </p:spPr>
        <p:txBody>
          <a:bodyPr wrap="square" rtlCol="0">
            <a:spAutoFit/>
          </a:bodyPr>
          <a:lstStyle/>
          <a:p>
            <a:r>
              <a:rPr lang="en-US" sz="1200" b="1" dirty="0">
                <a:solidFill>
                  <a:srgbClr val="0070C0"/>
                </a:solidFill>
              </a:rPr>
              <a:t>6</a:t>
            </a:r>
          </a:p>
        </p:txBody>
      </p:sp>
      <p:sp>
        <p:nvSpPr>
          <p:cNvPr id="59" name="TextBox 58"/>
          <p:cNvSpPr txBox="1"/>
          <p:nvPr/>
        </p:nvSpPr>
        <p:spPr>
          <a:xfrm>
            <a:off x="6971362" y="3118325"/>
            <a:ext cx="170645" cy="279180"/>
          </a:xfrm>
          <a:prstGeom prst="rect">
            <a:avLst/>
          </a:prstGeom>
          <a:noFill/>
        </p:spPr>
        <p:txBody>
          <a:bodyPr wrap="square" rtlCol="0">
            <a:spAutoFit/>
          </a:bodyPr>
          <a:lstStyle/>
          <a:p>
            <a:r>
              <a:rPr lang="en-US" sz="1200" b="1" dirty="0">
                <a:solidFill>
                  <a:srgbClr val="0070C0"/>
                </a:solidFill>
              </a:rPr>
              <a:t>6</a:t>
            </a:r>
          </a:p>
        </p:txBody>
      </p:sp>
      <p:sp>
        <p:nvSpPr>
          <p:cNvPr id="60" name="TextBox 59"/>
          <p:cNvSpPr txBox="1"/>
          <p:nvPr/>
        </p:nvSpPr>
        <p:spPr>
          <a:xfrm>
            <a:off x="7074619" y="3918827"/>
            <a:ext cx="170645" cy="279180"/>
          </a:xfrm>
          <a:prstGeom prst="rect">
            <a:avLst/>
          </a:prstGeom>
          <a:noFill/>
        </p:spPr>
        <p:txBody>
          <a:bodyPr wrap="square" rtlCol="0">
            <a:spAutoFit/>
          </a:bodyPr>
          <a:lstStyle/>
          <a:p>
            <a:r>
              <a:rPr lang="en-US" sz="1200" b="1" dirty="0">
                <a:solidFill>
                  <a:srgbClr val="0070C0"/>
                </a:solidFill>
              </a:rPr>
              <a:t>7</a:t>
            </a:r>
          </a:p>
        </p:txBody>
      </p:sp>
      <p:sp>
        <p:nvSpPr>
          <p:cNvPr id="61" name="TextBox 60"/>
          <p:cNvSpPr txBox="1"/>
          <p:nvPr/>
        </p:nvSpPr>
        <p:spPr>
          <a:xfrm>
            <a:off x="7664266" y="3372187"/>
            <a:ext cx="170645" cy="279180"/>
          </a:xfrm>
          <a:prstGeom prst="rect">
            <a:avLst/>
          </a:prstGeom>
          <a:noFill/>
        </p:spPr>
        <p:txBody>
          <a:bodyPr wrap="square" rtlCol="0">
            <a:spAutoFit/>
          </a:bodyPr>
          <a:lstStyle/>
          <a:p>
            <a:r>
              <a:rPr lang="en-US" sz="1200" b="1" dirty="0">
                <a:solidFill>
                  <a:srgbClr val="0070C0"/>
                </a:solidFill>
              </a:rPr>
              <a:t>8</a:t>
            </a:r>
          </a:p>
        </p:txBody>
      </p:sp>
      <p:sp>
        <p:nvSpPr>
          <p:cNvPr id="62" name="TextBox 61"/>
          <p:cNvSpPr txBox="1"/>
          <p:nvPr/>
        </p:nvSpPr>
        <p:spPr>
          <a:xfrm>
            <a:off x="7629739" y="2536461"/>
            <a:ext cx="170645" cy="279180"/>
          </a:xfrm>
          <a:prstGeom prst="rect">
            <a:avLst/>
          </a:prstGeom>
          <a:noFill/>
        </p:spPr>
        <p:txBody>
          <a:bodyPr wrap="square" rtlCol="0">
            <a:spAutoFit/>
          </a:bodyPr>
          <a:lstStyle/>
          <a:p>
            <a:r>
              <a:rPr lang="en-US" sz="1200" b="1" dirty="0">
                <a:solidFill>
                  <a:srgbClr val="0070C0"/>
                </a:solidFill>
              </a:rPr>
              <a:t>9</a:t>
            </a:r>
          </a:p>
        </p:txBody>
      </p:sp>
      <p:cxnSp>
        <p:nvCxnSpPr>
          <p:cNvPr id="63" name="Straight Arrow Connector 62"/>
          <p:cNvCxnSpPr/>
          <p:nvPr/>
        </p:nvCxnSpPr>
        <p:spPr>
          <a:xfrm>
            <a:off x="1574442" y="4280475"/>
            <a:ext cx="0" cy="484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603010" y="4338162"/>
            <a:ext cx="2835135" cy="369332"/>
          </a:xfrm>
          <a:prstGeom prst="rect">
            <a:avLst/>
          </a:prstGeom>
          <a:noFill/>
        </p:spPr>
        <p:txBody>
          <a:bodyPr wrap="none" rtlCol="0">
            <a:spAutoFit/>
          </a:bodyPr>
          <a:lstStyle/>
          <a:p>
            <a:r>
              <a:rPr lang="en-US" b="1" dirty="0">
                <a:solidFill>
                  <a:srgbClr val="FF0000"/>
                </a:solidFill>
              </a:rPr>
              <a:t>Post Order (</a:t>
            </a:r>
            <a:r>
              <a:rPr lang="en-US" b="1" dirty="0" err="1">
                <a:solidFill>
                  <a:srgbClr val="FF0000"/>
                </a:solidFill>
              </a:rPr>
              <a:t>Left,Right,Root</a:t>
            </a:r>
            <a:r>
              <a:rPr lang="en-US" b="1" dirty="0">
                <a:solidFill>
                  <a:srgbClr val="FF0000"/>
                </a:solidFill>
              </a:rPr>
              <a:t>)</a:t>
            </a:r>
          </a:p>
        </p:txBody>
      </p:sp>
      <p:sp>
        <p:nvSpPr>
          <p:cNvPr id="66" name="TextBox 65"/>
          <p:cNvSpPr txBox="1"/>
          <p:nvPr/>
        </p:nvSpPr>
        <p:spPr>
          <a:xfrm>
            <a:off x="1095283" y="4804755"/>
            <a:ext cx="1115883" cy="369332"/>
          </a:xfrm>
          <a:prstGeom prst="rect">
            <a:avLst/>
          </a:prstGeom>
          <a:noFill/>
        </p:spPr>
        <p:txBody>
          <a:bodyPr wrap="none" rtlCol="0">
            <a:spAutoFit/>
          </a:bodyPr>
          <a:lstStyle/>
          <a:p>
            <a:r>
              <a:rPr lang="en-US" b="1" dirty="0" err="1">
                <a:solidFill>
                  <a:srgbClr val="00B050"/>
                </a:solidFill>
              </a:rPr>
              <a:t>efbgchida</a:t>
            </a:r>
            <a:endParaRPr lang="en-US" b="1" dirty="0">
              <a:solidFill>
                <a:srgbClr val="00B050"/>
              </a:solidFill>
            </a:endParaRPr>
          </a:p>
        </p:txBody>
      </p:sp>
      <p:cxnSp>
        <p:nvCxnSpPr>
          <p:cNvPr id="67" name="Straight Arrow Connector 66"/>
          <p:cNvCxnSpPr/>
          <p:nvPr/>
        </p:nvCxnSpPr>
        <p:spPr>
          <a:xfrm>
            <a:off x="4657322" y="4338163"/>
            <a:ext cx="0" cy="484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4506833" y="4798327"/>
            <a:ext cx="461986" cy="2031325"/>
          </a:xfrm>
          <a:prstGeom prst="rect">
            <a:avLst/>
          </a:prstGeom>
          <a:noFill/>
        </p:spPr>
        <p:txBody>
          <a:bodyPr wrap="none" rtlCol="0">
            <a:spAutoFit/>
          </a:bodyPr>
          <a:lstStyle/>
          <a:p>
            <a:r>
              <a:rPr lang="en-US" sz="1400" b="1" dirty="0">
                <a:solidFill>
                  <a:srgbClr val="FF0000"/>
                </a:solidFill>
              </a:rPr>
              <a:t>a=9</a:t>
            </a:r>
          </a:p>
          <a:p>
            <a:r>
              <a:rPr lang="en-US" sz="1400" b="1" dirty="0">
                <a:solidFill>
                  <a:srgbClr val="FF0000"/>
                </a:solidFill>
              </a:rPr>
              <a:t>b=3</a:t>
            </a:r>
          </a:p>
          <a:p>
            <a:r>
              <a:rPr lang="en-US" sz="1400" b="1" dirty="0">
                <a:solidFill>
                  <a:srgbClr val="FF0000"/>
                </a:solidFill>
              </a:rPr>
              <a:t>c=5</a:t>
            </a:r>
          </a:p>
          <a:p>
            <a:r>
              <a:rPr lang="en-US" sz="1400" b="1" dirty="0">
                <a:solidFill>
                  <a:srgbClr val="FF0000"/>
                </a:solidFill>
              </a:rPr>
              <a:t>d=8</a:t>
            </a:r>
          </a:p>
          <a:p>
            <a:r>
              <a:rPr lang="en-US" sz="1400" b="1" dirty="0">
                <a:solidFill>
                  <a:srgbClr val="FF0000"/>
                </a:solidFill>
              </a:rPr>
              <a:t>e=1</a:t>
            </a:r>
          </a:p>
          <a:p>
            <a:r>
              <a:rPr lang="en-US" sz="1400" b="1" dirty="0">
                <a:solidFill>
                  <a:srgbClr val="FF0000"/>
                </a:solidFill>
              </a:rPr>
              <a:t>f=2</a:t>
            </a:r>
          </a:p>
          <a:p>
            <a:r>
              <a:rPr lang="en-US" sz="1400" b="1" dirty="0">
                <a:solidFill>
                  <a:srgbClr val="FF0000"/>
                </a:solidFill>
              </a:rPr>
              <a:t>g=4</a:t>
            </a:r>
          </a:p>
          <a:p>
            <a:r>
              <a:rPr lang="en-US" sz="1400" b="1" dirty="0">
                <a:solidFill>
                  <a:srgbClr val="FF0000"/>
                </a:solidFill>
              </a:rPr>
              <a:t>h=6</a:t>
            </a:r>
          </a:p>
          <a:p>
            <a:r>
              <a:rPr lang="en-US" sz="1400" b="1" dirty="0" err="1">
                <a:solidFill>
                  <a:srgbClr val="FF0000"/>
                </a:solidFill>
              </a:rPr>
              <a:t>i</a:t>
            </a:r>
            <a:r>
              <a:rPr lang="en-US" sz="1400" b="1" dirty="0">
                <a:solidFill>
                  <a:srgbClr val="FF0000"/>
                </a:solidFill>
              </a:rPr>
              <a:t>=7</a:t>
            </a:r>
          </a:p>
        </p:txBody>
      </p:sp>
      <p:cxnSp>
        <p:nvCxnSpPr>
          <p:cNvPr id="69" name="Straight Arrow Connector 68"/>
          <p:cNvCxnSpPr/>
          <p:nvPr/>
        </p:nvCxnSpPr>
        <p:spPr>
          <a:xfrm flipV="1">
            <a:off x="4847170" y="5660901"/>
            <a:ext cx="832388" cy="313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4807956" y="5291568"/>
            <a:ext cx="1204689" cy="369332"/>
          </a:xfrm>
          <a:prstGeom prst="rect">
            <a:avLst/>
          </a:prstGeom>
          <a:noFill/>
        </p:spPr>
        <p:txBody>
          <a:bodyPr wrap="none" rtlCol="0">
            <a:spAutoFit/>
          </a:bodyPr>
          <a:lstStyle/>
          <a:p>
            <a:r>
              <a:rPr lang="en-US" b="1" dirty="0">
                <a:solidFill>
                  <a:srgbClr val="00B0F0"/>
                </a:solidFill>
              </a:rPr>
              <a:t>Post Order</a:t>
            </a:r>
          </a:p>
        </p:txBody>
      </p:sp>
      <p:sp>
        <p:nvSpPr>
          <p:cNvPr id="74" name="TextBox 73"/>
          <p:cNvSpPr txBox="1"/>
          <p:nvPr/>
        </p:nvSpPr>
        <p:spPr>
          <a:xfrm>
            <a:off x="5766498" y="5429891"/>
            <a:ext cx="1115883" cy="369332"/>
          </a:xfrm>
          <a:prstGeom prst="rect">
            <a:avLst/>
          </a:prstGeom>
          <a:noFill/>
        </p:spPr>
        <p:txBody>
          <a:bodyPr wrap="none" rtlCol="0">
            <a:spAutoFit/>
          </a:bodyPr>
          <a:lstStyle/>
          <a:p>
            <a:r>
              <a:rPr lang="en-US" b="1" dirty="0" err="1">
                <a:solidFill>
                  <a:srgbClr val="00B050"/>
                </a:solidFill>
              </a:rPr>
              <a:t>efbgchida</a:t>
            </a:r>
            <a:endParaRPr lang="en-US" b="1" dirty="0">
              <a:solidFill>
                <a:srgbClr val="00B050"/>
              </a:solidFill>
            </a:endParaRPr>
          </a:p>
        </p:txBody>
      </p:sp>
      <p:sp>
        <p:nvSpPr>
          <p:cNvPr id="64" name="Slide Number Placeholder 63"/>
          <p:cNvSpPr>
            <a:spLocks noGrp="1"/>
          </p:cNvSpPr>
          <p:nvPr>
            <p:ph type="sldNum" sz="quarter" idx="12"/>
          </p:nvPr>
        </p:nvSpPr>
        <p:spPr/>
        <p:txBody>
          <a:bodyPr/>
          <a:lstStyle/>
          <a:p>
            <a:fld id="{464F0463-9ADA-46C2-917D-8AEF7708C576}" type="slidenum">
              <a:rPr lang="en-US" smtClean="0"/>
              <a:pPr/>
              <a:t>228</a:t>
            </a:fld>
            <a:endParaRPr lang="en-US"/>
          </a:p>
        </p:txBody>
      </p:sp>
      <p:sp>
        <p:nvSpPr>
          <p:cNvPr id="70" name="Footer Placeholder 69"/>
          <p:cNvSpPr>
            <a:spLocks noGrp="1"/>
          </p:cNvSpPr>
          <p:nvPr>
            <p:ph type="ftr" sz="quarter" idx="11"/>
          </p:nvPr>
        </p:nvSpPr>
        <p:spPr/>
        <p:txBody>
          <a:bodyPr/>
          <a:lstStyle/>
          <a:p>
            <a:r>
              <a:rPr lang="en-US"/>
              <a:t>Parallel and Distributed Computing</a:t>
            </a:r>
          </a:p>
        </p:txBody>
      </p:sp>
    </p:spTree>
    <p:extLst>
      <p:ext uri="{BB962C8B-B14F-4D97-AF65-F5344CB8AC3E}">
        <p14:creationId xmlns:p14="http://schemas.microsoft.com/office/powerpoint/2010/main" val="183513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6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6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6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6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6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72"/>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5" grpId="0"/>
      <p:bldP spid="66" grpId="0"/>
      <p:bldP spid="68" grpId="0"/>
      <p:bldP spid="72" grpId="0"/>
      <p:bldP spid="74"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Computing a post order numbering…..</a:t>
            </a:r>
            <a:endParaRPr lang="en-US" dirty="0"/>
          </a:p>
        </p:txBody>
      </p:sp>
      <p:sp>
        <p:nvSpPr>
          <p:cNvPr id="3" name="Content Placeholder 2"/>
          <p:cNvSpPr>
            <a:spLocks noGrp="1"/>
          </p:cNvSpPr>
          <p:nvPr>
            <p:ph idx="1"/>
          </p:nvPr>
        </p:nvSpPr>
        <p:spPr/>
        <p:txBody>
          <a:bodyPr/>
          <a:lstStyle/>
          <a:p>
            <a:r>
              <a:rPr lang="en-US" b="1" u="sng" dirty="0"/>
              <a:t>Exercise (Compute post order of following tree)</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229</a:t>
            </a:fld>
            <a:endParaRPr lang="en-US"/>
          </a:p>
        </p:txBody>
      </p:sp>
      <p:pic>
        <p:nvPicPr>
          <p:cNvPr id="9218" name="Picture 2" descr="Preorder Traversal of N-ary Tree Without Recursion - GeeksforGeeks"/>
          <p:cNvPicPr>
            <a:picLocks noChangeAspect="1" noChangeArrowheads="1"/>
          </p:cNvPicPr>
          <p:nvPr/>
        </p:nvPicPr>
        <p:blipFill>
          <a:blip r:embed="rId2" cstate="print"/>
          <a:srcRect/>
          <a:stretch>
            <a:fillRect/>
          </a:stretch>
        </p:blipFill>
        <p:spPr bwMode="auto">
          <a:xfrm>
            <a:off x="1828800" y="2971800"/>
            <a:ext cx="3886200" cy="2807603"/>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Axiomatic Semantic Definition…….</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a:t>Partial Correctness</a:t>
            </a:r>
          </a:p>
          <a:p>
            <a:pPr lvl="1" algn="just"/>
            <a:r>
              <a:rPr lang="en-US" dirty="0"/>
              <a:t>A program is partially correct with respect to pre condition an post condition, provided that if the program is started with the values that makes the pre condition true, the resulting value make the post condition true, when the program halts (if ever)</a:t>
            </a:r>
          </a:p>
          <a:p>
            <a:pPr lvl="1" algn="just"/>
            <a:r>
              <a:rPr lang="en-US" dirty="0"/>
              <a:t>i.e. </a:t>
            </a:r>
            <a:r>
              <a:rPr lang="en-US" b="1" dirty="0">
                <a:solidFill>
                  <a:srgbClr val="FF0000"/>
                </a:solidFill>
              </a:rPr>
              <a:t>if answer is returned, it will be correct</a:t>
            </a:r>
          </a:p>
          <a:p>
            <a:pPr algn="just"/>
            <a:r>
              <a:rPr lang="en-US" dirty="0"/>
              <a:t>Total Correctness</a:t>
            </a:r>
          </a:p>
          <a:p>
            <a:pPr lvl="1" algn="just"/>
            <a:r>
              <a:rPr lang="en-US" dirty="0"/>
              <a:t>The program terminates when started with values satisfying the pre condition, the program is called totally correct</a:t>
            </a:r>
          </a:p>
          <a:p>
            <a:pPr lvl="1" algn="just"/>
            <a:r>
              <a:rPr lang="en-US" dirty="0"/>
              <a:t>i.e. </a:t>
            </a:r>
            <a:r>
              <a:rPr lang="en-US" b="1" dirty="0">
                <a:solidFill>
                  <a:srgbClr val="00B0F0"/>
                </a:solidFill>
              </a:rPr>
              <a:t>it requires that the algorithm terminates</a:t>
            </a:r>
          </a:p>
          <a:p>
            <a:pPr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23</a:t>
            </a:fld>
            <a:endParaRPr lang="en-US"/>
          </a:p>
        </p:txBody>
      </p:sp>
    </p:spTree>
    <p:extLst>
      <p:ext uri="{BB962C8B-B14F-4D97-AF65-F5344CB8AC3E}">
        <p14:creationId xmlns:p14="http://schemas.microsoft.com/office/powerpoint/2010/main" val="244209459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b="1" dirty="0"/>
              <a:t>Computing the number of descendants</a:t>
            </a:r>
          </a:p>
        </p:txBody>
      </p:sp>
      <p:sp>
        <p:nvSpPr>
          <p:cNvPr id="3" name="Content Placeholder 2"/>
          <p:cNvSpPr>
            <a:spLocks noGrp="1"/>
          </p:cNvSpPr>
          <p:nvPr>
            <p:ph idx="1"/>
          </p:nvPr>
        </p:nvSpPr>
        <p:spPr/>
        <p:txBody>
          <a:bodyPr/>
          <a:lstStyle/>
          <a:p>
            <a:pPr lvl="1" algn="just"/>
            <a:r>
              <a:rPr lang="en-US" dirty="0"/>
              <a:t>Given the rooted tree T and Euler tour, assign a weight of 1 to u</a:t>
            </a:r>
            <a:r>
              <a:rPr lang="en-US" baseline="30000" dirty="0"/>
              <a:t>1</a:t>
            </a:r>
            <a:r>
              <a:rPr lang="en-US" dirty="0"/>
              <a:t> and weight of 0, to u</a:t>
            </a:r>
            <a:r>
              <a:rPr lang="en-US" baseline="30000" dirty="0"/>
              <a:t>2</a:t>
            </a:r>
            <a:r>
              <a:rPr lang="en-US" dirty="0"/>
              <a:t>,u</a:t>
            </a:r>
            <a:r>
              <a:rPr lang="en-US" baseline="30000" dirty="0"/>
              <a:t>3</a:t>
            </a:r>
            <a:r>
              <a:rPr lang="en-US" dirty="0"/>
              <a:t>,……….,</a:t>
            </a:r>
            <a:r>
              <a:rPr lang="en-US" dirty="0" err="1"/>
              <a:t>u</a:t>
            </a:r>
            <a:r>
              <a:rPr lang="en-US" baseline="30000" dirty="0" err="1"/>
              <a:t>d</a:t>
            </a:r>
            <a:r>
              <a:rPr lang="en-US" baseline="30000" dirty="0"/>
              <a:t>(u)+1</a:t>
            </a:r>
          </a:p>
          <a:p>
            <a:pPr lvl="1" algn="just"/>
            <a:r>
              <a:rPr lang="en-US" dirty="0"/>
              <a:t>Let r(u</a:t>
            </a:r>
            <a:r>
              <a:rPr lang="en-US" baseline="30000" dirty="0"/>
              <a:t>1</a:t>
            </a:r>
            <a:r>
              <a:rPr lang="en-US" dirty="0"/>
              <a:t>) and r(</a:t>
            </a:r>
            <a:r>
              <a:rPr lang="en-US" dirty="0" err="1"/>
              <a:t>u</a:t>
            </a:r>
            <a:r>
              <a:rPr lang="en-US" baseline="30000" dirty="0" err="1"/>
              <a:t>d</a:t>
            </a:r>
            <a:r>
              <a:rPr lang="en-US" baseline="30000" dirty="0"/>
              <a:t>(u)+1</a:t>
            </a:r>
            <a:r>
              <a:rPr lang="en-US" dirty="0"/>
              <a:t>) be the corresponding values of prefix sum at u</a:t>
            </a:r>
            <a:r>
              <a:rPr lang="en-US" baseline="30000" dirty="0"/>
              <a:t>1</a:t>
            </a:r>
            <a:r>
              <a:rPr lang="en-US" dirty="0"/>
              <a:t> and </a:t>
            </a:r>
            <a:r>
              <a:rPr lang="en-US" dirty="0" err="1"/>
              <a:t>u</a:t>
            </a:r>
            <a:r>
              <a:rPr lang="en-US" baseline="30000" dirty="0" err="1"/>
              <a:t>d</a:t>
            </a:r>
            <a:r>
              <a:rPr lang="en-US" baseline="30000" dirty="0"/>
              <a:t>(u)+1</a:t>
            </a:r>
            <a:r>
              <a:rPr lang="en-US" dirty="0"/>
              <a:t> respectively</a:t>
            </a:r>
          </a:p>
          <a:p>
            <a:pPr lvl="1" algn="just"/>
            <a:r>
              <a:rPr lang="en-US" dirty="0"/>
              <a:t>The number of descendants of u is exactly, r(</a:t>
            </a:r>
            <a:r>
              <a:rPr lang="en-US" dirty="0" err="1"/>
              <a:t>u</a:t>
            </a:r>
            <a:r>
              <a:rPr lang="en-US" baseline="30000" dirty="0" err="1"/>
              <a:t>d</a:t>
            </a:r>
            <a:r>
              <a:rPr lang="en-US" baseline="30000" dirty="0"/>
              <a:t>(u)+1</a:t>
            </a:r>
            <a:r>
              <a:rPr lang="en-US" dirty="0"/>
              <a:t>) – r(u</a:t>
            </a:r>
            <a:r>
              <a:rPr lang="en-US" baseline="30000" dirty="0"/>
              <a:t>1</a:t>
            </a:r>
            <a:r>
              <a:rPr lang="en-US" dirty="0"/>
              <a:t>) + 1</a:t>
            </a:r>
          </a:p>
        </p:txBody>
      </p:sp>
      <p:sp>
        <p:nvSpPr>
          <p:cNvPr id="4" name="Slide Number Placeholder 3"/>
          <p:cNvSpPr>
            <a:spLocks noGrp="1"/>
          </p:cNvSpPr>
          <p:nvPr>
            <p:ph type="sldNum" sz="quarter" idx="12"/>
          </p:nvPr>
        </p:nvSpPr>
        <p:spPr/>
        <p:txBody>
          <a:bodyPr/>
          <a:lstStyle/>
          <a:p>
            <a:fld id="{464F0463-9ADA-46C2-917D-8AEF7708C576}" type="slidenum">
              <a:rPr lang="en-US" smtClean="0"/>
              <a:pPr/>
              <a:t>230</a:t>
            </a:fld>
            <a:endParaRPr lang="en-US"/>
          </a:p>
        </p:txBody>
      </p:sp>
      <p:sp>
        <p:nvSpPr>
          <p:cNvPr id="5" name="Footer Placeholder 4"/>
          <p:cNvSpPr>
            <a:spLocks noGrp="1"/>
          </p:cNvSpPr>
          <p:nvPr>
            <p:ph type="ftr" sz="quarter" idx="11"/>
          </p:nvPr>
        </p:nvSpPr>
        <p:spPr/>
        <p:txBody>
          <a:bodyPr/>
          <a:lstStyle/>
          <a:p>
            <a:r>
              <a:rPr lang="en-US"/>
              <a:t>Parallel and Distributed Computing</a:t>
            </a:r>
          </a:p>
        </p:txBody>
      </p:sp>
    </p:spTree>
    <p:extLst>
      <p:ext uri="{BB962C8B-B14F-4D97-AF65-F5344CB8AC3E}">
        <p14:creationId xmlns:p14="http://schemas.microsoft.com/office/powerpoint/2010/main" val="315433715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b="1" dirty="0"/>
              <a:t>Computing the number of descendants…</a:t>
            </a:r>
            <a:endParaRPr lang="en-US" sz="3600" dirty="0"/>
          </a:p>
        </p:txBody>
      </p:sp>
      <p:sp>
        <p:nvSpPr>
          <p:cNvPr id="3" name="Content Placeholder 2"/>
          <p:cNvSpPr>
            <a:spLocks noGrp="1"/>
          </p:cNvSpPr>
          <p:nvPr>
            <p:ph idx="1"/>
          </p:nvPr>
        </p:nvSpPr>
        <p:spPr/>
        <p:txBody>
          <a:bodyPr/>
          <a:lstStyle/>
          <a:p>
            <a:r>
              <a:rPr lang="en-US" b="1" u="sng" dirty="0"/>
              <a:t>Example</a:t>
            </a:r>
          </a:p>
          <a:p>
            <a:endParaRPr lang="en-US" dirty="0"/>
          </a:p>
        </p:txBody>
      </p:sp>
      <p:pic>
        <p:nvPicPr>
          <p:cNvPr id="4" name="Picture 3"/>
          <p:cNvPicPr>
            <a:picLocks noChangeAspect="1"/>
          </p:cNvPicPr>
          <p:nvPr/>
        </p:nvPicPr>
        <p:blipFill>
          <a:blip r:embed="rId2" cstate="print"/>
          <a:stretch>
            <a:fillRect/>
          </a:stretch>
        </p:blipFill>
        <p:spPr>
          <a:xfrm>
            <a:off x="227846" y="2512990"/>
            <a:ext cx="2235994" cy="1600200"/>
          </a:xfrm>
          <a:prstGeom prst="rect">
            <a:avLst/>
          </a:prstGeom>
        </p:spPr>
      </p:pic>
      <p:pic>
        <p:nvPicPr>
          <p:cNvPr id="6" name="Picture 5"/>
          <p:cNvPicPr>
            <a:picLocks noChangeAspect="1"/>
          </p:cNvPicPr>
          <p:nvPr/>
        </p:nvPicPr>
        <p:blipFill>
          <a:blip r:embed="rId3" cstate="print"/>
          <a:stretch>
            <a:fillRect/>
          </a:stretch>
        </p:blipFill>
        <p:spPr>
          <a:xfrm>
            <a:off x="4229151" y="2607368"/>
            <a:ext cx="3950494" cy="1514475"/>
          </a:xfrm>
          <a:prstGeom prst="rect">
            <a:avLst/>
          </a:prstGeom>
        </p:spPr>
      </p:pic>
      <p:cxnSp>
        <p:nvCxnSpPr>
          <p:cNvPr id="8" name="Straight Arrow Connector 7"/>
          <p:cNvCxnSpPr/>
          <p:nvPr/>
        </p:nvCxnSpPr>
        <p:spPr>
          <a:xfrm flipV="1">
            <a:off x="2839792" y="3322750"/>
            <a:ext cx="125569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41771" y="2953417"/>
            <a:ext cx="1148969" cy="369332"/>
          </a:xfrm>
          <a:prstGeom prst="rect">
            <a:avLst/>
          </a:prstGeom>
          <a:noFill/>
        </p:spPr>
        <p:txBody>
          <a:bodyPr wrap="none" rtlCol="0">
            <a:spAutoFit/>
          </a:bodyPr>
          <a:lstStyle/>
          <a:p>
            <a:r>
              <a:rPr lang="en-US" b="1" dirty="0">
                <a:solidFill>
                  <a:srgbClr val="C00000"/>
                </a:solidFill>
              </a:rPr>
              <a:t>Euler Tour</a:t>
            </a:r>
          </a:p>
        </p:txBody>
      </p:sp>
      <p:sp>
        <p:nvSpPr>
          <p:cNvPr id="15" name="TextBox 14"/>
          <p:cNvSpPr txBox="1"/>
          <p:nvPr/>
        </p:nvSpPr>
        <p:spPr>
          <a:xfrm>
            <a:off x="4974466" y="2422701"/>
            <a:ext cx="173864" cy="338554"/>
          </a:xfrm>
          <a:prstGeom prst="rect">
            <a:avLst/>
          </a:prstGeom>
          <a:noFill/>
        </p:spPr>
        <p:txBody>
          <a:bodyPr wrap="square" rtlCol="0">
            <a:spAutoFit/>
          </a:bodyPr>
          <a:lstStyle/>
          <a:p>
            <a:r>
              <a:rPr lang="en-US" sz="1600" dirty="0">
                <a:solidFill>
                  <a:srgbClr val="00B0F0"/>
                </a:solidFill>
              </a:rPr>
              <a:t>1</a:t>
            </a:r>
          </a:p>
        </p:txBody>
      </p:sp>
      <p:sp>
        <p:nvSpPr>
          <p:cNvPr id="16" name="TextBox 15"/>
          <p:cNvSpPr txBox="1"/>
          <p:nvPr/>
        </p:nvSpPr>
        <p:spPr>
          <a:xfrm>
            <a:off x="4509217" y="2935711"/>
            <a:ext cx="173864" cy="338554"/>
          </a:xfrm>
          <a:prstGeom prst="rect">
            <a:avLst/>
          </a:prstGeom>
          <a:noFill/>
        </p:spPr>
        <p:txBody>
          <a:bodyPr wrap="square" rtlCol="0">
            <a:spAutoFit/>
          </a:bodyPr>
          <a:lstStyle/>
          <a:p>
            <a:r>
              <a:rPr lang="en-US" sz="1600" dirty="0">
                <a:solidFill>
                  <a:srgbClr val="00B0F0"/>
                </a:solidFill>
              </a:rPr>
              <a:t>2</a:t>
            </a:r>
          </a:p>
        </p:txBody>
      </p:sp>
      <p:sp>
        <p:nvSpPr>
          <p:cNvPr id="17" name="TextBox 16"/>
          <p:cNvSpPr txBox="1"/>
          <p:nvPr/>
        </p:nvSpPr>
        <p:spPr>
          <a:xfrm>
            <a:off x="4267738" y="3425106"/>
            <a:ext cx="173864" cy="338554"/>
          </a:xfrm>
          <a:prstGeom prst="rect">
            <a:avLst/>
          </a:prstGeom>
          <a:noFill/>
        </p:spPr>
        <p:txBody>
          <a:bodyPr wrap="square" rtlCol="0">
            <a:spAutoFit/>
          </a:bodyPr>
          <a:lstStyle/>
          <a:p>
            <a:r>
              <a:rPr lang="en-US" sz="1600" dirty="0">
                <a:solidFill>
                  <a:srgbClr val="00B0F0"/>
                </a:solidFill>
              </a:rPr>
              <a:t>3</a:t>
            </a:r>
          </a:p>
        </p:txBody>
      </p:sp>
      <p:sp>
        <p:nvSpPr>
          <p:cNvPr id="18" name="TextBox 17"/>
          <p:cNvSpPr txBox="1"/>
          <p:nvPr/>
        </p:nvSpPr>
        <p:spPr>
          <a:xfrm>
            <a:off x="5185358" y="3180411"/>
            <a:ext cx="173864" cy="338554"/>
          </a:xfrm>
          <a:prstGeom prst="rect">
            <a:avLst/>
          </a:prstGeom>
          <a:noFill/>
        </p:spPr>
        <p:txBody>
          <a:bodyPr wrap="square" rtlCol="0">
            <a:spAutoFit/>
          </a:bodyPr>
          <a:lstStyle/>
          <a:p>
            <a:r>
              <a:rPr lang="en-US" sz="1600" dirty="0">
                <a:solidFill>
                  <a:srgbClr val="00B0F0"/>
                </a:solidFill>
              </a:rPr>
              <a:t>3</a:t>
            </a:r>
          </a:p>
        </p:txBody>
      </p:sp>
      <p:sp>
        <p:nvSpPr>
          <p:cNvPr id="19" name="TextBox 18"/>
          <p:cNvSpPr txBox="1"/>
          <p:nvPr/>
        </p:nvSpPr>
        <p:spPr>
          <a:xfrm>
            <a:off x="5272290" y="3832017"/>
            <a:ext cx="173864" cy="338554"/>
          </a:xfrm>
          <a:prstGeom prst="rect">
            <a:avLst/>
          </a:prstGeom>
          <a:noFill/>
        </p:spPr>
        <p:txBody>
          <a:bodyPr wrap="square" rtlCol="0">
            <a:spAutoFit/>
          </a:bodyPr>
          <a:lstStyle/>
          <a:p>
            <a:r>
              <a:rPr lang="en-US" sz="1600" dirty="0">
                <a:solidFill>
                  <a:srgbClr val="00B0F0"/>
                </a:solidFill>
              </a:rPr>
              <a:t>4</a:t>
            </a:r>
          </a:p>
        </p:txBody>
      </p:sp>
      <p:sp>
        <p:nvSpPr>
          <p:cNvPr id="20" name="TextBox 19"/>
          <p:cNvSpPr txBox="1"/>
          <p:nvPr/>
        </p:nvSpPr>
        <p:spPr>
          <a:xfrm>
            <a:off x="5396249" y="2966990"/>
            <a:ext cx="173864" cy="338554"/>
          </a:xfrm>
          <a:prstGeom prst="rect">
            <a:avLst/>
          </a:prstGeom>
          <a:noFill/>
        </p:spPr>
        <p:txBody>
          <a:bodyPr wrap="square" rtlCol="0">
            <a:spAutoFit/>
          </a:bodyPr>
          <a:lstStyle/>
          <a:p>
            <a:r>
              <a:rPr lang="en-US" sz="1600" dirty="0">
                <a:solidFill>
                  <a:srgbClr val="00B0F0"/>
                </a:solidFill>
              </a:rPr>
              <a:t>4</a:t>
            </a:r>
          </a:p>
        </p:txBody>
      </p:sp>
      <p:sp>
        <p:nvSpPr>
          <p:cNvPr id="21" name="TextBox 20"/>
          <p:cNvSpPr txBox="1"/>
          <p:nvPr/>
        </p:nvSpPr>
        <p:spPr>
          <a:xfrm>
            <a:off x="5719780" y="2481273"/>
            <a:ext cx="173864" cy="338554"/>
          </a:xfrm>
          <a:prstGeom prst="rect">
            <a:avLst/>
          </a:prstGeom>
          <a:noFill/>
        </p:spPr>
        <p:txBody>
          <a:bodyPr wrap="square" rtlCol="0">
            <a:spAutoFit/>
          </a:bodyPr>
          <a:lstStyle/>
          <a:p>
            <a:r>
              <a:rPr lang="en-US" sz="1600" dirty="0">
                <a:solidFill>
                  <a:srgbClr val="00B0F0"/>
                </a:solidFill>
              </a:rPr>
              <a:t>4</a:t>
            </a:r>
          </a:p>
        </p:txBody>
      </p:sp>
      <p:sp>
        <p:nvSpPr>
          <p:cNvPr id="22" name="TextBox 21"/>
          <p:cNvSpPr txBox="1"/>
          <p:nvPr/>
        </p:nvSpPr>
        <p:spPr>
          <a:xfrm>
            <a:off x="5958039" y="2935711"/>
            <a:ext cx="173864" cy="338554"/>
          </a:xfrm>
          <a:prstGeom prst="rect">
            <a:avLst/>
          </a:prstGeom>
          <a:noFill/>
        </p:spPr>
        <p:txBody>
          <a:bodyPr wrap="square" rtlCol="0">
            <a:spAutoFit/>
          </a:bodyPr>
          <a:lstStyle/>
          <a:p>
            <a:r>
              <a:rPr lang="en-US" sz="1600" dirty="0">
                <a:solidFill>
                  <a:srgbClr val="00B0F0"/>
                </a:solidFill>
              </a:rPr>
              <a:t>5</a:t>
            </a:r>
          </a:p>
        </p:txBody>
      </p:sp>
      <p:sp>
        <p:nvSpPr>
          <p:cNvPr id="23" name="TextBox 22"/>
          <p:cNvSpPr txBox="1"/>
          <p:nvPr/>
        </p:nvSpPr>
        <p:spPr>
          <a:xfrm>
            <a:off x="5684875" y="3906740"/>
            <a:ext cx="173864" cy="338554"/>
          </a:xfrm>
          <a:prstGeom prst="rect">
            <a:avLst/>
          </a:prstGeom>
          <a:noFill/>
        </p:spPr>
        <p:txBody>
          <a:bodyPr wrap="square" rtlCol="0">
            <a:spAutoFit/>
          </a:bodyPr>
          <a:lstStyle/>
          <a:p>
            <a:r>
              <a:rPr lang="en-US" sz="1600" dirty="0">
                <a:solidFill>
                  <a:srgbClr val="00B0F0"/>
                </a:solidFill>
              </a:rPr>
              <a:t>6</a:t>
            </a:r>
          </a:p>
        </p:txBody>
      </p:sp>
      <p:sp>
        <p:nvSpPr>
          <p:cNvPr id="24" name="TextBox 23"/>
          <p:cNvSpPr txBox="1"/>
          <p:nvPr/>
        </p:nvSpPr>
        <p:spPr>
          <a:xfrm>
            <a:off x="6417361" y="3426204"/>
            <a:ext cx="173864" cy="338554"/>
          </a:xfrm>
          <a:prstGeom prst="rect">
            <a:avLst/>
          </a:prstGeom>
          <a:noFill/>
        </p:spPr>
        <p:txBody>
          <a:bodyPr wrap="square" rtlCol="0">
            <a:spAutoFit/>
          </a:bodyPr>
          <a:lstStyle/>
          <a:p>
            <a:r>
              <a:rPr lang="en-US" sz="1600" dirty="0">
                <a:solidFill>
                  <a:srgbClr val="00B0F0"/>
                </a:solidFill>
              </a:rPr>
              <a:t>6</a:t>
            </a:r>
          </a:p>
        </p:txBody>
      </p:sp>
      <p:sp>
        <p:nvSpPr>
          <p:cNvPr id="25" name="TextBox 24"/>
          <p:cNvSpPr txBox="1"/>
          <p:nvPr/>
        </p:nvSpPr>
        <p:spPr>
          <a:xfrm>
            <a:off x="6504293" y="2558638"/>
            <a:ext cx="173864" cy="338554"/>
          </a:xfrm>
          <a:prstGeom prst="rect">
            <a:avLst/>
          </a:prstGeom>
          <a:noFill/>
        </p:spPr>
        <p:txBody>
          <a:bodyPr wrap="square" rtlCol="0">
            <a:spAutoFit/>
          </a:bodyPr>
          <a:lstStyle/>
          <a:p>
            <a:r>
              <a:rPr lang="en-US" sz="1600" dirty="0">
                <a:solidFill>
                  <a:srgbClr val="00B0F0"/>
                </a:solidFill>
              </a:rPr>
              <a:t>6</a:t>
            </a:r>
          </a:p>
        </p:txBody>
      </p:sp>
      <p:sp>
        <p:nvSpPr>
          <p:cNvPr id="26" name="TextBox 25"/>
          <p:cNvSpPr txBox="1"/>
          <p:nvPr/>
        </p:nvSpPr>
        <p:spPr>
          <a:xfrm>
            <a:off x="7068842" y="3011134"/>
            <a:ext cx="173864" cy="338554"/>
          </a:xfrm>
          <a:prstGeom prst="rect">
            <a:avLst/>
          </a:prstGeom>
          <a:noFill/>
        </p:spPr>
        <p:txBody>
          <a:bodyPr wrap="square" rtlCol="0">
            <a:spAutoFit/>
          </a:bodyPr>
          <a:lstStyle/>
          <a:p>
            <a:r>
              <a:rPr lang="en-US" sz="1600" dirty="0">
                <a:solidFill>
                  <a:srgbClr val="00B0F0"/>
                </a:solidFill>
              </a:rPr>
              <a:t>7</a:t>
            </a:r>
          </a:p>
        </p:txBody>
      </p:sp>
      <p:sp>
        <p:nvSpPr>
          <p:cNvPr id="27" name="TextBox 26"/>
          <p:cNvSpPr txBox="1"/>
          <p:nvPr/>
        </p:nvSpPr>
        <p:spPr>
          <a:xfrm>
            <a:off x="6758396" y="3943913"/>
            <a:ext cx="173864" cy="338554"/>
          </a:xfrm>
          <a:prstGeom prst="rect">
            <a:avLst/>
          </a:prstGeom>
          <a:noFill/>
        </p:spPr>
        <p:txBody>
          <a:bodyPr wrap="square" rtlCol="0">
            <a:spAutoFit/>
          </a:bodyPr>
          <a:lstStyle/>
          <a:p>
            <a:r>
              <a:rPr lang="en-US" sz="1600" dirty="0">
                <a:solidFill>
                  <a:srgbClr val="00B0F0"/>
                </a:solidFill>
              </a:rPr>
              <a:t>8</a:t>
            </a:r>
          </a:p>
        </p:txBody>
      </p:sp>
      <p:sp>
        <p:nvSpPr>
          <p:cNvPr id="28" name="TextBox 27"/>
          <p:cNvSpPr txBox="1"/>
          <p:nvPr/>
        </p:nvSpPr>
        <p:spPr>
          <a:xfrm>
            <a:off x="7403847" y="3136267"/>
            <a:ext cx="173864" cy="338554"/>
          </a:xfrm>
          <a:prstGeom prst="rect">
            <a:avLst/>
          </a:prstGeom>
          <a:noFill/>
        </p:spPr>
        <p:txBody>
          <a:bodyPr wrap="square" rtlCol="0">
            <a:spAutoFit/>
          </a:bodyPr>
          <a:lstStyle/>
          <a:p>
            <a:r>
              <a:rPr lang="en-US" sz="1600" dirty="0">
                <a:solidFill>
                  <a:srgbClr val="00B0F0"/>
                </a:solidFill>
              </a:rPr>
              <a:t>8</a:t>
            </a:r>
          </a:p>
        </p:txBody>
      </p:sp>
      <p:sp>
        <p:nvSpPr>
          <p:cNvPr id="29" name="TextBox 28"/>
          <p:cNvSpPr txBox="1"/>
          <p:nvPr/>
        </p:nvSpPr>
        <p:spPr>
          <a:xfrm>
            <a:off x="7658053" y="3742292"/>
            <a:ext cx="173864" cy="338554"/>
          </a:xfrm>
          <a:prstGeom prst="rect">
            <a:avLst/>
          </a:prstGeom>
          <a:noFill/>
        </p:spPr>
        <p:txBody>
          <a:bodyPr wrap="square" rtlCol="0">
            <a:spAutoFit/>
          </a:bodyPr>
          <a:lstStyle/>
          <a:p>
            <a:r>
              <a:rPr lang="en-US" sz="1600" dirty="0">
                <a:solidFill>
                  <a:srgbClr val="00B0F0"/>
                </a:solidFill>
              </a:rPr>
              <a:t>9</a:t>
            </a:r>
          </a:p>
        </p:txBody>
      </p:sp>
      <p:sp>
        <p:nvSpPr>
          <p:cNvPr id="30" name="TextBox 29"/>
          <p:cNvSpPr txBox="1"/>
          <p:nvPr/>
        </p:nvSpPr>
        <p:spPr>
          <a:xfrm>
            <a:off x="7937362" y="3356167"/>
            <a:ext cx="173864" cy="338554"/>
          </a:xfrm>
          <a:prstGeom prst="rect">
            <a:avLst/>
          </a:prstGeom>
          <a:noFill/>
        </p:spPr>
        <p:txBody>
          <a:bodyPr wrap="square" rtlCol="0">
            <a:spAutoFit/>
          </a:bodyPr>
          <a:lstStyle/>
          <a:p>
            <a:r>
              <a:rPr lang="en-US" sz="1600" dirty="0">
                <a:solidFill>
                  <a:srgbClr val="00B0F0"/>
                </a:solidFill>
              </a:rPr>
              <a:t>9</a:t>
            </a:r>
          </a:p>
        </p:txBody>
      </p:sp>
      <p:sp>
        <p:nvSpPr>
          <p:cNvPr id="31" name="TextBox 30"/>
          <p:cNvSpPr txBox="1"/>
          <p:nvPr/>
        </p:nvSpPr>
        <p:spPr>
          <a:xfrm>
            <a:off x="7714348" y="2680749"/>
            <a:ext cx="173864" cy="338554"/>
          </a:xfrm>
          <a:prstGeom prst="rect">
            <a:avLst/>
          </a:prstGeom>
          <a:noFill/>
        </p:spPr>
        <p:txBody>
          <a:bodyPr wrap="square" rtlCol="0">
            <a:spAutoFit/>
          </a:bodyPr>
          <a:lstStyle/>
          <a:p>
            <a:r>
              <a:rPr lang="en-US" sz="1600" dirty="0">
                <a:solidFill>
                  <a:srgbClr val="00B0F0"/>
                </a:solidFill>
              </a:rPr>
              <a:t>9</a:t>
            </a:r>
          </a:p>
        </p:txBody>
      </p:sp>
      <p:sp>
        <p:nvSpPr>
          <p:cNvPr id="32" name="TextBox 31"/>
          <p:cNvSpPr txBox="1"/>
          <p:nvPr/>
        </p:nvSpPr>
        <p:spPr>
          <a:xfrm>
            <a:off x="1607444" y="2377393"/>
            <a:ext cx="1135755" cy="338554"/>
          </a:xfrm>
          <a:prstGeom prst="rect">
            <a:avLst/>
          </a:prstGeom>
          <a:noFill/>
        </p:spPr>
        <p:txBody>
          <a:bodyPr wrap="square" rtlCol="0">
            <a:spAutoFit/>
          </a:bodyPr>
          <a:lstStyle/>
          <a:p>
            <a:r>
              <a:rPr lang="en-US" sz="1600" dirty="0">
                <a:solidFill>
                  <a:srgbClr val="7030A0"/>
                </a:solidFill>
              </a:rPr>
              <a:t>9-1+1=9</a:t>
            </a:r>
          </a:p>
        </p:txBody>
      </p:sp>
      <p:sp>
        <p:nvSpPr>
          <p:cNvPr id="33" name="TextBox 32"/>
          <p:cNvSpPr txBox="1"/>
          <p:nvPr/>
        </p:nvSpPr>
        <p:spPr>
          <a:xfrm>
            <a:off x="1791716" y="2905813"/>
            <a:ext cx="1027684" cy="338554"/>
          </a:xfrm>
          <a:prstGeom prst="rect">
            <a:avLst/>
          </a:prstGeom>
          <a:noFill/>
        </p:spPr>
        <p:txBody>
          <a:bodyPr wrap="square" rtlCol="0">
            <a:spAutoFit/>
          </a:bodyPr>
          <a:lstStyle/>
          <a:p>
            <a:r>
              <a:rPr lang="en-US" sz="1600" dirty="0">
                <a:solidFill>
                  <a:srgbClr val="7030A0"/>
                </a:solidFill>
              </a:rPr>
              <a:t>9-7+1=3</a:t>
            </a:r>
          </a:p>
        </p:txBody>
      </p:sp>
      <p:sp>
        <p:nvSpPr>
          <p:cNvPr id="34" name="TextBox 33"/>
          <p:cNvSpPr txBox="1"/>
          <p:nvPr/>
        </p:nvSpPr>
        <p:spPr>
          <a:xfrm>
            <a:off x="677564" y="2853013"/>
            <a:ext cx="177213" cy="338554"/>
          </a:xfrm>
          <a:prstGeom prst="rect">
            <a:avLst/>
          </a:prstGeom>
          <a:noFill/>
        </p:spPr>
        <p:txBody>
          <a:bodyPr wrap="square" rtlCol="0">
            <a:spAutoFit/>
          </a:bodyPr>
          <a:lstStyle/>
          <a:p>
            <a:r>
              <a:rPr lang="en-US" sz="1600" dirty="0">
                <a:solidFill>
                  <a:srgbClr val="7030A0"/>
                </a:solidFill>
              </a:rPr>
              <a:t>3</a:t>
            </a:r>
          </a:p>
        </p:txBody>
      </p:sp>
      <p:sp>
        <p:nvSpPr>
          <p:cNvPr id="35" name="TextBox 34"/>
          <p:cNvSpPr txBox="1"/>
          <p:nvPr/>
        </p:nvSpPr>
        <p:spPr>
          <a:xfrm>
            <a:off x="1226526" y="3108445"/>
            <a:ext cx="177213" cy="338554"/>
          </a:xfrm>
          <a:prstGeom prst="rect">
            <a:avLst/>
          </a:prstGeom>
          <a:noFill/>
        </p:spPr>
        <p:txBody>
          <a:bodyPr wrap="square" rtlCol="0">
            <a:spAutoFit/>
          </a:bodyPr>
          <a:lstStyle/>
          <a:p>
            <a:r>
              <a:rPr lang="en-US" sz="1600" dirty="0">
                <a:solidFill>
                  <a:srgbClr val="7030A0"/>
                </a:solidFill>
              </a:rPr>
              <a:t>2</a:t>
            </a:r>
          </a:p>
        </p:txBody>
      </p:sp>
      <p:sp>
        <p:nvSpPr>
          <p:cNvPr id="36" name="Slide Number Placeholder 35"/>
          <p:cNvSpPr>
            <a:spLocks noGrp="1"/>
          </p:cNvSpPr>
          <p:nvPr>
            <p:ph type="sldNum" sz="quarter" idx="12"/>
          </p:nvPr>
        </p:nvSpPr>
        <p:spPr/>
        <p:txBody>
          <a:bodyPr/>
          <a:lstStyle/>
          <a:p>
            <a:fld id="{464F0463-9ADA-46C2-917D-8AEF7708C576}" type="slidenum">
              <a:rPr lang="en-US" smtClean="0"/>
              <a:pPr/>
              <a:t>231</a:t>
            </a:fld>
            <a:endParaRPr lang="en-US"/>
          </a:p>
        </p:txBody>
      </p:sp>
      <p:sp>
        <p:nvSpPr>
          <p:cNvPr id="37" name="Footer Placeholder 36"/>
          <p:cNvSpPr>
            <a:spLocks noGrp="1"/>
          </p:cNvSpPr>
          <p:nvPr>
            <p:ph type="ftr" sz="quarter" idx="11"/>
          </p:nvPr>
        </p:nvSpPr>
        <p:spPr/>
        <p:txBody>
          <a:bodyPr/>
          <a:lstStyle/>
          <a:p>
            <a:r>
              <a:rPr lang="en-US"/>
              <a:t>Parallel and Distributed Computing</a:t>
            </a:r>
          </a:p>
        </p:txBody>
      </p:sp>
    </p:spTree>
    <p:extLst>
      <p:ext uri="{BB962C8B-B14F-4D97-AF65-F5344CB8AC3E}">
        <p14:creationId xmlns:p14="http://schemas.microsoft.com/office/powerpoint/2010/main" val="376518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Computing the number of descendants…</a:t>
            </a:r>
            <a:endParaRPr lang="en-US" dirty="0"/>
          </a:p>
        </p:txBody>
      </p:sp>
      <p:sp>
        <p:nvSpPr>
          <p:cNvPr id="3" name="Content Placeholder 2"/>
          <p:cNvSpPr>
            <a:spLocks noGrp="1"/>
          </p:cNvSpPr>
          <p:nvPr>
            <p:ph idx="1"/>
          </p:nvPr>
        </p:nvSpPr>
        <p:spPr/>
        <p:txBody>
          <a:bodyPr>
            <a:normAutofit/>
          </a:bodyPr>
          <a:lstStyle/>
          <a:p>
            <a:pPr algn="just"/>
            <a:r>
              <a:rPr lang="en-US" sz="2000" b="1" u="sng" dirty="0"/>
              <a:t>Exercise (Compute the number of descendants of every node in following tree)</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232</a:t>
            </a:fld>
            <a:endParaRPr lang="en-US"/>
          </a:p>
        </p:txBody>
      </p:sp>
      <p:pic>
        <p:nvPicPr>
          <p:cNvPr id="7" name="Picture 2" descr="Preorder Traversal of N-ary Tree Without Recursion - GeeksforGeeks"/>
          <p:cNvPicPr>
            <a:picLocks noChangeAspect="1" noChangeArrowheads="1"/>
          </p:cNvPicPr>
          <p:nvPr/>
        </p:nvPicPr>
        <p:blipFill>
          <a:blip r:embed="rId2" cstate="print"/>
          <a:srcRect/>
          <a:stretch>
            <a:fillRect/>
          </a:stretch>
        </p:blipFill>
        <p:spPr bwMode="auto">
          <a:xfrm>
            <a:off x="1828800" y="2971800"/>
            <a:ext cx="3886200" cy="2807603"/>
          </a:xfrm>
          <a:prstGeom prst="rect">
            <a:avLst/>
          </a:prstGeom>
          <a:noFill/>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Level Computation</a:t>
            </a:r>
          </a:p>
        </p:txBody>
      </p:sp>
      <p:sp>
        <p:nvSpPr>
          <p:cNvPr id="3" name="Content Placeholder 2"/>
          <p:cNvSpPr>
            <a:spLocks noGrp="1"/>
          </p:cNvSpPr>
          <p:nvPr>
            <p:ph idx="1"/>
          </p:nvPr>
        </p:nvSpPr>
        <p:spPr/>
        <p:txBody>
          <a:bodyPr/>
          <a:lstStyle/>
          <a:p>
            <a:pPr lvl="1" algn="just"/>
            <a:r>
              <a:rPr lang="en-US" dirty="0"/>
              <a:t>The level of a node </a:t>
            </a:r>
            <a:r>
              <a:rPr lang="en-US" b="1" i="1" dirty="0"/>
              <a:t>v</a:t>
            </a:r>
            <a:r>
              <a:rPr lang="en-US" dirty="0"/>
              <a:t> of </a:t>
            </a:r>
            <a:r>
              <a:rPr lang="en-US" b="1" i="1" dirty="0"/>
              <a:t>T</a:t>
            </a:r>
            <a:r>
              <a:rPr lang="en-US" dirty="0"/>
              <a:t> is defined as the number of edges on the path joining </a:t>
            </a:r>
            <a:r>
              <a:rPr lang="en-US" b="1" i="1" dirty="0"/>
              <a:t>v</a:t>
            </a:r>
            <a:r>
              <a:rPr lang="en-US" dirty="0"/>
              <a:t> to the root</a:t>
            </a:r>
          </a:p>
          <a:p>
            <a:pPr lvl="1" algn="just"/>
            <a:r>
              <a:rPr lang="en-US" dirty="0"/>
              <a:t>Consider a tree </a:t>
            </a:r>
            <a:r>
              <a:rPr lang="en-US" b="1" i="1" dirty="0"/>
              <a:t>T</a:t>
            </a:r>
            <a:r>
              <a:rPr lang="en-US" dirty="0"/>
              <a:t> with Euler tour</a:t>
            </a:r>
          </a:p>
          <a:p>
            <a:pPr lvl="1" algn="just"/>
            <a:r>
              <a:rPr lang="en-US" dirty="0"/>
              <a:t>Assign a weight of 1 to v</a:t>
            </a:r>
            <a:r>
              <a:rPr lang="en-US" baseline="30000" dirty="0"/>
              <a:t>1</a:t>
            </a:r>
            <a:r>
              <a:rPr lang="en-US" dirty="0"/>
              <a:t> and weight of -1 to every </a:t>
            </a:r>
            <a:r>
              <a:rPr lang="en-US" dirty="0" err="1"/>
              <a:t>v</a:t>
            </a:r>
            <a:r>
              <a:rPr lang="en-US" baseline="30000" dirty="0" err="1"/>
              <a:t>j</a:t>
            </a:r>
            <a:r>
              <a:rPr lang="en-US" dirty="0"/>
              <a:t> where j ≠ </a:t>
            </a:r>
            <a:r>
              <a:rPr lang="en-US" dirty="0" err="1"/>
              <a:t>i</a:t>
            </a:r>
            <a:endParaRPr lang="en-US" dirty="0"/>
          </a:p>
          <a:p>
            <a:pPr lvl="1" algn="just"/>
            <a:r>
              <a:rPr lang="en-US" sz="2000" u="sng" dirty="0"/>
              <a:t>Example</a:t>
            </a:r>
          </a:p>
          <a:p>
            <a:pPr lvl="1" algn="just"/>
            <a:endParaRPr lang="en-US" dirty="0"/>
          </a:p>
        </p:txBody>
      </p:sp>
      <p:pic>
        <p:nvPicPr>
          <p:cNvPr id="4" name="Picture 3"/>
          <p:cNvPicPr>
            <a:picLocks noChangeAspect="1"/>
          </p:cNvPicPr>
          <p:nvPr/>
        </p:nvPicPr>
        <p:blipFill>
          <a:blip r:embed="rId2" cstate="print"/>
          <a:stretch>
            <a:fillRect/>
          </a:stretch>
        </p:blipFill>
        <p:spPr>
          <a:xfrm>
            <a:off x="2286000" y="3903908"/>
            <a:ext cx="2235994" cy="1600200"/>
          </a:xfrm>
          <a:prstGeom prst="rect">
            <a:avLst/>
          </a:prstGeom>
        </p:spPr>
      </p:pic>
      <p:cxnSp>
        <p:nvCxnSpPr>
          <p:cNvPr id="6" name="Straight Arrow Connector 5"/>
          <p:cNvCxnSpPr/>
          <p:nvPr/>
        </p:nvCxnSpPr>
        <p:spPr>
          <a:xfrm flipV="1">
            <a:off x="3921617" y="4121240"/>
            <a:ext cx="1072166" cy="1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4390839" y="4610638"/>
            <a:ext cx="602944" cy="60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656466" y="5280339"/>
            <a:ext cx="404932" cy="10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61398" y="3949452"/>
            <a:ext cx="845040" cy="369332"/>
          </a:xfrm>
          <a:prstGeom prst="rect">
            <a:avLst/>
          </a:prstGeom>
          <a:noFill/>
        </p:spPr>
        <p:txBody>
          <a:bodyPr wrap="none" rtlCol="0">
            <a:spAutoFit/>
          </a:bodyPr>
          <a:lstStyle/>
          <a:p>
            <a:r>
              <a:rPr lang="en-US" b="1" dirty="0">
                <a:solidFill>
                  <a:srgbClr val="C00000"/>
                </a:solidFill>
              </a:rPr>
              <a:t>Level 1</a:t>
            </a:r>
          </a:p>
        </p:txBody>
      </p:sp>
      <p:sp>
        <p:nvSpPr>
          <p:cNvPr id="12" name="TextBox 11"/>
          <p:cNvSpPr txBox="1"/>
          <p:nvPr/>
        </p:nvSpPr>
        <p:spPr>
          <a:xfrm>
            <a:off x="5175698" y="4526858"/>
            <a:ext cx="845040" cy="369332"/>
          </a:xfrm>
          <a:prstGeom prst="rect">
            <a:avLst/>
          </a:prstGeom>
          <a:noFill/>
        </p:spPr>
        <p:txBody>
          <a:bodyPr wrap="none" rtlCol="0">
            <a:spAutoFit/>
          </a:bodyPr>
          <a:lstStyle/>
          <a:p>
            <a:r>
              <a:rPr lang="en-US" b="1" dirty="0">
                <a:solidFill>
                  <a:srgbClr val="C00000"/>
                </a:solidFill>
              </a:rPr>
              <a:t>Level 2</a:t>
            </a:r>
          </a:p>
        </p:txBody>
      </p:sp>
      <p:sp>
        <p:nvSpPr>
          <p:cNvPr id="13" name="TextBox 12"/>
          <p:cNvSpPr txBox="1"/>
          <p:nvPr/>
        </p:nvSpPr>
        <p:spPr>
          <a:xfrm>
            <a:off x="5175698" y="5119277"/>
            <a:ext cx="845040" cy="369332"/>
          </a:xfrm>
          <a:prstGeom prst="rect">
            <a:avLst/>
          </a:prstGeom>
          <a:noFill/>
        </p:spPr>
        <p:txBody>
          <a:bodyPr wrap="none" rtlCol="0">
            <a:spAutoFit/>
          </a:bodyPr>
          <a:lstStyle/>
          <a:p>
            <a:r>
              <a:rPr lang="en-US" b="1" dirty="0">
                <a:solidFill>
                  <a:srgbClr val="C00000"/>
                </a:solidFill>
              </a:rPr>
              <a:t>Level 3</a:t>
            </a:r>
          </a:p>
        </p:txBody>
      </p:sp>
      <p:sp>
        <p:nvSpPr>
          <p:cNvPr id="14" name="Slide Number Placeholder 13"/>
          <p:cNvSpPr>
            <a:spLocks noGrp="1"/>
          </p:cNvSpPr>
          <p:nvPr>
            <p:ph type="sldNum" sz="quarter" idx="12"/>
          </p:nvPr>
        </p:nvSpPr>
        <p:spPr/>
        <p:txBody>
          <a:bodyPr/>
          <a:lstStyle/>
          <a:p>
            <a:fld id="{464F0463-9ADA-46C2-917D-8AEF7708C576}" type="slidenum">
              <a:rPr lang="en-US" smtClean="0"/>
              <a:pPr/>
              <a:t>233</a:t>
            </a:fld>
            <a:endParaRPr lang="en-US"/>
          </a:p>
        </p:txBody>
      </p:sp>
      <p:sp>
        <p:nvSpPr>
          <p:cNvPr id="15" name="Footer Placeholder 14"/>
          <p:cNvSpPr>
            <a:spLocks noGrp="1"/>
          </p:cNvSpPr>
          <p:nvPr>
            <p:ph type="ftr" sz="quarter" idx="11"/>
          </p:nvPr>
        </p:nvSpPr>
        <p:spPr/>
        <p:txBody>
          <a:bodyPr/>
          <a:lstStyle/>
          <a:p>
            <a:r>
              <a:rPr lang="en-US"/>
              <a:t>Parallel and Distributed Computing</a:t>
            </a:r>
          </a:p>
        </p:txBody>
      </p:sp>
    </p:spTree>
    <p:extLst>
      <p:ext uri="{BB962C8B-B14F-4D97-AF65-F5344CB8AC3E}">
        <p14:creationId xmlns:p14="http://schemas.microsoft.com/office/powerpoint/2010/main" val="36348202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Level Computation……………..</a:t>
            </a:r>
            <a:endParaRPr lang="en-US" dirty="0"/>
          </a:p>
        </p:txBody>
      </p:sp>
      <p:sp>
        <p:nvSpPr>
          <p:cNvPr id="3" name="Content Placeholder 2"/>
          <p:cNvSpPr>
            <a:spLocks noGrp="1"/>
          </p:cNvSpPr>
          <p:nvPr>
            <p:ph idx="1"/>
          </p:nvPr>
        </p:nvSpPr>
        <p:spPr/>
        <p:txBody>
          <a:bodyPr/>
          <a:lstStyle/>
          <a:p>
            <a:r>
              <a:rPr lang="en-US" u="sng" dirty="0"/>
              <a:t>Example</a:t>
            </a:r>
          </a:p>
        </p:txBody>
      </p:sp>
      <p:pic>
        <p:nvPicPr>
          <p:cNvPr id="4" name="Picture 3"/>
          <p:cNvPicPr>
            <a:picLocks noChangeAspect="1"/>
          </p:cNvPicPr>
          <p:nvPr/>
        </p:nvPicPr>
        <p:blipFill>
          <a:blip r:embed="rId2" cstate="print"/>
          <a:stretch>
            <a:fillRect/>
          </a:stretch>
        </p:blipFill>
        <p:spPr>
          <a:xfrm>
            <a:off x="3890026" y="2624471"/>
            <a:ext cx="3971925" cy="1428750"/>
          </a:xfrm>
          <a:prstGeom prst="rect">
            <a:avLst/>
          </a:prstGeom>
        </p:spPr>
      </p:pic>
      <p:pic>
        <p:nvPicPr>
          <p:cNvPr id="5" name="Picture 4"/>
          <p:cNvPicPr>
            <a:picLocks noChangeAspect="1"/>
          </p:cNvPicPr>
          <p:nvPr/>
        </p:nvPicPr>
        <p:blipFill>
          <a:blip r:embed="rId3" cstate="print"/>
          <a:stretch>
            <a:fillRect/>
          </a:stretch>
        </p:blipFill>
        <p:spPr>
          <a:xfrm>
            <a:off x="778417" y="2525869"/>
            <a:ext cx="2235994" cy="1600200"/>
          </a:xfrm>
          <a:prstGeom prst="rect">
            <a:avLst/>
          </a:prstGeom>
        </p:spPr>
      </p:pic>
      <p:cxnSp>
        <p:nvCxnSpPr>
          <p:cNvPr id="7" name="Straight Arrow Connector 6"/>
          <p:cNvCxnSpPr/>
          <p:nvPr/>
        </p:nvCxnSpPr>
        <p:spPr>
          <a:xfrm flipV="1">
            <a:off x="3014411" y="3193961"/>
            <a:ext cx="875615" cy="25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10825" y="2408351"/>
            <a:ext cx="154547" cy="307777"/>
          </a:xfrm>
          <a:prstGeom prst="rect">
            <a:avLst/>
          </a:prstGeom>
          <a:noFill/>
        </p:spPr>
        <p:txBody>
          <a:bodyPr wrap="square" rtlCol="0">
            <a:spAutoFit/>
          </a:bodyPr>
          <a:lstStyle/>
          <a:p>
            <a:r>
              <a:rPr lang="en-US" sz="1400" b="1" dirty="0">
                <a:solidFill>
                  <a:srgbClr val="0070C0"/>
                </a:solidFill>
              </a:rPr>
              <a:t>1</a:t>
            </a:r>
          </a:p>
        </p:txBody>
      </p:sp>
      <p:sp>
        <p:nvSpPr>
          <p:cNvPr id="11" name="TextBox 10"/>
          <p:cNvSpPr txBox="1"/>
          <p:nvPr/>
        </p:nvSpPr>
        <p:spPr>
          <a:xfrm>
            <a:off x="4062178" y="3006924"/>
            <a:ext cx="154547" cy="307777"/>
          </a:xfrm>
          <a:prstGeom prst="rect">
            <a:avLst/>
          </a:prstGeom>
          <a:noFill/>
        </p:spPr>
        <p:txBody>
          <a:bodyPr wrap="square" rtlCol="0">
            <a:spAutoFit/>
          </a:bodyPr>
          <a:lstStyle/>
          <a:p>
            <a:r>
              <a:rPr lang="en-US" sz="1400" b="1" dirty="0">
                <a:solidFill>
                  <a:srgbClr val="0070C0"/>
                </a:solidFill>
              </a:rPr>
              <a:t>2</a:t>
            </a:r>
          </a:p>
        </p:txBody>
      </p:sp>
      <p:sp>
        <p:nvSpPr>
          <p:cNvPr id="12" name="TextBox 11"/>
          <p:cNvSpPr txBox="1"/>
          <p:nvPr/>
        </p:nvSpPr>
        <p:spPr>
          <a:xfrm>
            <a:off x="3851389" y="3635321"/>
            <a:ext cx="154547" cy="307777"/>
          </a:xfrm>
          <a:prstGeom prst="rect">
            <a:avLst/>
          </a:prstGeom>
          <a:noFill/>
        </p:spPr>
        <p:txBody>
          <a:bodyPr wrap="square" rtlCol="0">
            <a:spAutoFit/>
          </a:bodyPr>
          <a:lstStyle/>
          <a:p>
            <a:r>
              <a:rPr lang="en-US" sz="1400" b="1" dirty="0">
                <a:solidFill>
                  <a:srgbClr val="0070C0"/>
                </a:solidFill>
              </a:rPr>
              <a:t>3</a:t>
            </a:r>
          </a:p>
        </p:txBody>
      </p:sp>
      <p:sp>
        <p:nvSpPr>
          <p:cNvPr id="14" name="TextBox 13"/>
          <p:cNvSpPr txBox="1"/>
          <p:nvPr/>
        </p:nvSpPr>
        <p:spPr>
          <a:xfrm>
            <a:off x="4466151" y="3076897"/>
            <a:ext cx="154547" cy="307777"/>
          </a:xfrm>
          <a:prstGeom prst="rect">
            <a:avLst/>
          </a:prstGeom>
          <a:noFill/>
        </p:spPr>
        <p:txBody>
          <a:bodyPr wrap="square" rtlCol="0">
            <a:spAutoFit/>
          </a:bodyPr>
          <a:lstStyle/>
          <a:p>
            <a:r>
              <a:rPr lang="en-US" sz="1400" b="1" dirty="0">
                <a:solidFill>
                  <a:srgbClr val="0070C0"/>
                </a:solidFill>
              </a:rPr>
              <a:t>2</a:t>
            </a:r>
          </a:p>
        </p:txBody>
      </p:sp>
      <p:sp>
        <p:nvSpPr>
          <p:cNvPr id="13" name="Slide Number Placeholder 12"/>
          <p:cNvSpPr>
            <a:spLocks noGrp="1"/>
          </p:cNvSpPr>
          <p:nvPr>
            <p:ph type="sldNum" sz="quarter" idx="12"/>
          </p:nvPr>
        </p:nvSpPr>
        <p:spPr/>
        <p:txBody>
          <a:bodyPr/>
          <a:lstStyle/>
          <a:p>
            <a:fld id="{464F0463-9ADA-46C2-917D-8AEF7708C576}" type="slidenum">
              <a:rPr lang="en-US" smtClean="0"/>
              <a:pPr/>
              <a:t>234</a:t>
            </a:fld>
            <a:endParaRPr lang="en-US"/>
          </a:p>
        </p:txBody>
      </p:sp>
      <p:sp>
        <p:nvSpPr>
          <p:cNvPr id="15" name="Footer Placeholder 14"/>
          <p:cNvSpPr>
            <a:spLocks noGrp="1"/>
          </p:cNvSpPr>
          <p:nvPr>
            <p:ph type="ftr" sz="quarter" idx="11"/>
          </p:nvPr>
        </p:nvSpPr>
        <p:spPr/>
        <p:txBody>
          <a:bodyPr/>
          <a:lstStyle/>
          <a:p>
            <a:r>
              <a:rPr lang="en-US"/>
              <a:t>Parallel and Distributed Computing</a:t>
            </a:r>
          </a:p>
        </p:txBody>
      </p:sp>
    </p:spTree>
    <p:extLst>
      <p:ext uri="{BB962C8B-B14F-4D97-AF65-F5344CB8AC3E}">
        <p14:creationId xmlns:p14="http://schemas.microsoft.com/office/powerpoint/2010/main" val="31470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4"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a:t>Level computation……</a:t>
            </a:r>
            <a:endParaRPr lang="en-US" dirty="0"/>
          </a:p>
        </p:txBody>
      </p:sp>
      <p:sp>
        <p:nvSpPr>
          <p:cNvPr id="3" name="Content Placeholder 2"/>
          <p:cNvSpPr>
            <a:spLocks noGrp="1"/>
          </p:cNvSpPr>
          <p:nvPr>
            <p:ph idx="1"/>
          </p:nvPr>
        </p:nvSpPr>
        <p:spPr/>
        <p:txBody>
          <a:bodyPr>
            <a:normAutofit/>
          </a:bodyPr>
          <a:lstStyle/>
          <a:p>
            <a:pPr algn="just"/>
            <a:r>
              <a:rPr lang="en-US" sz="2000" b="1" u="sng" dirty="0"/>
              <a:t>Exercise (Compute the level f every node in following tree)</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235</a:t>
            </a:fld>
            <a:endParaRPr lang="en-US"/>
          </a:p>
        </p:txBody>
      </p:sp>
      <p:pic>
        <p:nvPicPr>
          <p:cNvPr id="7" name="Picture 2" descr="Preorder Traversal of N-ary Tree Without Recursion - GeeksforGeeks"/>
          <p:cNvPicPr>
            <a:picLocks noChangeAspect="1" noChangeArrowheads="1"/>
          </p:cNvPicPr>
          <p:nvPr/>
        </p:nvPicPr>
        <p:blipFill>
          <a:blip r:embed="rId2" cstate="print"/>
          <a:srcRect/>
          <a:stretch>
            <a:fillRect/>
          </a:stretch>
        </p:blipFill>
        <p:spPr bwMode="auto">
          <a:xfrm>
            <a:off x="1828800" y="2971800"/>
            <a:ext cx="3886200" cy="2807603"/>
          </a:xfrm>
          <a:prstGeom prst="rect">
            <a:avLst/>
          </a:prstGeom>
          <a:noFill/>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LCA (Lowest Common Ancestor) Computation</a:t>
            </a:r>
          </a:p>
        </p:txBody>
      </p:sp>
      <p:sp>
        <p:nvSpPr>
          <p:cNvPr id="3" name="Content Placeholder 2"/>
          <p:cNvSpPr>
            <a:spLocks noGrp="1"/>
          </p:cNvSpPr>
          <p:nvPr>
            <p:ph idx="1"/>
          </p:nvPr>
        </p:nvSpPr>
        <p:spPr/>
        <p:txBody>
          <a:bodyPr/>
          <a:lstStyle/>
          <a:p>
            <a:pPr algn="just"/>
            <a:r>
              <a:rPr lang="en-US" dirty="0"/>
              <a:t>Let </a:t>
            </a:r>
            <a:r>
              <a:rPr lang="en-US" b="1" i="1" dirty="0"/>
              <a:t>T</a:t>
            </a:r>
            <a:r>
              <a:rPr lang="en-US" dirty="0"/>
              <a:t> be a rooted tree with </a:t>
            </a:r>
            <a:r>
              <a:rPr lang="en-US" b="1" i="1" dirty="0"/>
              <a:t>n</a:t>
            </a:r>
            <a:r>
              <a:rPr lang="en-US" dirty="0"/>
              <a:t> nodes </a:t>
            </a:r>
          </a:p>
          <a:p>
            <a:pPr algn="just"/>
            <a:r>
              <a:rPr lang="en-US" dirty="0"/>
              <a:t>The lowest common ancestor between two nodes </a:t>
            </a:r>
            <a:r>
              <a:rPr lang="en-US" b="1" i="1" dirty="0"/>
              <a:t>v</a:t>
            </a:r>
            <a:r>
              <a:rPr lang="en-US" dirty="0"/>
              <a:t> and </a:t>
            </a:r>
            <a:r>
              <a:rPr lang="en-US" b="1" i="1" dirty="0"/>
              <a:t>w</a:t>
            </a:r>
            <a:r>
              <a:rPr lang="en-US" dirty="0"/>
              <a:t> is defined as the lowest node in </a:t>
            </a:r>
            <a:r>
              <a:rPr lang="en-US" b="1" i="1" dirty="0"/>
              <a:t>T</a:t>
            </a:r>
            <a:r>
              <a:rPr lang="en-US" dirty="0"/>
              <a:t>, that has both </a:t>
            </a:r>
            <a:r>
              <a:rPr lang="en-US" b="1" i="1" dirty="0"/>
              <a:t>v</a:t>
            </a:r>
            <a:r>
              <a:rPr lang="en-US" dirty="0"/>
              <a:t> and </a:t>
            </a:r>
            <a:r>
              <a:rPr lang="en-US" b="1" i="1" dirty="0"/>
              <a:t>w</a:t>
            </a:r>
            <a:r>
              <a:rPr lang="en-US" dirty="0"/>
              <a:t> as descendants</a:t>
            </a:r>
          </a:p>
          <a:p>
            <a:pPr algn="just"/>
            <a:r>
              <a:rPr lang="en-US" b="1" u="sng" dirty="0"/>
              <a:t>Example</a:t>
            </a:r>
          </a:p>
          <a:p>
            <a:pPr algn="just"/>
            <a:endParaRPr lang="en-US" dirty="0"/>
          </a:p>
        </p:txBody>
      </p:sp>
      <p:pic>
        <p:nvPicPr>
          <p:cNvPr id="4" name="Picture 3"/>
          <p:cNvPicPr>
            <a:picLocks noChangeAspect="1"/>
          </p:cNvPicPr>
          <p:nvPr/>
        </p:nvPicPr>
        <p:blipFill>
          <a:blip r:embed="rId2" cstate="print"/>
          <a:stretch>
            <a:fillRect/>
          </a:stretch>
        </p:blipFill>
        <p:spPr>
          <a:xfrm>
            <a:off x="1867084" y="4343400"/>
            <a:ext cx="1835944" cy="2438400"/>
          </a:xfrm>
          <a:prstGeom prst="rect">
            <a:avLst/>
          </a:prstGeom>
        </p:spPr>
      </p:pic>
      <p:cxnSp>
        <p:nvCxnSpPr>
          <p:cNvPr id="6" name="Straight Arrow Connector 5"/>
          <p:cNvCxnSpPr/>
          <p:nvPr/>
        </p:nvCxnSpPr>
        <p:spPr>
          <a:xfrm flipV="1">
            <a:off x="3657600" y="5181600"/>
            <a:ext cx="946598" cy="1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105400" y="4953000"/>
            <a:ext cx="1433790" cy="369332"/>
          </a:xfrm>
          <a:prstGeom prst="rect">
            <a:avLst/>
          </a:prstGeom>
          <a:noFill/>
        </p:spPr>
        <p:txBody>
          <a:bodyPr wrap="none" rtlCol="0">
            <a:spAutoFit/>
          </a:bodyPr>
          <a:lstStyle/>
          <a:p>
            <a:r>
              <a:rPr lang="en-US" b="1" dirty="0"/>
              <a:t>LCA(9,12) = 3</a:t>
            </a:r>
          </a:p>
        </p:txBody>
      </p:sp>
      <p:sp>
        <p:nvSpPr>
          <p:cNvPr id="8" name="Slide Number Placeholder 7"/>
          <p:cNvSpPr>
            <a:spLocks noGrp="1"/>
          </p:cNvSpPr>
          <p:nvPr>
            <p:ph type="sldNum" sz="quarter" idx="12"/>
          </p:nvPr>
        </p:nvSpPr>
        <p:spPr/>
        <p:txBody>
          <a:bodyPr/>
          <a:lstStyle/>
          <a:p>
            <a:fld id="{464F0463-9ADA-46C2-917D-8AEF7708C576}" type="slidenum">
              <a:rPr lang="en-US" smtClean="0"/>
              <a:pPr/>
              <a:t>236</a:t>
            </a:fld>
            <a:endParaRPr lang="en-US"/>
          </a:p>
        </p:txBody>
      </p:sp>
      <p:sp>
        <p:nvSpPr>
          <p:cNvPr id="9" name="Footer Placeholder 8"/>
          <p:cNvSpPr>
            <a:spLocks noGrp="1"/>
          </p:cNvSpPr>
          <p:nvPr>
            <p:ph type="ftr" sz="quarter" idx="11"/>
          </p:nvPr>
        </p:nvSpPr>
        <p:spPr/>
        <p:txBody>
          <a:bodyPr/>
          <a:lstStyle/>
          <a:p>
            <a:r>
              <a:rPr lang="en-US"/>
              <a:t>Parallel and Distributed Computing</a:t>
            </a:r>
          </a:p>
        </p:txBody>
      </p:sp>
    </p:spTree>
    <p:extLst>
      <p:ext uri="{BB962C8B-B14F-4D97-AF65-F5344CB8AC3E}">
        <p14:creationId xmlns:p14="http://schemas.microsoft.com/office/powerpoint/2010/main" val="209204640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4000" b="1" dirty="0"/>
              <a:t>LCA (Lowest Common Ancestor) Computation…</a:t>
            </a:r>
            <a:endParaRPr lang="en-US" sz="4000" dirty="0"/>
          </a:p>
        </p:txBody>
      </p:sp>
      <p:sp>
        <p:nvSpPr>
          <p:cNvPr id="3" name="Content Placeholder 2"/>
          <p:cNvSpPr>
            <a:spLocks noGrp="1"/>
          </p:cNvSpPr>
          <p:nvPr>
            <p:ph idx="1"/>
          </p:nvPr>
        </p:nvSpPr>
        <p:spPr/>
        <p:txBody>
          <a:bodyPr>
            <a:normAutofit fontScale="92500" lnSpcReduction="10000"/>
          </a:bodyPr>
          <a:lstStyle/>
          <a:p>
            <a:r>
              <a:rPr lang="en-US" b="1" u="sng" dirty="0"/>
              <a:t>Algorithm</a:t>
            </a:r>
          </a:p>
          <a:p>
            <a:pPr lvl="1">
              <a:buFont typeface="Wingdings" panose="05000000000000000000" pitchFamily="2" charset="2"/>
              <a:buChar char="§"/>
            </a:pPr>
            <a:r>
              <a:rPr lang="en-US" dirty="0"/>
              <a:t>Compute pre-ordering numbering of the nodes in T</a:t>
            </a:r>
          </a:p>
          <a:p>
            <a:pPr lvl="1">
              <a:buFont typeface="Wingdings" panose="05000000000000000000" pitchFamily="2" charset="2"/>
              <a:buChar char="§"/>
            </a:pPr>
            <a:r>
              <a:rPr lang="en-US" dirty="0"/>
              <a:t>For all nodes u of T, do in parallel</a:t>
            </a:r>
          </a:p>
          <a:p>
            <a:pPr lvl="2">
              <a:buFont typeface="Wingdings" panose="05000000000000000000" pitchFamily="2" charset="2"/>
              <a:buChar char="§"/>
            </a:pPr>
            <a:r>
              <a:rPr lang="en-US" dirty="0"/>
              <a:t>Computer l(u), r(u)</a:t>
            </a:r>
          </a:p>
          <a:p>
            <a:pPr lvl="1">
              <a:buFont typeface="Wingdings" panose="05000000000000000000" pitchFamily="2" charset="2"/>
              <a:buChar char="§"/>
            </a:pPr>
            <a:r>
              <a:rPr lang="en-US" dirty="0"/>
              <a:t>For all v </a:t>
            </a:r>
            <a:r>
              <a:rPr lang="en-US" dirty="0">
                <a:sym typeface="Symbol" panose="05050102010706020507" pitchFamily="18" charset="2"/>
              </a:rPr>
              <a:t> [l(u), r(u)], do in parallel</a:t>
            </a:r>
          </a:p>
          <a:p>
            <a:pPr lvl="2">
              <a:buFont typeface="Wingdings" panose="05000000000000000000" pitchFamily="2" charset="2"/>
              <a:buChar char="§"/>
            </a:pPr>
            <a:r>
              <a:rPr lang="en-US" dirty="0">
                <a:sym typeface="Symbol" panose="05050102010706020507" pitchFamily="18" charset="2"/>
              </a:rPr>
              <a:t>A[u, v] = u</a:t>
            </a:r>
          </a:p>
          <a:p>
            <a:pPr lvl="1">
              <a:buFont typeface="Wingdings" panose="05000000000000000000" pitchFamily="2" charset="2"/>
              <a:buChar char="§"/>
            </a:pPr>
            <a:r>
              <a:rPr lang="en-US" dirty="0">
                <a:sym typeface="Symbol" panose="05050102010706020507" pitchFamily="18" charset="2"/>
              </a:rPr>
              <a:t>For all x [l(</a:t>
            </a:r>
            <a:r>
              <a:rPr lang="en-US" dirty="0" err="1">
                <a:sym typeface="Symbol" panose="05050102010706020507" pitchFamily="18" charset="2"/>
              </a:rPr>
              <a:t>w</a:t>
            </a:r>
            <a:r>
              <a:rPr lang="en-US" baseline="-25000" dirty="0" err="1">
                <a:sym typeface="Symbol" panose="05050102010706020507" pitchFamily="18" charset="2"/>
              </a:rPr>
              <a:t>i</a:t>
            </a:r>
            <a:r>
              <a:rPr lang="en-US" dirty="0">
                <a:sym typeface="Symbol" panose="05050102010706020507" pitchFamily="18" charset="2"/>
              </a:rPr>
              <a:t>), r(</a:t>
            </a:r>
            <a:r>
              <a:rPr lang="en-US" dirty="0" err="1">
                <a:sym typeface="Symbol" panose="05050102010706020507" pitchFamily="18" charset="2"/>
              </a:rPr>
              <a:t>w</a:t>
            </a:r>
            <a:r>
              <a:rPr lang="en-US" baseline="-25000" dirty="0" err="1">
                <a:sym typeface="Symbol" panose="05050102010706020507" pitchFamily="18" charset="2"/>
              </a:rPr>
              <a:t>i</a:t>
            </a:r>
            <a:r>
              <a:rPr lang="en-US" dirty="0">
                <a:sym typeface="Symbol" panose="05050102010706020507" pitchFamily="18" charset="2"/>
              </a:rPr>
              <a:t>)] and y  [l(</a:t>
            </a:r>
            <a:r>
              <a:rPr lang="en-US" dirty="0" err="1">
                <a:sym typeface="Symbol" panose="05050102010706020507" pitchFamily="18" charset="2"/>
              </a:rPr>
              <a:t>w</a:t>
            </a:r>
            <a:r>
              <a:rPr lang="en-US" baseline="-25000" dirty="0" err="1">
                <a:sym typeface="Symbol" panose="05050102010706020507" pitchFamily="18" charset="2"/>
              </a:rPr>
              <a:t>j</a:t>
            </a:r>
            <a:r>
              <a:rPr lang="en-US" dirty="0">
                <a:sym typeface="Symbol" panose="05050102010706020507" pitchFamily="18" charset="2"/>
              </a:rPr>
              <a:t>), r(</a:t>
            </a:r>
            <a:r>
              <a:rPr lang="en-US" dirty="0" err="1">
                <a:sym typeface="Symbol" panose="05050102010706020507" pitchFamily="18" charset="2"/>
              </a:rPr>
              <a:t>w</a:t>
            </a:r>
            <a:r>
              <a:rPr lang="en-US" baseline="-25000" dirty="0" err="1">
                <a:sym typeface="Symbol" panose="05050102010706020507" pitchFamily="18" charset="2"/>
              </a:rPr>
              <a:t>j</a:t>
            </a:r>
            <a:r>
              <a:rPr lang="en-US" dirty="0">
                <a:sym typeface="Symbol" panose="05050102010706020507" pitchFamily="18" charset="2"/>
              </a:rPr>
              <a:t>)], 1  </a:t>
            </a:r>
            <a:r>
              <a:rPr lang="en-US" dirty="0" err="1">
                <a:sym typeface="Symbol" panose="05050102010706020507" pitchFamily="18" charset="2"/>
              </a:rPr>
              <a:t>i</a:t>
            </a:r>
            <a:r>
              <a:rPr lang="en-US" dirty="0">
                <a:sym typeface="Symbol" panose="05050102010706020507" pitchFamily="18" charset="2"/>
              </a:rPr>
              <a:t> ≠ j  d(u) do in parallel</a:t>
            </a:r>
          </a:p>
          <a:p>
            <a:pPr lvl="2">
              <a:buFont typeface="Wingdings" panose="05000000000000000000" pitchFamily="2" charset="2"/>
              <a:buChar char="§"/>
            </a:pPr>
            <a:r>
              <a:rPr lang="en-US" dirty="0">
                <a:sym typeface="Symbol" panose="05050102010706020507" pitchFamily="18" charset="2"/>
              </a:rPr>
              <a:t>A[x, y] = u</a:t>
            </a:r>
          </a:p>
          <a:p>
            <a:pPr lvl="1">
              <a:buFont typeface="Wingdings" panose="05000000000000000000" pitchFamily="2" charset="2"/>
              <a:buChar char="§"/>
            </a:pPr>
            <a:r>
              <a:rPr lang="en-US" dirty="0">
                <a:sym typeface="Symbol" panose="05050102010706020507" pitchFamily="18" charset="2"/>
              </a:rPr>
              <a:t>Return A </a:t>
            </a:r>
            <a:endParaRPr lang="en-US" dirty="0"/>
          </a:p>
        </p:txBody>
      </p:sp>
      <p:sp>
        <p:nvSpPr>
          <p:cNvPr id="4" name="Slide Number Placeholder 3"/>
          <p:cNvSpPr>
            <a:spLocks noGrp="1"/>
          </p:cNvSpPr>
          <p:nvPr>
            <p:ph type="sldNum" sz="quarter" idx="12"/>
          </p:nvPr>
        </p:nvSpPr>
        <p:spPr/>
        <p:txBody>
          <a:bodyPr/>
          <a:lstStyle/>
          <a:p>
            <a:fld id="{464F0463-9ADA-46C2-917D-8AEF7708C576}" type="slidenum">
              <a:rPr lang="en-US" smtClean="0"/>
              <a:pPr/>
              <a:t>237</a:t>
            </a:fld>
            <a:endParaRPr lang="en-US"/>
          </a:p>
        </p:txBody>
      </p:sp>
      <p:sp>
        <p:nvSpPr>
          <p:cNvPr id="5" name="Footer Placeholder 4"/>
          <p:cNvSpPr>
            <a:spLocks noGrp="1"/>
          </p:cNvSpPr>
          <p:nvPr>
            <p:ph type="ftr" sz="quarter" idx="11"/>
          </p:nvPr>
        </p:nvSpPr>
        <p:spPr/>
        <p:txBody>
          <a:bodyPr/>
          <a:lstStyle/>
          <a:p>
            <a:r>
              <a:rPr lang="en-US"/>
              <a:t>Parallel and Distributed Computing</a:t>
            </a:r>
          </a:p>
        </p:txBody>
      </p:sp>
    </p:spTree>
    <p:extLst>
      <p:ext uri="{BB962C8B-B14F-4D97-AF65-F5344CB8AC3E}">
        <p14:creationId xmlns:p14="http://schemas.microsoft.com/office/powerpoint/2010/main" val="9659572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LCA (Lowest Common Ancestor) Computation…</a:t>
            </a:r>
            <a:endParaRPr lang="en-US" dirty="0"/>
          </a:p>
        </p:txBody>
      </p:sp>
      <p:sp>
        <p:nvSpPr>
          <p:cNvPr id="3" name="Content Placeholder 2"/>
          <p:cNvSpPr>
            <a:spLocks noGrp="1"/>
          </p:cNvSpPr>
          <p:nvPr>
            <p:ph idx="1"/>
          </p:nvPr>
        </p:nvSpPr>
        <p:spPr/>
        <p:txBody>
          <a:bodyPr/>
          <a:lstStyle/>
          <a:p>
            <a:r>
              <a:rPr lang="en-US" b="1" u="sng" dirty="0"/>
              <a:t>Example</a:t>
            </a:r>
          </a:p>
        </p:txBody>
      </p:sp>
      <p:pic>
        <p:nvPicPr>
          <p:cNvPr id="4" name="Picture 3"/>
          <p:cNvPicPr>
            <a:picLocks noChangeAspect="1"/>
          </p:cNvPicPr>
          <p:nvPr/>
        </p:nvPicPr>
        <p:blipFill>
          <a:blip r:embed="rId2" cstate="print"/>
          <a:stretch>
            <a:fillRect/>
          </a:stretch>
        </p:blipFill>
        <p:spPr>
          <a:xfrm>
            <a:off x="628651" y="2573562"/>
            <a:ext cx="1992848" cy="2281774"/>
          </a:xfrm>
          <a:prstGeom prst="rect">
            <a:avLst/>
          </a:prstGeom>
        </p:spPr>
      </p:pic>
      <p:sp>
        <p:nvSpPr>
          <p:cNvPr id="5" name="Slide Number Placeholder 4"/>
          <p:cNvSpPr>
            <a:spLocks noGrp="1"/>
          </p:cNvSpPr>
          <p:nvPr>
            <p:ph type="sldNum" sz="quarter" idx="12"/>
          </p:nvPr>
        </p:nvSpPr>
        <p:spPr/>
        <p:txBody>
          <a:bodyPr/>
          <a:lstStyle/>
          <a:p>
            <a:fld id="{464F0463-9ADA-46C2-917D-8AEF7708C576}" type="slidenum">
              <a:rPr lang="en-US" smtClean="0"/>
              <a:pPr/>
              <a:t>238</a:t>
            </a:fld>
            <a:endParaRPr lang="en-US"/>
          </a:p>
        </p:txBody>
      </p:sp>
      <p:sp>
        <p:nvSpPr>
          <p:cNvPr id="6" name="Footer Placeholder 5"/>
          <p:cNvSpPr>
            <a:spLocks noGrp="1"/>
          </p:cNvSpPr>
          <p:nvPr>
            <p:ph type="ftr" sz="quarter" idx="11"/>
          </p:nvPr>
        </p:nvSpPr>
        <p:spPr/>
        <p:txBody>
          <a:bodyPr/>
          <a:lstStyle/>
          <a:p>
            <a:r>
              <a:rPr lang="en-US"/>
              <a:t>Parallel and Distributed Computing</a:t>
            </a:r>
          </a:p>
        </p:txBody>
      </p:sp>
    </p:spTree>
    <p:extLst>
      <p:ext uri="{BB962C8B-B14F-4D97-AF65-F5344CB8AC3E}">
        <p14:creationId xmlns:p14="http://schemas.microsoft.com/office/powerpoint/2010/main" val="226026951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t>LCA (Lowest Common Ancestor) Computation…</a:t>
            </a:r>
            <a:endParaRPr lang="en-US" sz="3600" dirty="0"/>
          </a:p>
        </p:txBody>
      </p:sp>
      <p:sp>
        <p:nvSpPr>
          <p:cNvPr id="3" name="Content Placeholder 2"/>
          <p:cNvSpPr>
            <a:spLocks noGrp="1"/>
          </p:cNvSpPr>
          <p:nvPr>
            <p:ph idx="1"/>
          </p:nvPr>
        </p:nvSpPr>
        <p:spPr/>
        <p:txBody>
          <a:bodyPr/>
          <a:lstStyle/>
          <a:p>
            <a:r>
              <a:rPr lang="en-US" b="1" u="sng" dirty="0"/>
              <a:t>Example</a:t>
            </a:r>
          </a:p>
        </p:txBody>
      </p:sp>
      <p:pic>
        <p:nvPicPr>
          <p:cNvPr id="6" name="Picture 5"/>
          <p:cNvPicPr>
            <a:picLocks noChangeAspect="1"/>
          </p:cNvPicPr>
          <p:nvPr/>
        </p:nvPicPr>
        <p:blipFill>
          <a:blip r:embed="rId2" cstate="print"/>
          <a:stretch>
            <a:fillRect/>
          </a:stretch>
        </p:blipFill>
        <p:spPr>
          <a:xfrm>
            <a:off x="628651" y="2573563"/>
            <a:ext cx="1632908" cy="1869649"/>
          </a:xfrm>
          <a:prstGeom prst="rect">
            <a:avLst/>
          </a:prstGeom>
        </p:spPr>
      </p:pic>
      <p:pic>
        <p:nvPicPr>
          <p:cNvPr id="8" name="Picture 7"/>
          <p:cNvPicPr>
            <a:picLocks noChangeAspect="1"/>
          </p:cNvPicPr>
          <p:nvPr/>
        </p:nvPicPr>
        <p:blipFill>
          <a:blip r:embed="rId3" cstate="print"/>
          <a:stretch>
            <a:fillRect/>
          </a:stretch>
        </p:blipFill>
        <p:spPr>
          <a:xfrm>
            <a:off x="3011395" y="2137088"/>
            <a:ext cx="6007894" cy="2628900"/>
          </a:xfrm>
          <a:prstGeom prst="rect">
            <a:avLst/>
          </a:prstGeom>
        </p:spPr>
      </p:pic>
      <p:cxnSp>
        <p:nvCxnSpPr>
          <p:cNvPr id="10" name="Straight Arrow Connector 9"/>
          <p:cNvCxnSpPr/>
          <p:nvPr/>
        </p:nvCxnSpPr>
        <p:spPr>
          <a:xfrm flipV="1">
            <a:off x="2366492" y="3090929"/>
            <a:ext cx="560231" cy="1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cstate="print"/>
          <a:stretch>
            <a:fillRect/>
          </a:stretch>
        </p:blipFill>
        <p:spPr>
          <a:xfrm>
            <a:off x="1378486" y="4499017"/>
            <a:ext cx="2486025" cy="2324100"/>
          </a:xfrm>
          <a:prstGeom prst="rect">
            <a:avLst/>
          </a:prstGeom>
        </p:spPr>
      </p:pic>
      <p:sp>
        <p:nvSpPr>
          <p:cNvPr id="12" name="TextBox 11"/>
          <p:cNvSpPr txBox="1"/>
          <p:nvPr/>
        </p:nvSpPr>
        <p:spPr>
          <a:xfrm>
            <a:off x="2261559" y="2693693"/>
            <a:ext cx="1148969" cy="369332"/>
          </a:xfrm>
          <a:prstGeom prst="rect">
            <a:avLst/>
          </a:prstGeom>
          <a:noFill/>
        </p:spPr>
        <p:txBody>
          <a:bodyPr wrap="none" rtlCol="0">
            <a:spAutoFit/>
          </a:bodyPr>
          <a:lstStyle/>
          <a:p>
            <a:r>
              <a:rPr lang="en-US" b="1" dirty="0"/>
              <a:t>Euler Tour</a:t>
            </a:r>
          </a:p>
        </p:txBody>
      </p:sp>
      <p:cxnSp>
        <p:nvCxnSpPr>
          <p:cNvPr id="14" name="Straight Arrow Connector 13"/>
          <p:cNvCxnSpPr/>
          <p:nvPr/>
        </p:nvCxnSpPr>
        <p:spPr>
          <a:xfrm flipH="1">
            <a:off x="3556596" y="4881094"/>
            <a:ext cx="1015404" cy="66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18319" y="4760822"/>
            <a:ext cx="2203873" cy="369332"/>
          </a:xfrm>
          <a:prstGeom prst="rect">
            <a:avLst/>
          </a:prstGeom>
          <a:noFill/>
        </p:spPr>
        <p:txBody>
          <a:bodyPr wrap="none" rtlCol="0">
            <a:spAutoFit/>
          </a:bodyPr>
          <a:lstStyle/>
          <a:p>
            <a:r>
              <a:rPr lang="en-US" b="1" dirty="0"/>
              <a:t>Pre ordering Number</a:t>
            </a:r>
          </a:p>
        </p:txBody>
      </p:sp>
      <p:cxnSp>
        <p:nvCxnSpPr>
          <p:cNvPr id="17" name="Straight Arrow Connector 16"/>
          <p:cNvCxnSpPr/>
          <p:nvPr/>
        </p:nvCxnSpPr>
        <p:spPr>
          <a:xfrm flipV="1">
            <a:off x="3989231" y="5885646"/>
            <a:ext cx="1303986" cy="1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80155" y="4881093"/>
            <a:ext cx="3547766" cy="1754326"/>
          </a:xfrm>
          <a:prstGeom prst="rect">
            <a:avLst/>
          </a:prstGeom>
          <a:noFill/>
        </p:spPr>
        <p:txBody>
          <a:bodyPr wrap="none" rtlCol="0">
            <a:spAutoFit/>
          </a:bodyPr>
          <a:lstStyle/>
          <a:p>
            <a:r>
              <a:rPr lang="en-US" dirty="0"/>
              <a:t>l(a)= 1 , r(a) = 11; l(b)= 2 , r(b) = 2</a:t>
            </a:r>
          </a:p>
          <a:p>
            <a:r>
              <a:rPr lang="en-US" dirty="0"/>
              <a:t>l(c)= 3 , r(c) = 10 ; l(d)= 11 , r(d) = 11</a:t>
            </a:r>
          </a:p>
          <a:p>
            <a:r>
              <a:rPr lang="en-US" dirty="0"/>
              <a:t>l(e)= 4 , r(e) = 4 ; l(f)= 5 , r(f) = 7</a:t>
            </a:r>
          </a:p>
          <a:p>
            <a:r>
              <a:rPr lang="en-US" dirty="0"/>
              <a:t>l(g)= 8 , r(g) = 10 ; l(h)= 6 , r(h) = 6</a:t>
            </a:r>
          </a:p>
          <a:p>
            <a:r>
              <a:rPr lang="en-US" dirty="0"/>
              <a:t>l(</a:t>
            </a:r>
            <a:r>
              <a:rPr lang="en-US" dirty="0" err="1"/>
              <a:t>i</a:t>
            </a:r>
            <a:r>
              <a:rPr lang="en-US" dirty="0"/>
              <a:t>)= 7 , r(</a:t>
            </a:r>
            <a:r>
              <a:rPr lang="en-US" dirty="0" err="1"/>
              <a:t>i</a:t>
            </a:r>
            <a:r>
              <a:rPr lang="en-US" dirty="0"/>
              <a:t>) = 7 ; l(j)= 9 , r(j) = 9</a:t>
            </a:r>
          </a:p>
          <a:p>
            <a:r>
              <a:rPr lang="en-US" dirty="0"/>
              <a:t>l(k)= 10 , r(k) = 10 </a:t>
            </a:r>
          </a:p>
        </p:txBody>
      </p:sp>
      <p:sp>
        <p:nvSpPr>
          <p:cNvPr id="13" name="Slide Number Placeholder 12"/>
          <p:cNvSpPr>
            <a:spLocks noGrp="1"/>
          </p:cNvSpPr>
          <p:nvPr>
            <p:ph type="sldNum" sz="quarter" idx="12"/>
          </p:nvPr>
        </p:nvSpPr>
        <p:spPr/>
        <p:txBody>
          <a:bodyPr/>
          <a:lstStyle/>
          <a:p>
            <a:fld id="{464F0463-9ADA-46C2-917D-8AEF7708C576}" type="slidenum">
              <a:rPr lang="en-US" smtClean="0"/>
              <a:pPr/>
              <a:t>239</a:t>
            </a:fld>
            <a:endParaRPr lang="en-US"/>
          </a:p>
        </p:txBody>
      </p:sp>
      <p:sp>
        <p:nvSpPr>
          <p:cNvPr id="16" name="Footer Placeholder 15"/>
          <p:cNvSpPr>
            <a:spLocks noGrp="1"/>
          </p:cNvSpPr>
          <p:nvPr>
            <p:ph type="ftr" sz="quarter" idx="11"/>
          </p:nvPr>
        </p:nvSpPr>
        <p:spPr/>
        <p:txBody>
          <a:bodyPr/>
          <a:lstStyle/>
          <a:p>
            <a:r>
              <a:rPr lang="en-US"/>
              <a:t>Parallel and Distributed Computing</a:t>
            </a:r>
            <a:endParaRPr lang="en-US" dirty="0"/>
          </a:p>
        </p:txBody>
      </p:sp>
    </p:spTree>
    <p:extLst>
      <p:ext uri="{BB962C8B-B14F-4D97-AF65-F5344CB8AC3E}">
        <p14:creationId xmlns:p14="http://schemas.microsoft.com/office/powerpoint/2010/main" val="3381156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Axiomatic Semantic Definition…….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algn="just"/>
                <a:r>
                  <a:rPr lang="en-US" dirty="0"/>
                  <a:t>Sequence Statement Rule</a:t>
                </a:r>
              </a:p>
              <a:p>
                <a:pPr lvl="1" algn="just"/>
                <a:r>
                  <a:rPr lang="en-US" dirty="0">
                    <a:solidFill>
                      <a:srgbClr val="0070C0"/>
                    </a:solidFill>
                  </a:rPr>
                  <a:t>Has the form</a:t>
                </a:r>
              </a:p>
              <a:p>
                <a:pPr lvl="1" algn="just"/>
                <a14:m>
                  <m:oMath xmlns:m="http://schemas.openxmlformats.org/officeDocument/2006/math">
                    <m:f>
                      <m:fPr>
                        <m:ctrlPr>
                          <a:rPr lang="en-US" i="1" smtClean="0">
                            <a:solidFill>
                              <a:srgbClr val="0070C0"/>
                            </a:solidFill>
                            <a:latin typeface="Cambria Math" panose="02040503050406030204" pitchFamily="18" charset="0"/>
                          </a:rPr>
                        </m:ctrlPr>
                      </m:fPr>
                      <m:num>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a:rPr>
                              <m:t>𝐻</m:t>
                            </m:r>
                          </m:e>
                          <m:sub>
                            <m:r>
                              <a:rPr lang="en-US" b="0" i="1" smtClean="0">
                                <a:solidFill>
                                  <a:srgbClr val="0070C0"/>
                                </a:solidFill>
                                <a:latin typeface="Cambria Math"/>
                              </a:rPr>
                              <m:t>1</m:t>
                            </m:r>
                          </m:sub>
                        </m:sSub>
                        <m:r>
                          <a:rPr lang="en-US" b="0" i="1" smtClean="0">
                            <a:solidFill>
                              <a:srgbClr val="0070C0"/>
                            </a:solidFill>
                            <a:latin typeface="Cambria Math"/>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a:rPr>
                              <m:t>𝐻</m:t>
                            </m:r>
                          </m:e>
                          <m:sub>
                            <m:r>
                              <a:rPr lang="en-US" b="0" i="1" smtClean="0">
                                <a:solidFill>
                                  <a:srgbClr val="0070C0"/>
                                </a:solidFill>
                                <a:latin typeface="Cambria Math"/>
                              </a:rPr>
                              <m:t>2</m:t>
                            </m:r>
                          </m:sub>
                        </m:sSub>
                        <m:r>
                          <a:rPr lang="en-US" b="0" i="1" smtClean="0">
                            <a:solidFill>
                              <a:srgbClr val="0070C0"/>
                            </a:solidFill>
                            <a:latin typeface="Cambria Math"/>
                          </a:rPr>
                          <m:t>, ……………</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a:rPr>
                              <m:t>𝐻</m:t>
                            </m:r>
                          </m:e>
                          <m:sub>
                            <m:r>
                              <a:rPr lang="en-US" b="0" i="1" smtClean="0">
                                <a:solidFill>
                                  <a:srgbClr val="0070C0"/>
                                </a:solidFill>
                                <a:latin typeface="Cambria Math"/>
                              </a:rPr>
                              <m:t>𝑛</m:t>
                            </m:r>
                          </m:sub>
                        </m:sSub>
                      </m:num>
                      <m:den>
                        <m:r>
                          <a:rPr lang="en-US" b="0" i="1" smtClean="0">
                            <a:solidFill>
                              <a:srgbClr val="0070C0"/>
                            </a:solidFill>
                            <a:latin typeface="Cambria Math"/>
                          </a:rPr>
                          <m:t>𝐻</m:t>
                        </m:r>
                      </m:den>
                    </m:f>
                  </m:oMath>
                </a14:m>
                <a:endParaRPr lang="en-US" dirty="0">
                  <a:solidFill>
                    <a:srgbClr val="0070C0"/>
                  </a:solidFill>
                </a:endParaRPr>
              </a:p>
              <a:p>
                <a:pPr lvl="1" algn="just"/>
                <a:r>
                  <a:rPr lang="en-US" dirty="0">
                    <a:solidFill>
                      <a:srgbClr val="0070C0"/>
                    </a:solidFill>
                  </a:rPr>
                  <a:t>i.e. if H</a:t>
                </a:r>
                <a:r>
                  <a:rPr lang="en-US" baseline="-25000" dirty="0">
                    <a:solidFill>
                      <a:srgbClr val="0070C0"/>
                    </a:solidFill>
                  </a:rPr>
                  <a:t>1</a:t>
                </a:r>
                <a:r>
                  <a:rPr lang="en-US" dirty="0">
                    <a:solidFill>
                      <a:srgbClr val="0070C0"/>
                    </a:solidFill>
                  </a:rPr>
                  <a:t>, H</a:t>
                </a:r>
                <a:r>
                  <a:rPr lang="en-US" baseline="-25000" dirty="0">
                    <a:solidFill>
                      <a:srgbClr val="0070C0"/>
                    </a:solidFill>
                  </a:rPr>
                  <a:t>2</a:t>
                </a:r>
                <a:r>
                  <a:rPr lang="en-US" dirty="0">
                    <a:solidFill>
                      <a:srgbClr val="0070C0"/>
                    </a:solidFill>
                  </a:rPr>
                  <a:t>,……..,</a:t>
                </a:r>
                <a:r>
                  <a:rPr lang="en-US" dirty="0" err="1">
                    <a:solidFill>
                      <a:srgbClr val="0070C0"/>
                    </a:solidFill>
                  </a:rPr>
                  <a:t>H</a:t>
                </a:r>
                <a:r>
                  <a:rPr lang="en-US" baseline="-25000" dirty="0" err="1">
                    <a:solidFill>
                      <a:srgbClr val="0070C0"/>
                    </a:solidFill>
                  </a:rPr>
                  <a:t>n</a:t>
                </a:r>
                <a:r>
                  <a:rPr lang="en-US" dirty="0">
                    <a:solidFill>
                      <a:srgbClr val="0070C0"/>
                    </a:solidFill>
                  </a:rPr>
                  <a:t> have all been verified then H is also valid</a:t>
                </a:r>
              </a:p>
              <a:p>
                <a:pPr lvl="1" algn="just"/>
                <a:r>
                  <a:rPr lang="en-US" dirty="0">
                    <a:solidFill>
                      <a:srgbClr val="0070C0"/>
                    </a:solidFill>
                  </a:rPr>
                  <a:t>Examples</a:t>
                </a:r>
              </a:p>
              <a:p>
                <a:pPr lvl="2" algn="just"/>
                <a14:m>
                  <m:oMath xmlns:m="http://schemas.openxmlformats.org/officeDocument/2006/math">
                    <m:f>
                      <m:fPr>
                        <m:ctrlPr>
                          <a:rPr lang="en-US" i="1" smtClean="0">
                            <a:solidFill>
                              <a:srgbClr val="C00000"/>
                            </a:solidFill>
                            <a:latin typeface="Cambria Math" panose="02040503050406030204" pitchFamily="18" charset="0"/>
                          </a:rPr>
                        </m:ctrlPr>
                      </m:fPr>
                      <m:num>
                        <m:r>
                          <a:rPr lang="en-US" b="0" i="1" smtClean="0">
                            <a:solidFill>
                              <a:srgbClr val="C00000"/>
                            </a:solidFill>
                            <a:latin typeface="Cambria Math"/>
                          </a:rPr>
                          <m:t>𝑃</m:t>
                        </m:r>
                        <m:r>
                          <a:rPr lang="en-US" b="0" i="1" smtClean="0">
                            <a:solidFill>
                              <a:srgbClr val="C00000"/>
                            </a:solidFill>
                            <a:latin typeface="Cambria Math"/>
                            <a:ea typeface="Cambria Math"/>
                          </a:rPr>
                          <m:t>→</m:t>
                        </m:r>
                        <m:r>
                          <a:rPr lang="en-US" b="0" i="1" smtClean="0">
                            <a:solidFill>
                              <a:srgbClr val="C00000"/>
                            </a:solidFill>
                            <a:latin typeface="Cambria Math"/>
                            <a:ea typeface="Cambria Math"/>
                          </a:rPr>
                          <m:t>𝑄</m:t>
                        </m:r>
                        <m:r>
                          <a:rPr lang="en-US" b="0" i="1" smtClean="0">
                            <a:solidFill>
                              <a:srgbClr val="C00000"/>
                            </a:solidFill>
                            <a:latin typeface="Cambria Math"/>
                            <a:ea typeface="Cambria Math"/>
                          </a:rPr>
                          <m:t>, </m:t>
                        </m:r>
                        <m:r>
                          <a:rPr lang="en-US" b="0" i="1" smtClean="0">
                            <a:solidFill>
                              <a:srgbClr val="C00000"/>
                            </a:solidFill>
                            <a:latin typeface="Cambria Math"/>
                            <a:ea typeface="Cambria Math"/>
                          </a:rPr>
                          <m:t>𝑃</m:t>
                        </m:r>
                      </m:num>
                      <m:den>
                        <m:r>
                          <a:rPr lang="en-US" b="0" i="1" smtClean="0">
                            <a:solidFill>
                              <a:srgbClr val="C00000"/>
                            </a:solidFill>
                            <a:latin typeface="Cambria Math"/>
                          </a:rPr>
                          <m:t>𝑄</m:t>
                        </m:r>
                      </m:den>
                    </m:f>
                  </m:oMath>
                </a14:m>
                <a:endParaRPr lang="en-US" dirty="0">
                  <a:solidFill>
                    <a:srgbClr val="C00000"/>
                  </a:solidFill>
                </a:endParaRPr>
              </a:p>
              <a:p>
                <a:pPr lvl="2" algn="just"/>
                <a14:m>
                  <m:oMath xmlns:m="http://schemas.openxmlformats.org/officeDocument/2006/math">
                    <m:f>
                      <m:fPr>
                        <m:ctrlPr>
                          <a:rPr lang="en-US" i="1" smtClean="0">
                            <a:solidFill>
                              <a:srgbClr val="C00000"/>
                            </a:solidFill>
                            <a:latin typeface="Cambria Math" panose="02040503050406030204" pitchFamily="18" charset="0"/>
                          </a:rPr>
                        </m:ctrlPr>
                      </m:fPr>
                      <m:num>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a:rPr>
                              <m:t>𝑃</m:t>
                            </m:r>
                          </m:e>
                        </m:d>
                        <m:r>
                          <a:rPr lang="en-US" b="0" i="1" smtClean="0">
                            <a:solidFill>
                              <a:srgbClr val="C00000"/>
                            </a:solidFill>
                            <a:latin typeface="Cambria Math"/>
                          </a:rPr>
                          <m:t>𝑆</m:t>
                        </m:r>
                        <m:r>
                          <a:rPr lang="en-US" b="0" i="1" smtClean="0">
                            <a:solidFill>
                              <a:srgbClr val="C00000"/>
                            </a:solidFill>
                            <a:latin typeface="Cambria Math"/>
                          </a:rPr>
                          <m:t>1 </m:t>
                        </m:r>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a:rPr>
                              <m:t>𝑄</m:t>
                            </m:r>
                          </m:e>
                        </m:d>
                        <m:r>
                          <a:rPr lang="en-US" b="0" i="1" smtClean="0">
                            <a:solidFill>
                              <a:srgbClr val="C00000"/>
                            </a:solidFill>
                            <a:latin typeface="Cambria Math"/>
                          </a:rPr>
                          <m:t>, </m:t>
                        </m:r>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a:rPr>
                              <m:t>𝑄</m:t>
                            </m:r>
                          </m:e>
                        </m:d>
                        <m:r>
                          <a:rPr lang="en-US" b="0" i="1" smtClean="0">
                            <a:solidFill>
                              <a:srgbClr val="C00000"/>
                            </a:solidFill>
                            <a:latin typeface="Cambria Math"/>
                          </a:rPr>
                          <m:t>𝑆</m:t>
                        </m:r>
                        <m:r>
                          <a:rPr lang="en-US" b="0" i="1" smtClean="0">
                            <a:solidFill>
                              <a:srgbClr val="C00000"/>
                            </a:solidFill>
                            <a:latin typeface="Cambria Math"/>
                          </a:rPr>
                          <m:t>2{</m:t>
                        </m:r>
                        <m:r>
                          <a:rPr lang="en-US" b="0" i="1" smtClean="0">
                            <a:solidFill>
                              <a:srgbClr val="C00000"/>
                            </a:solidFill>
                            <a:latin typeface="Cambria Math"/>
                          </a:rPr>
                          <m:t>𝑅</m:t>
                        </m:r>
                        <m:r>
                          <a:rPr lang="en-US" b="0" i="1" smtClean="0">
                            <a:solidFill>
                              <a:srgbClr val="C00000"/>
                            </a:solidFill>
                            <a:latin typeface="Cambria Math"/>
                          </a:rPr>
                          <m:t>}</m:t>
                        </m:r>
                      </m:num>
                      <m:den>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a:rPr>
                              <m:t>𝑃</m:t>
                            </m:r>
                          </m:e>
                        </m:d>
                        <m:r>
                          <a:rPr lang="en-US" b="0" i="1" smtClean="0">
                            <a:solidFill>
                              <a:srgbClr val="C00000"/>
                            </a:solidFill>
                            <a:latin typeface="Cambria Math"/>
                          </a:rPr>
                          <m:t>𝑆</m:t>
                        </m:r>
                        <m:r>
                          <a:rPr lang="en-US" b="0" i="1" smtClean="0">
                            <a:solidFill>
                              <a:srgbClr val="C00000"/>
                            </a:solidFill>
                            <a:latin typeface="Cambria Math"/>
                          </a:rPr>
                          <m:t>1,</m:t>
                        </m:r>
                        <m:r>
                          <a:rPr lang="en-US" b="0" i="1" smtClean="0">
                            <a:solidFill>
                              <a:srgbClr val="C00000"/>
                            </a:solidFill>
                            <a:latin typeface="Cambria Math"/>
                          </a:rPr>
                          <m:t>𝑆</m:t>
                        </m:r>
                        <m:r>
                          <a:rPr lang="en-US" b="0" i="1" smtClean="0">
                            <a:solidFill>
                              <a:srgbClr val="C00000"/>
                            </a:solidFill>
                            <a:latin typeface="Cambria Math"/>
                          </a:rPr>
                          <m:t>2{</m:t>
                        </m:r>
                        <m:r>
                          <a:rPr lang="en-US" b="0" i="1" smtClean="0">
                            <a:solidFill>
                              <a:srgbClr val="C00000"/>
                            </a:solidFill>
                            <a:latin typeface="Cambria Math"/>
                          </a:rPr>
                          <m:t>𝑅</m:t>
                        </m:r>
                        <m:r>
                          <a:rPr lang="en-US" b="0" i="1" smtClean="0">
                            <a:solidFill>
                              <a:srgbClr val="C00000"/>
                            </a:solidFill>
                            <a:latin typeface="Cambria Math"/>
                          </a:rPr>
                          <m:t>}</m:t>
                        </m:r>
                      </m:den>
                    </m:f>
                  </m:oMath>
                </a14:m>
                <a:endParaRPr lang="en-US" dirty="0">
                  <a:solidFill>
                    <a:srgbClr val="C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630" t="-2830" r="-251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24</a:t>
            </a:fld>
            <a:endParaRPr lang="en-US"/>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4052455"/>
            <a:ext cx="5416988"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106086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b="1" dirty="0"/>
              <a:t>LCA (Lowest Common Ancestor) Computation…</a:t>
            </a:r>
            <a:endParaRPr lang="en-US"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10854865"/>
              </p:ext>
            </p:extLst>
          </p:nvPr>
        </p:nvGraphicFramePr>
        <p:xfrm>
          <a:off x="628650" y="1825625"/>
          <a:ext cx="7886700" cy="4450080"/>
        </p:xfrm>
        <a:graphic>
          <a:graphicData uri="http://schemas.openxmlformats.org/drawingml/2006/table">
            <a:tbl>
              <a:tblPr firstRow="1" bandRow="1">
                <a:tableStyleId>{5C22544A-7EE6-4342-B048-85BDC9FD1C3A}</a:tableStyleId>
              </a:tblPr>
              <a:tblGrid>
                <a:gridCol w="657225">
                  <a:extLst>
                    <a:ext uri="{9D8B030D-6E8A-4147-A177-3AD203B41FA5}">
                      <a16:colId xmlns:a16="http://schemas.microsoft.com/office/drawing/2014/main" val="2744645200"/>
                    </a:ext>
                  </a:extLst>
                </a:gridCol>
                <a:gridCol w="657225">
                  <a:extLst>
                    <a:ext uri="{9D8B030D-6E8A-4147-A177-3AD203B41FA5}">
                      <a16:colId xmlns:a16="http://schemas.microsoft.com/office/drawing/2014/main" val="4236682435"/>
                    </a:ext>
                  </a:extLst>
                </a:gridCol>
                <a:gridCol w="657225">
                  <a:extLst>
                    <a:ext uri="{9D8B030D-6E8A-4147-A177-3AD203B41FA5}">
                      <a16:colId xmlns:a16="http://schemas.microsoft.com/office/drawing/2014/main" val="486631246"/>
                    </a:ext>
                  </a:extLst>
                </a:gridCol>
                <a:gridCol w="657225">
                  <a:extLst>
                    <a:ext uri="{9D8B030D-6E8A-4147-A177-3AD203B41FA5}">
                      <a16:colId xmlns:a16="http://schemas.microsoft.com/office/drawing/2014/main" val="3340332613"/>
                    </a:ext>
                  </a:extLst>
                </a:gridCol>
                <a:gridCol w="657225">
                  <a:extLst>
                    <a:ext uri="{9D8B030D-6E8A-4147-A177-3AD203B41FA5}">
                      <a16:colId xmlns:a16="http://schemas.microsoft.com/office/drawing/2014/main" val="471586328"/>
                    </a:ext>
                  </a:extLst>
                </a:gridCol>
                <a:gridCol w="657225">
                  <a:extLst>
                    <a:ext uri="{9D8B030D-6E8A-4147-A177-3AD203B41FA5}">
                      <a16:colId xmlns:a16="http://schemas.microsoft.com/office/drawing/2014/main" val="42421880"/>
                    </a:ext>
                  </a:extLst>
                </a:gridCol>
                <a:gridCol w="657225">
                  <a:extLst>
                    <a:ext uri="{9D8B030D-6E8A-4147-A177-3AD203B41FA5}">
                      <a16:colId xmlns:a16="http://schemas.microsoft.com/office/drawing/2014/main" val="235944610"/>
                    </a:ext>
                  </a:extLst>
                </a:gridCol>
                <a:gridCol w="657225">
                  <a:extLst>
                    <a:ext uri="{9D8B030D-6E8A-4147-A177-3AD203B41FA5}">
                      <a16:colId xmlns:a16="http://schemas.microsoft.com/office/drawing/2014/main" val="1993074673"/>
                    </a:ext>
                  </a:extLst>
                </a:gridCol>
                <a:gridCol w="657225">
                  <a:extLst>
                    <a:ext uri="{9D8B030D-6E8A-4147-A177-3AD203B41FA5}">
                      <a16:colId xmlns:a16="http://schemas.microsoft.com/office/drawing/2014/main" val="3571306839"/>
                    </a:ext>
                  </a:extLst>
                </a:gridCol>
                <a:gridCol w="657225">
                  <a:extLst>
                    <a:ext uri="{9D8B030D-6E8A-4147-A177-3AD203B41FA5}">
                      <a16:colId xmlns:a16="http://schemas.microsoft.com/office/drawing/2014/main" val="2930265092"/>
                    </a:ext>
                  </a:extLst>
                </a:gridCol>
                <a:gridCol w="657225">
                  <a:extLst>
                    <a:ext uri="{9D8B030D-6E8A-4147-A177-3AD203B41FA5}">
                      <a16:colId xmlns:a16="http://schemas.microsoft.com/office/drawing/2014/main" val="4255901852"/>
                    </a:ext>
                  </a:extLst>
                </a:gridCol>
                <a:gridCol w="657225">
                  <a:extLst>
                    <a:ext uri="{9D8B030D-6E8A-4147-A177-3AD203B41FA5}">
                      <a16:colId xmlns:a16="http://schemas.microsoft.com/office/drawing/2014/main" val="2017428835"/>
                    </a:ext>
                  </a:extLst>
                </a:gridCol>
              </a:tblGrid>
              <a:tr h="370840">
                <a:tc>
                  <a:txBody>
                    <a:bodyPr/>
                    <a:lstStyle/>
                    <a:p>
                      <a:endParaRPr lang="en-US" dirty="0"/>
                    </a:p>
                  </a:txBody>
                  <a:tcPr marL="68580" marR="68580"/>
                </a:tc>
                <a:tc>
                  <a:txBody>
                    <a:bodyPr/>
                    <a:lstStyle/>
                    <a:p>
                      <a:r>
                        <a:rPr lang="en-US" dirty="0"/>
                        <a:t>1</a:t>
                      </a:r>
                    </a:p>
                  </a:txBody>
                  <a:tcPr marL="68580" marR="68580"/>
                </a:tc>
                <a:tc>
                  <a:txBody>
                    <a:bodyPr/>
                    <a:lstStyle/>
                    <a:p>
                      <a:r>
                        <a:rPr lang="en-US" dirty="0"/>
                        <a:t>2</a:t>
                      </a:r>
                    </a:p>
                  </a:txBody>
                  <a:tcPr marL="68580" marR="68580"/>
                </a:tc>
                <a:tc>
                  <a:txBody>
                    <a:bodyPr/>
                    <a:lstStyle/>
                    <a:p>
                      <a:r>
                        <a:rPr lang="en-US" dirty="0"/>
                        <a:t>3</a:t>
                      </a:r>
                    </a:p>
                  </a:txBody>
                  <a:tcPr marL="68580" marR="68580"/>
                </a:tc>
                <a:tc>
                  <a:txBody>
                    <a:bodyPr/>
                    <a:lstStyle/>
                    <a:p>
                      <a:r>
                        <a:rPr lang="en-US" dirty="0"/>
                        <a:t>4</a:t>
                      </a:r>
                    </a:p>
                  </a:txBody>
                  <a:tcPr marL="68580" marR="68580"/>
                </a:tc>
                <a:tc>
                  <a:txBody>
                    <a:bodyPr/>
                    <a:lstStyle/>
                    <a:p>
                      <a:r>
                        <a:rPr lang="en-US" dirty="0"/>
                        <a:t>5</a:t>
                      </a:r>
                    </a:p>
                  </a:txBody>
                  <a:tcPr marL="68580" marR="68580"/>
                </a:tc>
                <a:tc>
                  <a:txBody>
                    <a:bodyPr/>
                    <a:lstStyle/>
                    <a:p>
                      <a:r>
                        <a:rPr lang="en-US" dirty="0"/>
                        <a:t>6</a:t>
                      </a:r>
                    </a:p>
                  </a:txBody>
                  <a:tcPr marL="68580" marR="68580"/>
                </a:tc>
                <a:tc>
                  <a:txBody>
                    <a:bodyPr/>
                    <a:lstStyle/>
                    <a:p>
                      <a:r>
                        <a:rPr lang="en-US" dirty="0"/>
                        <a:t>7</a:t>
                      </a:r>
                    </a:p>
                  </a:txBody>
                  <a:tcPr marL="68580" marR="68580"/>
                </a:tc>
                <a:tc>
                  <a:txBody>
                    <a:bodyPr/>
                    <a:lstStyle/>
                    <a:p>
                      <a:r>
                        <a:rPr lang="en-US" dirty="0"/>
                        <a:t>8</a:t>
                      </a:r>
                    </a:p>
                  </a:txBody>
                  <a:tcPr marL="68580" marR="68580"/>
                </a:tc>
                <a:tc>
                  <a:txBody>
                    <a:bodyPr/>
                    <a:lstStyle/>
                    <a:p>
                      <a:r>
                        <a:rPr lang="en-US" dirty="0"/>
                        <a:t>9</a:t>
                      </a:r>
                    </a:p>
                  </a:txBody>
                  <a:tcPr marL="68580" marR="68580"/>
                </a:tc>
                <a:tc>
                  <a:txBody>
                    <a:bodyPr/>
                    <a:lstStyle/>
                    <a:p>
                      <a:r>
                        <a:rPr lang="en-US" dirty="0"/>
                        <a:t>10</a:t>
                      </a:r>
                    </a:p>
                  </a:txBody>
                  <a:tcPr marL="68580" marR="68580"/>
                </a:tc>
                <a:tc>
                  <a:txBody>
                    <a:bodyPr/>
                    <a:lstStyle/>
                    <a:p>
                      <a:r>
                        <a:rPr lang="en-US" dirty="0"/>
                        <a:t>11</a:t>
                      </a:r>
                    </a:p>
                  </a:txBody>
                  <a:tcPr marL="68580" marR="68580"/>
                </a:tc>
                <a:extLst>
                  <a:ext uri="{0D108BD9-81ED-4DB2-BD59-A6C34878D82A}">
                    <a16:rowId xmlns:a16="http://schemas.microsoft.com/office/drawing/2014/main" val="3670263972"/>
                  </a:ext>
                </a:extLst>
              </a:tr>
              <a:tr h="370840">
                <a:tc>
                  <a:txBody>
                    <a:bodyPr/>
                    <a:lstStyle/>
                    <a:p>
                      <a:r>
                        <a:rPr lang="en-US" dirty="0"/>
                        <a:t>1</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p>
                  </a:txBody>
                  <a:tcPr marL="68580" marR="68580"/>
                </a:tc>
                <a:extLst>
                  <a:ext uri="{0D108BD9-81ED-4DB2-BD59-A6C34878D82A}">
                    <a16:rowId xmlns:a16="http://schemas.microsoft.com/office/drawing/2014/main" val="3841932293"/>
                  </a:ext>
                </a:extLst>
              </a:tr>
              <a:tr h="370840">
                <a:tc>
                  <a:txBody>
                    <a:bodyPr/>
                    <a:lstStyle/>
                    <a:p>
                      <a:r>
                        <a:rPr lang="en-US" dirty="0"/>
                        <a:t>2</a:t>
                      </a:r>
                    </a:p>
                  </a:txBody>
                  <a:tcPr marL="68580" marR="68580"/>
                </a:tc>
                <a:tc>
                  <a:txBody>
                    <a:bodyPr/>
                    <a:lstStyle/>
                    <a:p>
                      <a:r>
                        <a:rPr lang="en-US" dirty="0">
                          <a:solidFill>
                            <a:srgbClr val="FF0000"/>
                          </a:solidFill>
                        </a:rPr>
                        <a:t>A</a:t>
                      </a:r>
                    </a:p>
                  </a:txBody>
                  <a:tcPr marL="68580" marR="68580"/>
                </a:tc>
                <a:tc>
                  <a:txBody>
                    <a:bodyPr/>
                    <a:lstStyle/>
                    <a:p>
                      <a:r>
                        <a:rPr lang="en-US" dirty="0"/>
                        <a:t>B</a:t>
                      </a:r>
                    </a:p>
                  </a:txBody>
                  <a:tcPr marL="68580" marR="68580"/>
                </a:tc>
                <a:tc>
                  <a:txBody>
                    <a:bodyPr/>
                    <a:lstStyle/>
                    <a:p>
                      <a:endParaRPr lang="en-US" dirty="0"/>
                    </a:p>
                  </a:txBody>
                  <a:tcPr marL="68580" marR="68580"/>
                </a:tc>
                <a:tc>
                  <a:txBody>
                    <a:bodyPr/>
                    <a:lstStyle/>
                    <a:p>
                      <a:endParaRPr lang="en-US" dirty="0"/>
                    </a:p>
                  </a:txBody>
                  <a:tcPr marL="68580" marR="68580"/>
                </a:tc>
                <a:tc>
                  <a:txBody>
                    <a:bodyPr/>
                    <a:lstStyle/>
                    <a:p>
                      <a:endParaRPr lang="en-US"/>
                    </a:p>
                  </a:txBody>
                  <a:tcPr marL="68580" marR="68580"/>
                </a:tc>
                <a:tc>
                  <a:txBody>
                    <a:bodyPr/>
                    <a:lstStyle/>
                    <a:p>
                      <a:endParaRPr lang="en-US"/>
                    </a:p>
                  </a:txBody>
                  <a:tcPr marL="68580" marR="68580"/>
                </a:tc>
                <a:tc>
                  <a:txBody>
                    <a:bodyPr/>
                    <a:lstStyle/>
                    <a:p>
                      <a:endParaRPr lang="en-US"/>
                    </a:p>
                  </a:txBody>
                  <a:tcPr marL="68580" marR="68580"/>
                </a:tc>
                <a:tc>
                  <a:txBody>
                    <a:bodyPr/>
                    <a:lstStyle/>
                    <a:p>
                      <a:endParaRPr lang="en-US"/>
                    </a:p>
                  </a:txBody>
                  <a:tcPr marL="68580" marR="68580"/>
                </a:tc>
                <a:tc>
                  <a:txBody>
                    <a:bodyPr/>
                    <a:lstStyle/>
                    <a:p>
                      <a:endParaRPr lang="en-US"/>
                    </a:p>
                  </a:txBody>
                  <a:tcPr marL="68580" marR="68580"/>
                </a:tc>
                <a:tc>
                  <a:txBody>
                    <a:bodyPr/>
                    <a:lstStyle/>
                    <a:p>
                      <a:endParaRPr lang="en-US" dirty="0"/>
                    </a:p>
                  </a:txBody>
                  <a:tcPr marL="68580" marR="68580"/>
                </a:tc>
                <a:tc>
                  <a:txBody>
                    <a:bodyPr/>
                    <a:lstStyle/>
                    <a:p>
                      <a:endParaRPr lang="en-US" dirty="0"/>
                    </a:p>
                  </a:txBody>
                  <a:tcPr marL="68580" marR="68580"/>
                </a:tc>
                <a:extLst>
                  <a:ext uri="{0D108BD9-81ED-4DB2-BD59-A6C34878D82A}">
                    <a16:rowId xmlns:a16="http://schemas.microsoft.com/office/drawing/2014/main" val="2217513173"/>
                  </a:ext>
                </a:extLst>
              </a:tr>
              <a:tr h="370840">
                <a:tc>
                  <a:txBody>
                    <a:bodyPr/>
                    <a:lstStyle/>
                    <a:p>
                      <a:r>
                        <a:rPr lang="en-US" dirty="0"/>
                        <a:t>3</a:t>
                      </a:r>
                    </a:p>
                  </a:txBody>
                  <a:tcPr marL="68580" marR="68580"/>
                </a:tc>
                <a:tc>
                  <a:txBody>
                    <a:bodyPr/>
                    <a:lstStyle/>
                    <a:p>
                      <a:r>
                        <a:rPr lang="en-US" dirty="0">
                          <a:solidFill>
                            <a:srgbClr val="FF0000"/>
                          </a:solidFill>
                        </a:rPr>
                        <a:t>A</a:t>
                      </a:r>
                    </a:p>
                  </a:txBody>
                  <a:tcPr marL="68580" marR="68580"/>
                </a:tc>
                <a:tc>
                  <a:txBody>
                    <a:bodyPr/>
                    <a:lstStyle/>
                    <a:p>
                      <a:endParaRPr lang="en-US"/>
                    </a:p>
                  </a:txBody>
                  <a:tcPr marL="68580" marR="68580"/>
                </a:tc>
                <a:tc>
                  <a:txBody>
                    <a:bodyPr/>
                    <a:lstStyle/>
                    <a:p>
                      <a:r>
                        <a:rPr lang="en-US" dirty="0">
                          <a:solidFill>
                            <a:srgbClr val="00B050"/>
                          </a:solidFill>
                        </a:rPr>
                        <a:t>C</a:t>
                      </a:r>
                    </a:p>
                  </a:txBody>
                  <a:tcPr marL="68580" marR="68580"/>
                </a:tc>
                <a:tc>
                  <a:txBody>
                    <a:bodyPr/>
                    <a:lstStyle/>
                    <a:p>
                      <a:r>
                        <a:rPr lang="en-US" dirty="0">
                          <a:solidFill>
                            <a:srgbClr val="00B050"/>
                          </a:solidFill>
                        </a:rPr>
                        <a:t>C</a:t>
                      </a:r>
                    </a:p>
                  </a:txBody>
                  <a:tcPr marL="68580" marR="68580"/>
                </a:tc>
                <a:tc>
                  <a:txBody>
                    <a:bodyPr/>
                    <a:lstStyle/>
                    <a:p>
                      <a:r>
                        <a:rPr lang="en-US" dirty="0">
                          <a:solidFill>
                            <a:srgbClr val="00B050"/>
                          </a:solidFill>
                        </a:rPr>
                        <a:t>C</a:t>
                      </a:r>
                    </a:p>
                  </a:txBody>
                  <a:tcPr marL="68580" marR="68580"/>
                </a:tc>
                <a:tc>
                  <a:txBody>
                    <a:bodyPr/>
                    <a:lstStyle/>
                    <a:p>
                      <a:r>
                        <a:rPr lang="en-US" dirty="0">
                          <a:solidFill>
                            <a:srgbClr val="00B050"/>
                          </a:solidFill>
                        </a:rPr>
                        <a:t>C</a:t>
                      </a:r>
                    </a:p>
                  </a:txBody>
                  <a:tcPr marL="68580" marR="68580"/>
                </a:tc>
                <a:tc>
                  <a:txBody>
                    <a:bodyPr/>
                    <a:lstStyle/>
                    <a:p>
                      <a:r>
                        <a:rPr lang="en-US" dirty="0">
                          <a:solidFill>
                            <a:srgbClr val="00B050"/>
                          </a:solidFill>
                        </a:rPr>
                        <a:t>C</a:t>
                      </a:r>
                    </a:p>
                  </a:txBody>
                  <a:tcPr marL="68580" marR="68580"/>
                </a:tc>
                <a:tc>
                  <a:txBody>
                    <a:bodyPr/>
                    <a:lstStyle/>
                    <a:p>
                      <a:r>
                        <a:rPr lang="en-US" dirty="0">
                          <a:solidFill>
                            <a:srgbClr val="00B050"/>
                          </a:solidFill>
                        </a:rPr>
                        <a:t>C</a:t>
                      </a:r>
                    </a:p>
                  </a:txBody>
                  <a:tcPr marL="68580" marR="68580"/>
                </a:tc>
                <a:tc>
                  <a:txBody>
                    <a:bodyPr/>
                    <a:lstStyle/>
                    <a:p>
                      <a:r>
                        <a:rPr lang="en-US" dirty="0">
                          <a:solidFill>
                            <a:srgbClr val="00B050"/>
                          </a:solidFill>
                        </a:rPr>
                        <a:t>C</a:t>
                      </a:r>
                    </a:p>
                  </a:txBody>
                  <a:tcPr marL="68580" marR="68580"/>
                </a:tc>
                <a:tc>
                  <a:txBody>
                    <a:bodyPr/>
                    <a:lstStyle/>
                    <a:p>
                      <a:r>
                        <a:rPr lang="en-US" dirty="0">
                          <a:solidFill>
                            <a:srgbClr val="00B050"/>
                          </a:solidFill>
                        </a:rPr>
                        <a:t>C</a:t>
                      </a:r>
                    </a:p>
                  </a:txBody>
                  <a:tcPr marL="68580" marR="68580"/>
                </a:tc>
                <a:tc>
                  <a:txBody>
                    <a:bodyPr/>
                    <a:lstStyle/>
                    <a:p>
                      <a:endParaRPr lang="en-US" dirty="0"/>
                    </a:p>
                  </a:txBody>
                  <a:tcPr marL="68580" marR="68580"/>
                </a:tc>
                <a:extLst>
                  <a:ext uri="{0D108BD9-81ED-4DB2-BD59-A6C34878D82A}">
                    <a16:rowId xmlns:a16="http://schemas.microsoft.com/office/drawing/2014/main" val="3812470372"/>
                  </a:ext>
                </a:extLst>
              </a:tr>
              <a:tr h="370840">
                <a:tc>
                  <a:txBody>
                    <a:bodyPr/>
                    <a:lstStyle/>
                    <a:p>
                      <a:r>
                        <a:rPr lang="en-US" dirty="0"/>
                        <a:t>4</a:t>
                      </a:r>
                    </a:p>
                  </a:txBody>
                  <a:tcPr marL="68580" marR="68580"/>
                </a:tc>
                <a:tc>
                  <a:txBody>
                    <a:bodyPr/>
                    <a:lstStyle/>
                    <a:p>
                      <a:r>
                        <a:rPr lang="en-US" dirty="0">
                          <a:solidFill>
                            <a:srgbClr val="FF0000"/>
                          </a:solidFill>
                        </a:rPr>
                        <a:t>A</a:t>
                      </a:r>
                    </a:p>
                  </a:txBody>
                  <a:tcPr marL="68580" marR="68580"/>
                </a:tc>
                <a:tc>
                  <a:txBody>
                    <a:bodyPr/>
                    <a:lstStyle/>
                    <a:p>
                      <a:endParaRPr lang="en-US"/>
                    </a:p>
                  </a:txBody>
                  <a:tcPr marL="68580" marR="68580"/>
                </a:tc>
                <a:tc>
                  <a:txBody>
                    <a:bodyPr/>
                    <a:lstStyle/>
                    <a:p>
                      <a:r>
                        <a:rPr lang="en-US" dirty="0">
                          <a:solidFill>
                            <a:srgbClr val="00B050"/>
                          </a:solidFill>
                        </a:rPr>
                        <a:t>C</a:t>
                      </a:r>
                    </a:p>
                  </a:txBody>
                  <a:tcPr marL="68580" marR="68580"/>
                </a:tc>
                <a:tc>
                  <a:txBody>
                    <a:bodyPr/>
                    <a:lstStyle/>
                    <a:p>
                      <a:r>
                        <a:rPr lang="en-US" dirty="0"/>
                        <a:t>E</a:t>
                      </a:r>
                    </a:p>
                  </a:txBody>
                  <a:tcPr marL="68580" marR="68580"/>
                </a:tc>
                <a:tc>
                  <a:txBody>
                    <a:bodyPr/>
                    <a:lstStyle/>
                    <a:p>
                      <a:endParaRPr lang="en-US"/>
                    </a:p>
                  </a:txBody>
                  <a:tcPr marL="68580" marR="68580"/>
                </a:tc>
                <a:tc>
                  <a:txBody>
                    <a:bodyPr/>
                    <a:lstStyle/>
                    <a:p>
                      <a:endParaRPr lang="en-US"/>
                    </a:p>
                  </a:txBody>
                  <a:tcPr marL="68580" marR="68580"/>
                </a:tc>
                <a:tc>
                  <a:txBody>
                    <a:bodyPr/>
                    <a:lstStyle/>
                    <a:p>
                      <a:endParaRPr lang="en-US"/>
                    </a:p>
                  </a:txBody>
                  <a:tcPr marL="68580" marR="68580"/>
                </a:tc>
                <a:tc>
                  <a:txBody>
                    <a:bodyPr/>
                    <a:lstStyle/>
                    <a:p>
                      <a:endParaRPr lang="en-US"/>
                    </a:p>
                  </a:txBody>
                  <a:tcPr marL="68580" marR="68580"/>
                </a:tc>
                <a:tc>
                  <a:txBody>
                    <a:bodyPr/>
                    <a:lstStyle/>
                    <a:p>
                      <a:endParaRPr lang="en-US"/>
                    </a:p>
                  </a:txBody>
                  <a:tcPr marL="68580" marR="68580"/>
                </a:tc>
                <a:tc>
                  <a:txBody>
                    <a:bodyPr/>
                    <a:lstStyle/>
                    <a:p>
                      <a:endParaRPr lang="en-US" dirty="0"/>
                    </a:p>
                  </a:txBody>
                  <a:tcPr marL="68580" marR="68580"/>
                </a:tc>
                <a:tc>
                  <a:txBody>
                    <a:bodyPr/>
                    <a:lstStyle/>
                    <a:p>
                      <a:endParaRPr lang="en-US" dirty="0"/>
                    </a:p>
                  </a:txBody>
                  <a:tcPr marL="68580" marR="68580"/>
                </a:tc>
                <a:extLst>
                  <a:ext uri="{0D108BD9-81ED-4DB2-BD59-A6C34878D82A}">
                    <a16:rowId xmlns:a16="http://schemas.microsoft.com/office/drawing/2014/main" val="277587046"/>
                  </a:ext>
                </a:extLst>
              </a:tr>
              <a:tr h="370840">
                <a:tc>
                  <a:txBody>
                    <a:bodyPr/>
                    <a:lstStyle/>
                    <a:p>
                      <a:r>
                        <a:rPr lang="en-US" dirty="0"/>
                        <a:t>5</a:t>
                      </a:r>
                    </a:p>
                  </a:txBody>
                  <a:tcPr marL="68580" marR="68580"/>
                </a:tc>
                <a:tc>
                  <a:txBody>
                    <a:bodyPr/>
                    <a:lstStyle/>
                    <a:p>
                      <a:r>
                        <a:rPr lang="en-US" dirty="0">
                          <a:solidFill>
                            <a:srgbClr val="FF0000"/>
                          </a:solidFill>
                        </a:rPr>
                        <a:t>A</a:t>
                      </a:r>
                    </a:p>
                  </a:txBody>
                  <a:tcPr marL="68580" marR="68580"/>
                </a:tc>
                <a:tc>
                  <a:txBody>
                    <a:bodyPr/>
                    <a:lstStyle/>
                    <a:p>
                      <a:endParaRPr lang="en-US"/>
                    </a:p>
                  </a:txBody>
                  <a:tcPr marL="68580" marR="68580"/>
                </a:tc>
                <a:tc>
                  <a:txBody>
                    <a:bodyPr/>
                    <a:lstStyle/>
                    <a:p>
                      <a:r>
                        <a:rPr lang="en-US" dirty="0">
                          <a:solidFill>
                            <a:srgbClr val="00B050"/>
                          </a:solidFill>
                        </a:rPr>
                        <a:t>C</a:t>
                      </a:r>
                    </a:p>
                  </a:txBody>
                  <a:tcPr marL="68580" marR="68580"/>
                </a:tc>
                <a:tc>
                  <a:txBody>
                    <a:bodyPr/>
                    <a:lstStyle/>
                    <a:p>
                      <a:endParaRPr lang="en-US"/>
                    </a:p>
                  </a:txBody>
                  <a:tcPr marL="68580" marR="68580"/>
                </a:tc>
                <a:tc>
                  <a:txBody>
                    <a:bodyPr/>
                    <a:lstStyle/>
                    <a:p>
                      <a:r>
                        <a:rPr lang="en-US" dirty="0">
                          <a:solidFill>
                            <a:srgbClr val="0070C0"/>
                          </a:solidFill>
                        </a:rPr>
                        <a:t>F</a:t>
                      </a:r>
                    </a:p>
                  </a:txBody>
                  <a:tcPr marL="68580" marR="68580"/>
                </a:tc>
                <a:tc>
                  <a:txBody>
                    <a:bodyPr/>
                    <a:lstStyle/>
                    <a:p>
                      <a:r>
                        <a:rPr lang="en-US" dirty="0">
                          <a:solidFill>
                            <a:srgbClr val="0070C0"/>
                          </a:solidFill>
                        </a:rPr>
                        <a:t>F</a:t>
                      </a:r>
                    </a:p>
                  </a:txBody>
                  <a:tcPr marL="68580" marR="68580"/>
                </a:tc>
                <a:tc>
                  <a:txBody>
                    <a:bodyPr/>
                    <a:lstStyle/>
                    <a:p>
                      <a:r>
                        <a:rPr lang="en-US" dirty="0">
                          <a:solidFill>
                            <a:srgbClr val="0070C0"/>
                          </a:solidFill>
                        </a:rPr>
                        <a:t>F</a:t>
                      </a:r>
                    </a:p>
                  </a:txBody>
                  <a:tcPr marL="68580" marR="68580"/>
                </a:tc>
                <a:tc>
                  <a:txBody>
                    <a:bodyPr/>
                    <a:lstStyle/>
                    <a:p>
                      <a:endParaRPr lang="en-US" dirty="0"/>
                    </a:p>
                  </a:txBody>
                  <a:tcPr marL="68580" marR="68580"/>
                </a:tc>
                <a:tc>
                  <a:txBody>
                    <a:bodyPr/>
                    <a:lstStyle/>
                    <a:p>
                      <a:endParaRPr lang="en-US"/>
                    </a:p>
                  </a:txBody>
                  <a:tcPr marL="68580" marR="68580"/>
                </a:tc>
                <a:tc>
                  <a:txBody>
                    <a:bodyPr/>
                    <a:lstStyle/>
                    <a:p>
                      <a:endParaRPr lang="en-US" dirty="0"/>
                    </a:p>
                  </a:txBody>
                  <a:tcPr marL="68580" marR="68580"/>
                </a:tc>
                <a:tc>
                  <a:txBody>
                    <a:bodyPr/>
                    <a:lstStyle/>
                    <a:p>
                      <a:endParaRPr lang="en-US" dirty="0"/>
                    </a:p>
                  </a:txBody>
                  <a:tcPr marL="68580" marR="68580"/>
                </a:tc>
                <a:extLst>
                  <a:ext uri="{0D108BD9-81ED-4DB2-BD59-A6C34878D82A}">
                    <a16:rowId xmlns:a16="http://schemas.microsoft.com/office/drawing/2014/main" val="2639563141"/>
                  </a:ext>
                </a:extLst>
              </a:tr>
              <a:tr h="370840">
                <a:tc>
                  <a:txBody>
                    <a:bodyPr/>
                    <a:lstStyle/>
                    <a:p>
                      <a:r>
                        <a:rPr lang="en-US" dirty="0"/>
                        <a:t>6</a:t>
                      </a:r>
                    </a:p>
                  </a:txBody>
                  <a:tcPr marL="68580" marR="68580"/>
                </a:tc>
                <a:tc>
                  <a:txBody>
                    <a:bodyPr/>
                    <a:lstStyle/>
                    <a:p>
                      <a:r>
                        <a:rPr lang="en-US" dirty="0">
                          <a:solidFill>
                            <a:srgbClr val="FF0000"/>
                          </a:solidFill>
                        </a:rPr>
                        <a:t>A</a:t>
                      </a:r>
                    </a:p>
                  </a:txBody>
                  <a:tcPr marL="68580" marR="68580"/>
                </a:tc>
                <a:tc>
                  <a:txBody>
                    <a:bodyPr/>
                    <a:lstStyle/>
                    <a:p>
                      <a:endParaRPr lang="en-US"/>
                    </a:p>
                  </a:txBody>
                  <a:tcPr marL="68580" marR="68580"/>
                </a:tc>
                <a:tc>
                  <a:txBody>
                    <a:bodyPr/>
                    <a:lstStyle/>
                    <a:p>
                      <a:r>
                        <a:rPr lang="en-US" dirty="0">
                          <a:solidFill>
                            <a:srgbClr val="00B050"/>
                          </a:solidFill>
                        </a:rPr>
                        <a:t>C</a:t>
                      </a:r>
                    </a:p>
                  </a:txBody>
                  <a:tcPr marL="68580" marR="68580"/>
                </a:tc>
                <a:tc>
                  <a:txBody>
                    <a:bodyPr/>
                    <a:lstStyle/>
                    <a:p>
                      <a:endParaRPr lang="en-US"/>
                    </a:p>
                  </a:txBody>
                  <a:tcPr marL="68580" marR="68580"/>
                </a:tc>
                <a:tc>
                  <a:txBody>
                    <a:bodyPr/>
                    <a:lstStyle/>
                    <a:p>
                      <a:r>
                        <a:rPr lang="en-US" dirty="0">
                          <a:solidFill>
                            <a:srgbClr val="0070C0"/>
                          </a:solidFill>
                        </a:rPr>
                        <a:t>F</a:t>
                      </a:r>
                    </a:p>
                  </a:txBody>
                  <a:tcPr marL="68580" marR="68580"/>
                </a:tc>
                <a:tc>
                  <a:txBody>
                    <a:bodyPr/>
                    <a:lstStyle/>
                    <a:p>
                      <a:r>
                        <a:rPr lang="en-US" dirty="0"/>
                        <a:t>H</a:t>
                      </a:r>
                    </a:p>
                  </a:txBody>
                  <a:tcPr marL="68580" marR="68580"/>
                </a:tc>
                <a:tc>
                  <a:txBody>
                    <a:bodyPr/>
                    <a:lstStyle/>
                    <a:p>
                      <a:endParaRPr lang="en-US" dirty="0"/>
                    </a:p>
                  </a:txBody>
                  <a:tcPr marL="68580" marR="68580"/>
                </a:tc>
                <a:tc>
                  <a:txBody>
                    <a:bodyPr/>
                    <a:lstStyle/>
                    <a:p>
                      <a:endParaRPr lang="en-US" dirty="0"/>
                    </a:p>
                  </a:txBody>
                  <a:tcPr marL="68580" marR="68580"/>
                </a:tc>
                <a:tc>
                  <a:txBody>
                    <a:bodyPr/>
                    <a:lstStyle/>
                    <a:p>
                      <a:endParaRPr lang="en-US"/>
                    </a:p>
                  </a:txBody>
                  <a:tcPr marL="68580" marR="68580"/>
                </a:tc>
                <a:tc>
                  <a:txBody>
                    <a:bodyPr/>
                    <a:lstStyle/>
                    <a:p>
                      <a:endParaRPr lang="en-US" dirty="0"/>
                    </a:p>
                  </a:txBody>
                  <a:tcPr marL="68580" marR="68580"/>
                </a:tc>
                <a:tc>
                  <a:txBody>
                    <a:bodyPr/>
                    <a:lstStyle/>
                    <a:p>
                      <a:endParaRPr lang="en-US" dirty="0"/>
                    </a:p>
                  </a:txBody>
                  <a:tcPr marL="68580" marR="68580"/>
                </a:tc>
                <a:extLst>
                  <a:ext uri="{0D108BD9-81ED-4DB2-BD59-A6C34878D82A}">
                    <a16:rowId xmlns:a16="http://schemas.microsoft.com/office/drawing/2014/main" val="504577902"/>
                  </a:ext>
                </a:extLst>
              </a:tr>
              <a:tr h="370840">
                <a:tc>
                  <a:txBody>
                    <a:bodyPr/>
                    <a:lstStyle/>
                    <a:p>
                      <a:r>
                        <a:rPr lang="en-US" dirty="0"/>
                        <a:t>7</a:t>
                      </a:r>
                    </a:p>
                  </a:txBody>
                  <a:tcPr marL="68580" marR="68580"/>
                </a:tc>
                <a:tc>
                  <a:txBody>
                    <a:bodyPr/>
                    <a:lstStyle/>
                    <a:p>
                      <a:r>
                        <a:rPr lang="en-US" dirty="0">
                          <a:solidFill>
                            <a:srgbClr val="FF0000"/>
                          </a:solidFill>
                        </a:rPr>
                        <a:t>A</a:t>
                      </a:r>
                    </a:p>
                  </a:txBody>
                  <a:tcPr marL="68580" marR="68580"/>
                </a:tc>
                <a:tc>
                  <a:txBody>
                    <a:bodyPr/>
                    <a:lstStyle/>
                    <a:p>
                      <a:endParaRPr lang="en-US"/>
                    </a:p>
                  </a:txBody>
                  <a:tcPr marL="68580" marR="68580"/>
                </a:tc>
                <a:tc>
                  <a:txBody>
                    <a:bodyPr/>
                    <a:lstStyle/>
                    <a:p>
                      <a:r>
                        <a:rPr lang="en-US" dirty="0">
                          <a:solidFill>
                            <a:srgbClr val="00B050"/>
                          </a:solidFill>
                        </a:rPr>
                        <a:t>C</a:t>
                      </a:r>
                    </a:p>
                  </a:txBody>
                  <a:tcPr marL="68580" marR="68580"/>
                </a:tc>
                <a:tc>
                  <a:txBody>
                    <a:bodyPr/>
                    <a:lstStyle/>
                    <a:p>
                      <a:endParaRPr lang="en-US" dirty="0"/>
                    </a:p>
                  </a:txBody>
                  <a:tcPr marL="68580" marR="68580"/>
                </a:tc>
                <a:tc>
                  <a:txBody>
                    <a:bodyPr/>
                    <a:lstStyle/>
                    <a:p>
                      <a:r>
                        <a:rPr lang="en-US" dirty="0">
                          <a:solidFill>
                            <a:srgbClr val="0070C0"/>
                          </a:solidFill>
                        </a:rPr>
                        <a:t>F</a:t>
                      </a:r>
                    </a:p>
                  </a:txBody>
                  <a:tcPr marL="68580" marR="68580"/>
                </a:tc>
                <a:tc>
                  <a:txBody>
                    <a:bodyPr/>
                    <a:lstStyle/>
                    <a:p>
                      <a:endParaRPr lang="en-US"/>
                    </a:p>
                  </a:txBody>
                  <a:tcPr marL="68580" marR="68580"/>
                </a:tc>
                <a:tc>
                  <a:txBody>
                    <a:bodyPr/>
                    <a:lstStyle/>
                    <a:p>
                      <a:r>
                        <a:rPr lang="en-US" dirty="0"/>
                        <a:t>I</a:t>
                      </a:r>
                    </a:p>
                  </a:txBody>
                  <a:tcPr marL="68580" marR="68580"/>
                </a:tc>
                <a:tc>
                  <a:txBody>
                    <a:bodyPr/>
                    <a:lstStyle/>
                    <a:p>
                      <a:endParaRPr lang="en-US"/>
                    </a:p>
                  </a:txBody>
                  <a:tcPr marL="68580" marR="68580"/>
                </a:tc>
                <a:tc>
                  <a:txBody>
                    <a:bodyPr/>
                    <a:lstStyle/>
                    <a:p>
                      <a:endParaRPr lang="en-US"/>
                    </a:p>
                  </a:txBody>
                  <a:tcPr marL="68580" marR="68580"/>
                </a:tc>
                <a:tc>
                  <a:txBody>
                    <a:bodyPr/>
                    <a:lstStyle/>
                    <a:p>
                      <a:endParaRPr lang="en-US" dirty="0"/>
                    </a:p>
                  </a:txBody>
                  <a:tcPr marL="68580" marR="68580"/>
                </a:tc>
                <a:tc>
                  <a:txBody>
                    <a:bodyPr/>
                    <a:lstStyle/>
                    <a:p>
                      <a:endParaRPr lang="en-US" dirty="0"/>
                    </a:p>
                  </a:txBody>
                  <a:tcPr marL="68580" marR="68580"/>
                </a:tc>
                <a:extLst>
                  <a:ext uri="{0D108BD9-81ED-4DB2-BD59-A6C34878D82A}">
                    <a16:rowId xmlns:a16="http://schemas.microsoft.com/office/drawing/2014/main" val="2560418716"/>
                  </a:ext>
                </a:extLst>
              </a:tr>
              <a:tr h="370840">
                <a:tc>
                  <a:txBody>
                    <a:bodyPr/>
                    <a:lstStyle/>
                    <a:p>
                      <a:r>
                        <a:rPr lang="en-US" dirty="0"/>
                        <a:t>8</a:t>
                      </a:r>
                    </a:p>
                  </a:txBody>
                  <a:tcPr marL="68580" marR="68580"/>
                </a:tc>
                <a:tc>
                  <a:txBody>
                    <a:bodyPr/>
                    <a:lstStyle/>
                    <a:p>
                      <a:r>
                        <a:rPr lang="en-US" dirty="0">
                          <a:solidFill>
                            <a:srgbClr val="FF0000"/>
                          </a:solidFill>
                        </a:rPr>
                        <a:t>A</a:t>
                      </a:r>
                    </a:p>
                  </a:txBody>
                  <a:tcPr marL="68580" marR="68580"/>
                </a:tc>
                <a:tc>
                  <a:txBody>
                    <a:bodyPr/>
                    <a:lstStyle/>
                    <a:p>
                      <a:endParaRPr lang="en-US"/>
                    </a:p>
                  </a:txBody>
                  <a:tcPr marL="68580" marR="68580"/>
                </a:tc>
                <a:tc>
                  <a:txBody>
                    <a:bodyPr/>
                    <a:lstStyle/>
                    <a:p>
                      <a:r>
                        <a:rPr lang="en-US" dirty="0">
                          <a:solidFill>
                            <a:srgbClr val="00B050"/>
                          </a:solidFill>
                        </a:rPr>
                        <a:t>C</a:t>
                      </a:r>
                    </a:p>
                  </a:txBody>
                  <a:tcPr marL="68580" marR="68580"/>
                </a:tc>
                <a:tc>
                  <a:txBody>
                    <a:bodyPr/>
                    <a:lstStyle/>
                    <a:p>
                      <a:endParaRPr lang="en-US"/>
                    </a:p>
                  </a:txBody>
                  <a:tcPr marL="68580" marR="68580"/>
                </a:tc>
                <a:tc>
                  <a:txBody>
                    <a:bodyPr/>
                    <a:lstStyle/>
                    <a:p>
                      <a:endParaRPr lang="en-US" dirty="0"/>
                    </a:p>
                  </a:txBody>
                  <a:tcPr marL="68580" marR="68580"/>
                </a:tc>
                <a:tc>
                  <a:txBody>
                    <a:bodyPr/>
                    <a:lstStyle/>
                    <a:p>
                      <a:endParaRPr lang="en-US"/>
                    </a:p>
                  </a:txBody>
                  <a:tcPr marL="68580" marR="68580"/>
                </a:tc>
                <a:tc>
                  <a:txBody>
                    <a:bodyPr/>
                    <a:lstStyle/>
                    <a:p>
                      <a:endParaRPr lang="en-US"/>
                    </a:p>
                  </a:txBody>
                  <a:tcPr marL="68580" marR="68580"/>
                </a:tc>
                <a:tc>
                  <a:txBody>
                    <a:bodyPr/>
                    <a:lstStyle/>
                    <a:p>
                      <a:r>
                        <a:rPr lang="en-US" dirty="0">
                          <a:solidFill>
                            <a:srgbClr val="7030A0"/>
                          </a:solidFill>
                        </a:rPr>
                        <a:t>G</a:t>
                      </a:r>
                    </a:p>
                  </a:txBody>
                  <a:tcPr marL="68580" marR="68580"/>
                </a:tc>
                <a:tc>
                  <a:txBody>
                    <a:bodyPr/>
                    <a:lstStyle/>
                    <a:p>
                      <a:r>
                        <a:rPr lang="en-US" dirty="0">
                          <a:solidFill>
                            <a:srgbClr val="7030A0"/>
                          </a:solidFill>
                        </a:rPr>
                        <a:t>G</a:t>
                      </a:r>
                    </a:p>
                  </a:txBody>
                  <a:tcPr marL="68580" marR="68580"/>
                </a:tc>
                <a:tc>
                  <a:txBody>
                    <a:bodyPr/>
                    <a:lstStyle/>
                    <a:p>
                      <a:r>
                        <a:rPr lang="en-US" dirty="0">
                          <a:solidFill>
                            <a:srgbClr val="7030A0"/>
                          </a:solidFill>
                        </a:rPr>
                        <a:t>G</a:t>
                      </a:r>
                    </a:p>
                  </a:txBody>
                  <a:tcPr marL="68580" marR="68580"/>
                </a:tc>
                <a:tc>
                  <a:txBody>
                    <a:bodyPr/>
                    <a:lstStyle/>
                    <a:p>
                      <a:endParaRPr lang="en-US" dirty="0"/>
                    </a:p>
                  </a:txBody>
                  <a:tcPr marL="68580" marR="68580"/>
                </a:tc>
                <a:extLst>
                  <a:ext uri="{0D108BD9-81ED-4DB2-BD59-A6C34878D82A}">
                    <a16:rowId xmlns:a16="http://schemas.microsoft.com/office/drawing/2014/main" val="4090971275"/>
                  </a:ext>
                </a:extLst>
              </a:tr>
              <a:tr h="370840">
                <a:tc>
                  <a:txBody>
                    <a:bodyPr/>
                    <a:lstStyle/>
                    <a:p>
                      <a:r>
                        <a:rPr lang="en-US" dirty="0"/>
                        <a:t>9</a:t>
                      </a:r>
                    </a:p>
                  </a:txBody>
                  <a:tcPr marL="68580" marR="68580"/>
                </a:tc>
                <a:tc>
                  <a:txBody>
                    <a:bodyPr/>
                    <a:lstStyle/>
                    <a:p>
                      <a:r>
                        <a:rPr lang="en-US" dirty="0">
                          <a:solidFill>
                            <a:srgbClr val="FF0000"/>
                          </a:solidFill>
                        </a:rPr>
                        <a:t>A</a:t>
                      </a:r>
                    </a:p>
                  </a:txBody>
                  <a:tcPr marL="68580" marR="68580"/>
                </a:tc>
                <a:tc>
                  <a:txBody>
                    <a:bodyPr/>
                    <a:lstStyle/>
                    <a:p>
                      <a:endParaRPr lang="en-US"/>
                    </a:p>
                  </a:txBody>
                  <a:tcPr marL="68580" marR="68580"/>
                </a:tc>
                <a:tc>
                  <a:txBody>
                    <a:bodyPr/>
                    <a:lstStyle/>
                    <a:p>
                      <a:r>
                        <a:rPr lang="en-US" dirty="0">
                          <a:solidFill>
                            <a:srgbClr val="00B050"/>
                          </a:solidFill>
                        </a:rPr>
                        <a:t>C</a:t>
                      </a:r>
                    </a:p>
                  </a:txBody>
                  <a:tcPr marL="68580" marR="68580"/>
                </a:tc>
                <a:tc>
                  <a:txBody>
                    <a:bodyPr/>
                    <a:lstStyle/>
                    <a:p>
                      <a:endParaRPr lang="en-US"/>
                    </a:p>
                  </a:txBody>
                  <a:tcPr marL="68580" marR="68580"/>
                </a:tc>
                <a:tc>
                  <a:txBody>
                    <a:bodyPr/>
                    <a:lstStyle/>
                    <a:p>
                      <a:endParaRPr lang="en-US"/>
                    </a:p>
                  </a:txBody>
                  <a:tcPr marL="68580" marR="68580"/>
                </a:tc>
                <a:tc>
                  <a:txBody>
                    <a:bodyPr/>
                    <a:lstStyle/>
                    <a:p>
                      <a:endParaRPr lang="en-US" dirty="0"/>
                    </a:p>
                  </a:txBody>
                  <a:tcPr marL="68580" marR="68580"/>
                </a:tc>
                <a:tc>
                  <a:txBody>
                    <a:bodyPr/>
                    <a:lstStyle/>
                    <a:p>
                      <a:endParaRPr lang="en-US"/>
                    </a:p>
                  </a:txBody>
                  <a:tcPr marL="68580" marR="68580"/>
                </a:tc>
                <a:tc>
                  <a:txBody>
                    <a:bodyPr/>
                    <a:lstStyle/>
                    <a:p>
                      <a:r>
                        <a:rPr lang="en-US" dirty="0">
                          <a:solidFill>
                            <a:srgbClr val="7030A0"/>
                          </a:solidFill>
                        </a:rPr>
                        <a:t>G</a:t>
                      </a:r>
                    </a:p>
                  </a:txBody>
                  <a:tcPr marL="68580" marR="68580"/>
                </a:tc>
                <a:tc>
                  <a:txBody>
                    <a:bodyPr/>
                    <a:lstStyle/>
                    <a:p>
                      <a:r>
                        <a:rPr lang="en-US" dirty="0"/>
                        <a:t>J</a:t>
                      </a:r>
                    </a:p>
                  </a:txBody>
                  <a:tcPr marL="68580" marR="68580"/>
                </a:tc>
                <a:tc>
                  <a:txBody>
                    <a:bodyPr/>
                    <a:lstStyle/>
                    <a:p>
                      <a:endParaRPr lang="en-US" dirty="0"/>
                    </a:p>
                  </a:txBody>
                  <a:tcPr marL="68580" marR="68580"/>
                </a:tc>
                <a:tc>
                  <a:txBody>
                    <a:bodyPr/>
                    <a:lstStyle/>
                    <a:p>
                      <a:endParaRPr lang="en-US" dirty="0"/>
                    </a:p>
                  </a:txBody>
                  <a:tcPr marL="68580" marR="68580"/>
                </a:tc>
                <a:extLst>
                  <a:ext uri="{0D108BD9-81ED-4DB2-BD59-A6C34878D82A}">
                    <a16:rowId xmlns:a16="http://schemas.microsoft.com/office/drawing/2014/main" val="2446186808"/>
                  </a:ext>
                </a:extLst>
              </a:tr>
              <a:tr h="370840">
                <a:tc>
                  <a:txBody>
                    <a:bodyPr/>
                    <a:lstStyle/>
                    <a:p>
                      <a:r>
                        <a:rPr lang="en-US" dirty="0"/>
                        <a:t>10</a:t>
                      </a:r>
                    </a:p>
                  </a:txBody>
                  <a:tcPr marL="68580" marR="68580"/>
                </a:tc>
                <a:tc>
                  <a:txBody>
                    <a:bodyPr/>
                    <a:lstStyle/>
                    <a:p>
                      <a:r>
                        <a:rPr lang="en-US" dirty="0">
                          <a:solidFill>
                            <a:srgbClr val="FF0000"/>
                          </a:solidFill>
                        </a:rPr>
                        <a:t>A</a:t>
                      </a:r>
                    </a:p>
                  </a:txBody>
                  <a:tcPr marL="68580" marR="68580"/>
                </a:tc>
                <a:tc>
                  <a:txBody>
                    <a:bodyPr/>
                    <a:lstStyle/>
                    <a:p>
                      <a:endParaRPr lang="en-US"/>
                    </a:p>
                  </a:txBody>
                  <a:tcPr marL="68580" marR="68580"/>
                </a:tc>
                <a:tc>
                  <a:txBody>
                    <a:bodyPr/>
                    <a:lstStyle/>
                    <a:p>
                      <a:r>
                        <a:rPr lang="en-US" dirty="0">
                          <a:solidFill>
                            <a:srgbClr val="00B050"/>
                          </a:solidFill>
                        </a:rPr>
                        <a:t>C</a:t>
                      </a:r>
                    </a:p>
                  </a:txBody>
                  <a:tcPr marL="68580" marR="68580"/>
                </a:tc>
                <a:tc>
                  <a:txBody>
                    <a:bodyPr/>
                    <a:lstStyle/>
                    <a:p>
                      <a:endParaRPr lang="en-US"/>
                    </a:p>
                  </a:txBody>
                  <a:tcPr marL="68580" marR="68580"/>
                </a:tc>
                <a:tc>
                  <a:txBody>
                    <a:bodyPr/>
                    <a:lstStyle/>
                    <a:p>
                      <a:endParaRPr lang="en-US"/>
                    </a:p>
                  </a:txBody>
                  <a:tcPr marL="68580" marR="68580"/>
                </a:tc>
                <a:tc>
                  <a:txBody>
                    <a:bodyPr/>
                    <a:lstStyle/>
                    <a:p>
                      <a:endParaRPr lang="en-US"/>
                    </a:p>
                  </a:txBody>
                  <a:tcPr marL="68580" marR="68580"/>
                </a:tc>
                <a:tc>
                  <a:txBody>
                    <a:bodyPr/>
                    <a:lstStyle/>
                    <a:p>
                      <a:endParaRPr lang="en-US"/>
                    </a:p>
                  </a:txBody>
                  <a:tcPr marL="68580" marR="68580"/>
                </a:tc>
                <a:tc>
                  <a:txBody>
                    <a:bodyPr/>
                    <a:lstStyle/>
                    <a:p>
                      <a:r>
                        <a:rPr lang="en-US" dirty="0">
                          <a:solidFill>
                            <a:srgbClr val="7030A0"/>
                          </a:solidFill>
                        </a:rPr>
                        <a:t>G</a:t>
                      </a:r>
                    </a:p>
                  </a:txBody>
                  <a:tcPr marL="68580" marR="68580"/>
                </a:tc>
                <a:tc>
                  <a:txBody>
                    <a:bodyPr/>
                    <a:lstStyle/>
                    <a:p>
                      <a:endParaRPr lang="en-US"/>
                    </a:p>
                  </a:txBody>
                  <a:tcPr marL="68580" marR="68580"/>
                </a:tc>
                <a:tc>
                  <a:txBody>
                    <a:bodyPr/>
                    <a:lstStyle/>
                    <a:p>
                      <a:r>
                        <a:rPr lang="en-US" dirty="0"/>
                        <a:t>K</a:t>
                      </a:r>
                    </a:p>
                  </a:txBody>
                  <a:tcPr marL="68580" marR="68580"/>
                </a:tc>
                <a:tc>
                  <a:txBody>
                    <a:bodyPr/>
                    <a:lstStyle/>
                    <a:p>
                      <a:endParaRPr lang="en-US" dirty="0"/>
                    </a:p>
                  </a:txBody>
                  <a:tcPr marL="68580" marR="68580"/>
                </a:tc>
                <a:extLst>
                  <a:ext uri="{0D108BD9-81ED-4DB2-BD59-A6C34878D82A}">
                    <a16:rowId xmlns:a16="http://schemas.microsoft.com/office/drawing/2014/main" val="4149059779"/>
                  </a:ext>
                </a:extLst>
              </a:tr>
              <a:tr h="370840">
                <a:tc>
                  <a:txBody>
                    <a:bodyPr/>
                    <a:lstStyle/>
                    <a:p>
                      <a:r>
                        <a:rPr lang="en-US" dirty="0"/>
                        <a:t>11</a:t>
                      </a:r>
                    </a:p>
                  </a:txBody>
                  <a:tcPr marL="68580" marR="68580"/>
                </a:tc>
                <a:tc>
                  <a:txBody>
                    <a:bodyPr/>
                    <a:lstStyle/>
                    <a:p>
                      <a:r>
                        <a:rPr lang="en-US" dirty="0">
                          <a:solidFill>
                            <a:srgbClr val="FF0000"/>
                          </a:solidFill>
                        </a:rPr>
                        <a:t>A</a:t>
                      </a:r>
                    </a:p>
                  </a:txBody>
                  <a:tcPr marL="68580" marR="68580"/>
                </a:tc>
                <a:tc>
                  <a:txBody>
                    <a:bodyPr/>
                    <a:lstStyle/>
                    <a:p>
                      <a:endParaRPr lang="en-US" dirty="0"/>
                    </a:p>
                  </a:txBody>
                  <a:tcPr marL="68580" marR="68580"/>
                </a:tc>
                <a:tc>
                  <a:txBody>
                    <a:bodyPr/>
                    <a:lstStyle/>
                    <a:p>
                      <a:endParaRPr lang="en-US" dirty="0"/>
                    </a:p>
                  </a:txBody>
                  <a:tcPr marL="68580" marR="68580"/>
                </a:tc>
                <a:tc>
                  <a:txBody>
                    <a:bodyPr/>
                    <a:lstStyle/>
                    <a:p>
                      <a:endParaRPr lang="en-US"/>
                    </a:p>
                  </a:txBody>
                  <a:tcPr marL="68580" marR="68580"/>
                </a:tc>
                <a:tc>
                  <a:txBody>
                    <a:bodyPr/>
                    <a:lstStyle/>
                    <a:p>
                      <a:endParaRPr lang="en-US"/>
                    </a:p>
                  </a:txBody>
                  <a:tcPr marL="68580" marR="68580"/>
                </a:tc>
                <a:tc>
                  <a:txBody>
                    <a:bodyPr/>
                    <a:lstStyle/>
                    <a:p>
                      <a:endParaRPr lang="en-US"/>
                    </a:p>
                  </a:txBody>
                  <a:tcPr marL="68580" marR="68580"/>
                </a:tc>
                <a:tc>
                  <a:txBody>
                    <a:bodyPr/>
                    <a:lstStyle/>
                    <a:p>
                      <a:endParaRPr lang="en-US" dirty="0"/>
                    </a:p>
                  </a:txBody>
                  <a:tcPr marL="68580" marR="68580"/>
                </a:tc>
                <a:tc>
                  <a:txBody>
                    <a:bodyPr/>
                    <a:lstStyle/>
                    <a:p>
                      <a:endParaRPr lang="en-US" dirty="0"/>
                    </a:p>
                  </a:txBody>
                  <a:tcPr marL="68580" marR="68580"/>
                </a:tc>
                <a:tc>
                  <a:txBody>
                    <a:bodyPr/>
                    <a:lstStyle/>
                    <a:p>
                      <a:endParaRPr lang="en-US" dirty="0"/>
                    </a:p>
                  </a:txBody>
                  <a:tcPr marL="68580" marR="68580"/>
                </a:tc>
                <a:tc>
                  <a:txBody>
                    <a:bodyPr/>
                    <a:lstStyle/>
                    <a:p>
                      <a:endParaRPr lang="en-US" dirty="0"/>
                    </a:p>
                  </a:txBody>
                  <a:tcPr marL="68580" marR="68580"/>
                </a:tc>
                <a:tc>
                  <a:txBody>
                    <a:bodyPr/>
                    <a:lstStyle/>
                    <a:p>
                      <a:r>
                        <a:rPr lang="en-US" dirty="0"/>
                        <a:t>D</a:t>
                      </a:r>
                    </a:p>
                  </a:txBody>
                  <a:tcPr marL="68580" marR="68580"/>
                </a:tc>
                <a:extLst>
                  <a:ext uri="{0D108BD9-81ED-4DB2-BD59-A6C34878D82A}">
                    <a16:rowId xmlns:a16="http://schemas.microsoft.com/office/drawing/2014/main" val="1942666124"/>
                  </a:ext>
                </a:extLst>
              </a:tr>
            </a:tbl>
          </a:graphicData>
        </a:graphic>
      </p:graphicFrame>
      <p:sp>
        <p:nvSpPr>
          <p:cNvPr id="3" name="TextBox 2"/>
          <p:cNvSpPr txBox="1"/>
          <p:nvPr/>
        </p:nvSpPr>
        <p:spPr>
          <a:xfrm>
            <a:off x="405685" y="1321356"/>
            <a:ext cx="1479892" cy="369332"/>
          </a:xfrm>
          <a:prstGeom prst="rect">
            <a:avLst/>
          </a:prstGeom>
          <a:noFill/>
        </p:spPr>
        <p:txBody>
          <a:bodyPr wrap="none" rtlCol="0">
            <a:spAutoFit/>
          </a:bodyPr>
          <a:lstStyle/>
          <a:p>
            <a:r>
              <a:rPr lang="en-US" b="1" dirty="0">
                <a:solidFill>
                  <a:srgbClr val="C00000"/>
                </a:solidFill>
              </a:rPr>
              <a:t>l(a)=1,r(a)=11</a:t>
            </a:r>
          </a:p>
        </p:txBody>
      </p:sp>
      <p:cxnSp>
        <p:nvCxnSpPr>
          <p:cNvPr id="6" name="Straight Arrow Connector 5"/>
          <p:cNvCxnSpPr/>
          <p:nvPr/>
        </p:nvCxnSpPr>
        <p:spPr>
          <a:xfrm>
            <a:off x="1104363" y="1785401"/>
            <a:ext cx="318752" cy="51833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1676400" y="1251515"/>
            <a:ext cx="854978" cy="369332"/>
          </a:xfrm>
          <a:prstGeom prst="rect">
            <a:avLst/>
          </a:prstGeom>
          <a:noFill/>
        </p:spPr>
        <p:txBody>
          <a:bodyPr wrap="none" rtlCol="0">
            <a:spAutoFit/>
          </a:bodyPr>
          <a:lstStyle/>
          <a:p>
            <a:r>
              <a:rPr lang="en-US" b="1" dirty="0">
                <a:solidFill>
                  <a:srgbClr val="0070C0"/>
                </a:solidFill>
              </a:rPr>
              <a:t>For “a”</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6204" y="698355"/>
            <a:ext cx="1386081" cy="876422"/>
          </a:xfrm>
          <a:prstGeom prst="rect">
            <a:avLst/>
          </a:prstGeom>
        </p:spPr>
      </p:pic>
      <p:cxnSp>
        <p:nvCxnSpPr>
          <p:cNvPr id="11" name="Straight Arrow Connector 10"/>
          <p:cNvCxnSpPr>
            <a:stCxn id="8" idx="3"/>
          </p:cNvCxnSpPr>
          <p:nvPr/>
        </p:nvCxnSpPr>
        <p:spPr>
          <a:xfrm>
            <a:off x="2531378" y="1436181"/>
            <a:ext cx="9221"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84313" y="1519604"/>
            <a:ext cx="473206" cy="276999"/>
          </a:xfrm>
          <a:prstGeom prst="rect">
            <a:avLst/>
          </a:prstGeom>
          <a:noFill/>
        </p:spPr>
        <p:txBody>
          <a:bodyPr wrap="none" rtlCol="0">
            <a:spAutoFit/>
          </a:bodyPr>
          <a:lstStyle/>
          <a:p>
            <a:r>
              <a:rPr lang="en-US" sz="1200" dirty="0">
                <a:solidFill>
                  <a:srgbClr val="0070C0"/>
                </a:solidFill>
              </a:rPr>
              <a:t>(2,2)</a:t>
            </a:r>
          </a:p>
        </p:txBody>
      </p:sp>
      <p:sp>
        <p:nvSpPr>
          <p:cNvPr id="13" name="TextBox 12"/>
          <p:cNvSpPr txBox="1"/>
          <p:nvPr/>
        </p:nvSpPr>
        <p:spPr>
          <a:xfrm>
            <a:off x="3131209" y="1481158"/>
            <a:ext cx="551754" cy="276999"/>
          </a:xfrm>
          <a:prstGeom prst="rect">
            <a:avLst/>
          </a:prstGeom>
          <a:noFill/>
        </p:spPr>
        <p:txBody>
          <a:bodyPr wrap="none" rtlCol="0">
            <a:spAutoFit/>
          </a:bodyPr>
          <a:lstStyle/>
          <a:p>
            <a:r>
              <a:rPr lang="en-US" sz="1200" dirty="0">
                <a:solidFill>
                  <a:srgbClr val="0070C0"/>
                </a:solidFill>
              </a:rPr>
              <a:t>(3,10)</a:t>
            </a:r>
          </a:p>
        </p:txBody>
      </p:sp>
      <p:sp>
        <p:nvSpPr>
          <p:cNvPr id="14" name="TextBox 13"/>
          <p:cNvSpPr txBox="1"/>
          <p:nvPr/>
        </p:nvSpPr>
        <p:spPr>
          <a:xfrm>
            <a:off x="3633774" y="1481157"/>
            <a:ext cx="630301" cy="276999"/>
          </a:xfrm>
          <a:prstGeom prst="rect">
            <a:avLst/>
          </a:prstGeom>
          <a:noFill/>
        </p:spPr>
        <p:txBody>
          <a:bodyPr wrap="none" rtlCol="0">
            <a:spAutoFit/>
          </a:bodyPr>
          <a:lstStyle/>
          <a:p>
            <a:r>
              <a:rPr lang="en-US" sz="1200" dirty="0">
                <a:solidFill>
                  <a:srgbClr val="0070C0"/>
                </a:solidFill>
              </a:rPr>
              <a:t>(11,11)</a:t>
            </a:r>
          </a:p>
        </p:txBody>
      </p:sp>
      <p:cxnSp>
        <p:nvCxnSpPr>
          <p:cNvPr id="15" name="Straight Arrow Connector 14"/>
          <p:cNvCxnSpPr/>
          <p:nvPr/>
        </p:nvCxnSpPr>
        <p:spPr>
          <a:xfrm>
            <a:off x="4021608" y="1321356"/>
            <a:ext cx="222965"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292524" y="1141244"/>
            <a:ext cx="1354858" cy="646331"/>
          </a:xfrm>
          <a:prstGeom prst="rect">
            <a:avLst/>
          </a:prstGeom>
          <a:noFill/>
        </p:spPr>
        <p:txBody>
          <a:bodyPr wrap="none" rtlCol="0">
            <a:spAutoFit/>
          </a:bodyPr>
          <a:lstStyle/>
          <a:p>
            <a:r>
              <a:rPr lang="en-US" sz="1200" b="1" dirty="0" err="1">
                <a:solidFill>
                  <a:srgbClr val="0070C0"/>
                </a:solidFill>
              </a:rPr>
              <a:t>bc</a:t>
            </a:r>
            <a:r>
              <a:rPr lang="en-US" sz="1200" b="1" dirty="0">
                <a:solidFill>
                  <a:srgbClr val="0070C0"/>
                </a:solidFill>
              </a:rPr>
              <a:t>=(2,2)-&gt;(3,10)</a:t>
            </a:r>
          </a:p>
          <a:p>
            <a:r>
              <a:rPr lang="en-US" sz="1200" b="1" dirty="0" err="1">
                <a:solidFill>
                  <a:srgbClr val="0070C0"/>
                </a:solidFill>
              </a:rPr>
              <a:t>bd</a:t>
            </a:r>
            <a:r>
              <a:rPr lang="en-US" sz="1200" b="1" dirty="0">
                <a:solidFill>
                  <a:srgbClr val="0070C0"/>
                </a:solidFill>
              </a:rPr>
              <a:t>=(2,2)-&gt;(11,11)</a:t>
            </a:r>
          </a:p>
          <a:p>
            <a:r>
              <a:rPr lang="en-US" sz="1200" b="1" dirty="0">
                <a:solidFill>
                  <a:srgbClr val="0070C0"/>
                </a:solidFill>
              </a:rPr>
              <a:t>cd=(3,10)-&gt;(11,11)</a:t>
            </a:r>
          </a:p>
        </p:txBody>
      </p:sp>
      <p:cxnSp>
        <p:nvCxnSpPr>
          <p:cNvPr id="17" name="Straight Arrow Connector 16"/>
          <p:cNvCxnSpPr/>
          <p:nvPr/>
        </p:nvCxnSpPr>
        <p:spPr>
          <a:xfrm flipV="1">
            <a:off x="5188770" y="566671"/>
            <a:ext cx="529450" cy="68484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704822" y="390908"/>
            <a:ext cx="2818400" cy="276999"/>
          </a:xfrm>
          <a:prstGeom prst="rect">
            <a:avLst/>
          </a:prstGeom>
          <a:noFill/>
        </p:spPr>
        <p:txBody>
          <a:bodyPr wrap="none" rtlCol="0">
            <a:spAutoFit/>
          </a:bodyPr>
          <a:lstStyle/>
          <a:p>
            <a:r>
              <a:rPr lang="en-US" sz="1200" dirty="0">
                <a:solidFill>
                  <a:srgbClr val="0070C0"/>
                </a:solidFill>
              </a:rPr>
              <a:t>(2,3) (2,4) (2,5) (2,6) (2,7) (2,8) (2,9) (2,10)</a:t>
            </a:r>
          </a:p>
        </p:txBody>
      </p:sp>
      <p:pic>
        <p:nvPicPr>
          <p:cNvPr id="20" name="Picture 19"/>
          <p:cNvPicPr>
            <a:picLocks noChangeAspect="1"/>
          </p:cNvPicPr>
          <p:nvPr/>
        </p:nvPicPr>
        <p:blipFill>
          <a:blip r:embed="rId3" cstate="print"/>
          <a:stretch>
            <a:fillRect/>
          </a:stretch>
        </p:blipFill>
        <p:spPr>
          <a:xfrm>
            <a:off x="2584313" y="2553645"/>
            <a:ext cx="5234309" cy="390955"/>
          </a:xfrm>
          <a:prstGeom prst="rect">
            <a:avLst/>
          </a:prstGeom>
        </p:spPr>
      </p:pic>
      <p:pic>
        <p:nvPicPr>
          <p:cNvPr id="25" name="Picture 24"/>
          <p:cNvPicPr>
            <a:picLocks noChangeAspect="1"/>
          </p:cNvPicPr>
          <p:nvPr/>
        </p:nvPicPr>
        <p:blipFill>
          <a:blip r:embed="rId4" cstate="print"/>
          <a:stretch>
            <a:fillRect/>
          </a:stretch>
        </p:blipFill>
        <p:spPr>
          <a:xfrm>
            <a:off x="1922602" y="2944599"/>
            <a:ext cx="661711" cy="3032841"/>
          </a:xfrm>
          <a:prstGeom prst="rect">
            <a:avLst/>
          </a:prstGeom>
        </p:spPr>
      </p:pic>
      <p:cxnSp>
        <p:nvCxnSpPr>
          <p:cNvPr id="26" name="Straight Arrow Connector 25"/>
          <p:cNvCxnSpPr/>
          <p:nvPr/>
        </p:nvCxnSpPr>
        <p:spPr>
          <a:xfrm flipV="1">
            <a:off x="5604650" y="1427449"/>
            <a:ext cx="415150" cy="174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230046" y="1265124"/>
            <a:ext cx="551754" cy="276999"/>
          </a:xfrm>
          <a:prstGeom prst="rect">
            <a:avLst/>
          </a:prstGeom>
          <a:noFill/>
        </p:spPr>
        <p:txBody>
          <a:bodyPr wrap="none" rtlCol="0">
            <a:spAutoFit/>
          </a:bodyPr>
          <a:lstStyle/>
          <a:p>
            <a:r>
              <a:rPr lang="en-US" sz="1200" dirty="0">
                <a:solidFill>
                  <a:srgbClr val="0070C0"/>
                </a:solidFill>
              </a:rPr>
              <a:t>(2,11)</a:t>
            </a:r>
          </a:p>
        </p:txBody>
      </p:sp>
      <p:sp>
        <p:nvSpPr>
          <p:cNvPr id="29" name="TextBox 28"/>
          <p:cNvSpPr txBox="1"/>
          <p:nvPr/>
        </p:nvSpPr>
        <p:spPr>
          <a:xfrm>
            <a:off x="7880038" y="2563346"/>
            <a:ext cx="317716" cy="369332"/>
          </a:xfrm>
          <a:prstGeom prst="rect">
            <a:avLst/>
          </a:prstGeom>
          <a:noFill/>
        </p:spPr>
        <p:txBody>
          <a:bodyPr wrap="none" rtlCol="0">
            <a:spAutoFit/>
          </a:bodyPr>
          <a:lstStyle/>
          <a:p>
            <a:r>
              <a:rPr lang="en-US" dirty="0">
                <a:solidFill>
                  <a:srgbClr val="C00000"/>
                </a:solidFill>
              </a:rPr>
              <a:t>A</a:t>
            </a:r>
          </a:p>
        </p:txBody>
      </p:sp>
      <p:sp>
        <p:nvSpPr>
          <p:cNvPr id="30" name="TextBox 29"/>
          <p:cNvSpPr txBox="1"/>
          <p:nvPr/>
        </p:nvSpPr>
        <p:spPr>
          <a:xfrm>
            <a:off x="1950278" y="5919250"/>
            <a:ext cx="317716" cy="369332"/>
          </a:xfrm>
          <a:prstGeom prst="rect">
            <a:avLst/>
          </a:prstGeom>
          <a:noFill/>
        </p:spPr>
        <p:txBody>
          <a:bodyPr wrap="none" rtlCol="0">
            <a:spAutoFit/>
          </a:bodyPr>
          <a:lstStyle/>
          <a:p>
            <a:r>
              <a:rPr lang="en-US" dirty="0">
                <a:solidFill>
                  <a:srgbClr val="C00000"/>
                </a:solidFill>
              </a:rPr>
              <a:t>A</a:t>
            </a:r>
          </a:p>
        </p:txBody>
      </p:sp>
      <p:cxnSp>
        <p:nvCxnSpPr>
          <p:cNvPr id="31" name="Straight Arrow Connector 30"/>
          <p:cNvCxnSpPr/>
          <p:nvPr/>
        </p:nvCxnSpPr>
        <p:spPr>
          <a:xfrm flipV="1">
            <a:off x="5452250" y="1639182"/>
            <a:ext cx="415150" cy="174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791200" y="1484739"/>
            <a:ext cx="3446777" cy="276999"/>
          </a:xfrm>
          <a:prstGeom prst="rect">
            <a:avLst/>
          </a:prstGeom>
          <a:noFill/>
        </p:spPr>
        <p:txBody>
          <a:bodyPr wrap="none" rtlCol="0">
            <a:spAutoFit/>
          </a:bodyPr>
          <a:lstStyle/>
          <a:p>
            <a:r>
              <a:rPr lang="en-US" sz="1200" dirty="0">
                <a:solidFill>
                  <a:srgbClr val="0070C0"/>
                </a:solidFill>
              </a:rPr>
              <a:t>(3,11) (4,11) (5,11) (6,11) (7,11) (8,11) (9,11) (10,11)</a:t>
            </a:r>
          </a:p>
        </p:txBody>
      </p:sp>
      <p:pic>
        <p:nvPicPr>
          <p:cNvPr id="33" name="Picture 32"/>
          <p:cNvPicPr>
            <a:picLocks noChangeAspect="1"/>
          </p:cNvPicPr>
          <p:nvPr/>
        </p:nvPicPr>
        <p:blipFill>
          <a:blip r:embed="rId5" cstate="print"/>
          <a:stretch>
            <a:fillRect/>
          </a:stretch>
        </p:blipFill>
        <p:spPr>
          <a:xfrm>
            <a:off x="7880038" y="2961702"/>
            <a:ext cx="697732" cy="2957549"/>
          </a:xfrm>
          <a:prstGeom prst="rect">
            <a:avLst/>
          </a:prstGeom>
        </p:spPr>
      </p:pic>
      <p:pic>
        <p:nvPicPr>
          <p:cNvPr id="34" name="Picture 33"/>
          <p:cNvPicPr>
            <a:picLocks noChangeAspect="1"/>
          </p:cNvPicPr>
          <p:nvPr/>
        </p:nvPicPr>
        <p:blipFill>
          <a:blip r:embed="rId6" cstate="print"/>
          <a:stretch>
            <a:fillRect/>
          </a:stretch>
        </p:blipFill>
        <p:spPr>
          <a:xfrm>
            <a:off x="2644027" y="5909199"/>
            <a:ext cx="5195067" cy="394358"/>
          </a:xfrm>
          <a:prstGeom prst="rect">
            <a:avLst/>
          </a:prstGeom>
        </p:spPr>
      </p:pic>
      <p:pic>
        <p:nvPicPr>
          <p:cNvPr id="35" name="Picture 34"/>
          <p:cNvPicPr>
            <a:picLocks noChangeAspect="1"/>
          </p:cNvPicPr>
          <p:nvPr/>
        </p:nvPicPr>
        <p:blipFill>
          <a:blip r:embed="rId7" cstate="print"/>
          <a:stretch>
            <a:fillRect/>
          </a:stretch>
        </p:blipFill>
        <p:spPr>
          <a:xfrm>
            <a:off x="7906374" y="153474"/>
            <a:ext cx="1125028" cy="1288136"/>
          </a:xfrm>
          <a:prstGeom prst="rect">
            <a:avLst/>
          </a:prstGeom>
        </p:spPr>
      </p:pic>
      <p:sp>
        <p:nvSpPr>
          <p:cNvPr id="36" name="TextBox 35"/>
          <p:cNvSpPr txBox="1"/>
          <p:nvPr/>
        </p:nvSpPr>
        <p:spPr>
          <a:xfrm>
            <a:off x="7880038" y="388309"/>
            <a:ext cx="312906" cy="400110"/>
          </a:xfrm>
          <a:prstGeom prst="rect">
            <a:avLst/>
          </a:prstGeom>
          <a:noFill/>
        </p:spPr>
        <p:txBody>
          <a:bodyPr wrap="none" rtlCol="0">
            <a:spAutoFit/>
          </a:bodyPr>
          <a:lstStyle/>
          <a:p>
            <a:r>
              <a:rPr lang="en-US" sz="2000" dirty="0">
                <a:solidFill>
                  <a:srgbClr val="C00000"/>
                </a:solidFill>
              </a:rPr>
              <a:t>×</a:t>
            </a:r>
          </a:p>
        </p:txBody>
      </p:sp>
      <p:sp>
        <p:nvSpPr>
          <p:cNvPr id="37" name="Slide Number Placeholder 36"/>
          <p:cNvSpPr>
            <a:spLocks noGrp="1"/>
          </p:cNvSpPr>
          <p:nvPr>
            <p:ph type="sldNum" sz="quarter" idx="12"/>
          </p:nvPr>
        </p:nvSpPr>
        <p:spPr/>
        <p:txBody>
          <a:bodyPr/>
          <a:lstStyle/>
          <a:p>
            <a:fld id="{464F0463-9ADA-46C2-917D-8AEF7708C576}" type="slidenum">
              <a:rPr lang="en-US" smtClean="0"/>
              <a:pPr/>
              <a:t>240</a:t>
            </a:fld>
            <a:endParaRPr lang="en-US"/>
          </a:p>
        </p:txBody>
      </p:sp>
      <p:sp>
        <p:nvSpPr>
          <p:cNvPr id="38" name="Footer Placeholder 37"/>
          <p:cNvSpPr>
            <a:spLocks noGrp="1"/>
          </p:cNvSpPr>
          <p:nvPr>
            <p:ph type="ftr" sz="quarter" idx="11"/>
          </p:nvPr>
        </p:nvSpPr>
        <p:spPr/>
        <p:txBody>
          <a:bodyPr/>
          <a:lstStyle/>
          <a:p>
            <a:r>
              <a:rPr lang="en-US"/>
              <a:t>Parallel and Distributed Computing</a:t>
            </a:r>
          </a:p>
        </p:txBody>
      </p:sp>
    </p:spTree>
    <p:extLst>
      <p:ext uri="{BB962C8B-B14F-4D97-AF65-F5344CB8AC3E}">
        <p14:creationId xmlns:p14="http://schemas.microsoft.com/office/powerpoint/2010/main" val="145554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p:bldP spid="13" grpId="0"/>
      <p:bldP spid="14" grpId="0"/>
      <p:bldP spid="16" grpId="0"/>
      <p:bldP spid="19" grpId="0"/>
      <p:bldP spid="28" grpId="0"/>
      <p:bldP spid="29" grpId="0"/>
      <p:bldP spid="30" grpId="0"/>
      <p:bldP spid="32" grpId="0"/>
      <p:bldP spid="36"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LCA (Lowest Common Ancestor) Computation…</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241</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3510854865"/>
              </p:ext>
            </p:extLst>
          </p:nvPr>
        </p:nvGraphicFramePr>
        <p:xfrm>
          <a:off x="552444" y="1524005"/>
          <a:ext cx="8134356" cy="4751700"/>
        </p:xfrm>
        <a:graphic>
          <a:graphicData uri="http://schemas.openxmlformats.org/drawingml/2006/table">
            <a:tbl>
              <a:tblPr firstRow="1" bandRow="1">
                <a:tableStyleId>{5C22544A-7EE6-4342-B048-85BDC9FD1C3A}</a:tableStyleId>
              </a:tblPr>
              <a:tblGrid>
                <a:gridCol w="677863">
                  <a:extLst>
                    <a:ext uri="{9D8B030D-6E8A-4147-A177-3AD203B41FA5}">
                      <a16:colId xmlns:a16="http://schemas.microsoft.com/office/drawing/2014/main" val="2744645200"/>
                    </a:ext>
                  </a:extLst>
                </a:gridCol>
                <a:gridCol w="677863">
                  <a:extLst>
                    <a:ext uri="{9D8B030D-6E8A-4147-A177-3AD203B41FA5}">
                      <a16:colId xmlns:a16="http://schemas.microsoft.com/office/drawing/2014/main" val="4236682435"/>
                    </a:ext>
                  </a:extLst>
                </a:gridCol>
                <a:gridCol w="677863">
                  <a:extLst>
                    <a:ext uri="{9D8B030D-6E8A-4147-A177-3AD203B41FA5}">
                      <a16:colId xmlns:a16="http://schemas.microsoft.com/office/drawing/2014/main" val="486631246"/>
                    </a:ext>
                  </a:extLst>
                </a:gridCol>
                <a:gridCol w="677863">
                  <a:extLst>
                    <a:ext uri="{9D8B030D-6E8A-4147-A177-3AD203B41FA5}">
                      <a16:colId xmlns:a16="http://schemas.microsoft.com/office/drawing/2014/main" val="3340332613"/>
                    </a:ext>
                  </a:extLst>
                </a:gridCol>
                <a:gridCol w="677863">
                  <a:extLst>
                    <a:ext uri="{9D8B030D-6E8A-4147-A177-3AD203B41FA5}">
                      <a16:colId xmlns:a16="http://schemas.microsoft.com/office/drawing/2014/main" val="471586328"/>
                    </a:ext>
                  </a:extLst>
                </a:gridCol>
                <a:gridCol w="677863">
                  <a:extLst>
                    <a:ext uri="{9D8B030D-6E8A-4147-A177-3AD203B41FA5}">
                      <a16:colId xmlns:a16="http://schemas.microsoft.com/office/drawing/2014/main" val="42421880"/>
                    </a:ext>
                  </a:extLst>
                </a:gridCol>
                <a:gridCol w="677863">
                  <a:extLst>
                    <a:ext uri="{9D8B030D-6E8A-4147-A177-3AD203B41FA5}">
                      <a16:colId xmlns:a16="http://schemas.microsoft.com/office/drawing/2014/main" val="235944610"/>
                    </a:ext>
                  </a:extLst>
                </a:gridCol>
                <a:gridCol w="677863">
                  <a:extLst>
                    <a:ext uri="{9D8B030D-6E8A-4147-A177-3AD203B41FA5}">
                      <a16:colId xmlns:a16="http://schemas.microsoft.com/office/drawing/2014/main" val="1993074673"/>
                    </a:ext>
                  </a:extLst>
                </a:gridCol>
                <a:gridCol w="677863">
                  <a:extLst>
                    <a:ext uri="{9D8B030D-6E8A-4147-A177-3AD203B41FA5}">
                      <a16:colId xmlns:a16="http://schemas.microsoft.com/office/drawing/2014/main" val="3571306839"/>
                    </a:ext>
                  </a:extLst>
                </a:gridCol>
                <a:gridCol w="677863">
                  <a:extLst>
                    <a:ext uri="{9D8B030D-6E8A-4147-A177-3AD203B41FA5}">
                      <a16:colId xmlns:a16="http://schemas.microsoft.com/office/drawing/2014/main" val="2930265092"/>
                    </a:ext>
                  </a:extLst>
                </a:gridCol>
                <a:gridCol w="677863">
                  <a:extLst>
                    <a:ext uri="{9D8B030D-6E8A-4147-A177-3AD203B41FA5}">
                      <a16:colId xmlns:a16="http://schemas.microsoft.com/office/drawing/2014/main" val="4255901852"/>
                    </a:ext>
                  </a:extLst>
                </a:gridCol>
                <a:gridCol w="677863">
                  <a:extLst>
                    <a:ext uri="{9D8B030D-6E8A-4147-A177-3AD203B41FA5}">
                      <a16:colId xmlns:a16="http://schemas.microsoft.com/office/drawing/2014/main" val="2017428835"/>
                    </a:ext>
                  </a:extLst>
                </a:gridCol>
              </a:tblGrid>
              <a:tr h="395975">
                <a:tc>
                  <a:txBody>
                    <a:bodyPr/>
                    <a:lstStyle/>
                    <a:p>
                      <a:endParaRPr lang="en-US" dirty="0"/>
                    </a:p>
                  </a:txBody>
                  <a:tcPr marL="68580" marR="68580"/>
                </a:tc>
                <a:tc>
                  <a:txBody>
                    <a:bodyPr/>
                    <a:lstStyle/>
                    <a:p>
                      <a:r>
                        <a:rPr lang="en-US" dirty="0"/>
                        <a:t>1</a:t>
                      </a:r>
                    </a:p>
                  </a:txBody>
                  <a:tcPr marL="68580" marR="68580"/>
                </a:tc>
                <a:tc>
                  <a:txBody>
                    <a:bodyPr/>
                    <a:lstStyle/>
                    <a:p>
                      <a:r>
                        <a:rPr lang="en-US" dirty="0"/>
                        <a:t>2</a:t>
                      </a:r>
                    </a:p>
                  </a:txBody>
                  <a:tcPr marL="68580" marR="68580"/>
                </a:tc>
                <a:tc>
                  <a:txBody>
                    <a:bodyPr/>
                    <a:lstStyle/>
                    <a:p>
                      <a:r>
                        <a:rPr lang="en-US" dirty="0"/>
                        <a:t>3</a:t>
                      </a:r>
                    </a:p>
                  </a:txBody>
                  <a:tcPr marL="68580" marR="68580"/>
                </a:tc>
                <a:tc>
                  <a:txBody>
                    <a:bodyPr/>
                    <a:lstStyle/>
                    <a:p>
                      <a:r>
                        <a:rPr lang="en-US" dirty="0"/>
                        <a:t>4</a:t>
                      </a:r>
                    </a:p>
                  </a:txBody>
                  <a:tcPr marL="68580" marR="68580"/>
                </a:tc>
                <a:tc>
                  <a:txBody>
                    <a:bodyPr/>
                    <a:lstStyle/>
                    <a:p>
                      <a:r>
                        <a:rPr lang="en-US" dirty="0"/>
                        <a:t>5</a:t>
                      </a:r>
                    </a:p>
                  </a:txBody>
                  <a:tcPr marL="68580" marR="68580"/>
                </a:tc>
                <a:tc>
                  <a:txBody>
                    <a:bodyPr/>
                    <a:lstStyle/>
                    <a:p>
                      <a:r>
                        <a:rPr lang="en-US" dirty="0"/>
                        <a:t>6</a:t>
                      </a:r>
                    </a:p>
                  </a:txBody>
                  <a:tcPr marL="68580" marR="68580"/>
                </a:tc>
                <a:tc>
                  <a:txBody>
                    <a:bodyPr/>
                    <a:lstStyle/>
                    <a:p>
                      <a:r>
                        <a:rPr lang="en-US" dirty="0"/>
                        <a:t>7</a:t>
                      </a:r>
                    </a:p>
                  </a:txBody>
                  <a:tcPr marL="68580" marR="68580"/>
                </a:tc>
                <a:tc>
                  <a:txBody>
                    <a:bodyPr/>
                    <a:lstStyle/>
                    <a:p>
                      <a:r>
                        <a:rPr lang="en-US" dirty="0"/>
                        <a:t>8</a:t>
                      </a:r>
                    </a:p>
                  </a:txBody>
                  <a:tcPr marL="68580" marR="68580"/>
                </a:tc>
                <a:tc>
                  <a:txBody>
                    <a:bodyPr/>
                    <a:lstStyle/>
                    <a:p>
                      <a:r>
                        <a:rPr lang="en-US" dirty="0"/>
                        <a:t>9</a:t>
                      </a:r>
                    </a:p>
                  </a:txBody>
                  <a:tcPr marL="68580" marR="68580"/>
                </a:tc>
                <a:tc>
                  <a:txBody>
                    <a:bodyPr/>
                    <a:lstStyle/>
                    <a:p>
                      <a:r>
                        <a:rPr lang="en-US" dirty="0"/>
                        <a:t>10</a:t>
                      </a:r>
                    </a:p>
                  </a:txBody>
                  <a:tcPr marL="68580" marR="68580"/>
                </a:tc>
                <a:tc>
                  <a:txBody>
                    <a:bodyPr/>
                    <a:lstStyle/>
                    <a:p>
                      <a:r>
                        <a:rPr lang="en-US" dirty="0"/>
                        <a:t>11</a:t>
                      </a:r>
                    </a:p>
                  </a:txBody>
                  <a:tcPr marL="68580" marR="68580"/>
                </a:tc>
                <a:extLst>
                  <a:ext uri="{0D108BD9-81ED-4DB2-BD59-A6C34878D82A}">
                    <a16:rowId xmlns:a16="http://schemas.microsoft.com/office/drawing/2014/main" val="3670263972"/>
                  </a:ext>
                </a:extLst>
              </a:tr>
              <a:tr h="395975">
                <a:tc>
                  <a:txBody>
                    <a:bodyPr/>
                    <a:lstStyle/>
                    <a:p>
                      <a:r>
                        <a:rPr lang="en-US" dirty="0"/>
                        <a:t>1</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p>
                  </a:txBody>
                  <a:tcPr marL="68580" marR="68580"/>
                </a:tc>
                <a:extLst>
                  <a:ext uri="{0D108BD9-81ED-4DB2-BD59-A6C34878D82A}">
                    <a16:rowId xmlns:a16="http://schemas.microsoft.com/office/drawing/2014/main" val="3841932293"/>
                  </a:ext>
                </a:extLst>
              </a:tr>
              <a:tr h="395975">
                <a:tc>
                  <a:txBody>
                    <a:bodyPr/>
                    <a:lstStyle/>
                    <a:p>
                      <a:r>
                        <a:rPr lang="en-US" dirty="0"/>
                        <a:t>2</a:t>
                      </a:r>
                    </a:p>
                  </a:txBody>
                  <a:tcPr marL="68580" marR="68580"/>
                </a:tc>
                <a:tc>
                  <a:txBody>
                    <a:bodyPr/>
                    <a:lstStyle/>
                    <a:p>
                      <a:r>
                        <a:rPr lang="en-US" dirty="0">
                          <a:solidFill>
                            <a:srgbClr val="FF0000"/>
                          </a:solidFill>
                        </a:rPr>
                        <a:t>A</a:t>
                      </a:r>
                    </a:p>
                  </a:txBody>
                  <a:tcPr marL="68580" marR="68580"/>
                </a:tc>
                <a:tc>
                  <a:txBody>
                    <a:bodyPr/>
                    <a:lstStyle/>
                    <a:p>
                      <a:r>
                        <a:rPr lang="en-US" dirty="0"/>
                        <a:t>B</a:t>
                      </a:r>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FF0000"/>
                          </a:solidFill>
                        </a:rPr>
                        <a:t>A</a:t>
                      </a:r>
                      <a:endParaRPr lang="en-US" dirty="0"/>
                    </a:p>
                  </a:txBody>
                  <a:tcPr marL="68580" marR="68580"/>
                </a:tc>
                <a:extLst>
                  <a:ext uri="{0D108BD9-81ED-4DB2-BD59-A6C34878D82A}">
                    <a16:rowId xmlns:a16="http://schemas.microsoft.com/office/drawing/2014/main" val="2217513173"/>
                  </a:ext>
                </a:extLst>
              </a:tr>
              <a:tr h="395975">
                <a:tc>
                  <a:txBody>
                    <a:bodyPr/>
                    <a:lstStyle/>
                    <a:p>
                      <a:r>
                        <a:rPr lang="en-US" dirty="0"/>
                        <a:t>3</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00B050"/>
                          </a:solidFill>
                        </a:rPr>
                        <a:t>C</a:t>
                      </a:r>
                    </a:p>
                  </a:txBody>
                  <a:tcPr marL="68580" marR="68580"/>
                </a:tc>
                <a:tc>
                  <a:txBody>
                    <a:bodyPr/>
                    <a:lstStyle/>
                    <a:p>
                      <a:r>
                        <a:rPr lang="en-US" dirty="0">
                          <a:solidFill>
                            <a:srgbClr val="00B050"/>
                          </a:solidFill>
                        </a:rPr>
                        <a:t>C</a:t>
                      </a:r>
                    </a:p>
                  </a:txBody>
                  <a:tcPr marL="68580" marR="68580"/>
                </a:tc>
                <a:tc>
                  <a:txBody>
                    <a:bodyPr/>
                    <a:lstStyle/>
                    <a:p>
                      <a:r>
                        <a:rPr lang="en-US" dirty="0">
                          <a:solidFill>
                            <a:srgbClr val="00B050"/>
                          </a:solidFill>
                        </a:rPr>
                        <a:t>C</a:t>
                      </a:r>
                    </a:p>
                  </a:txBody>
                  <a:tcPr marL="68580" marR="68580"/>
                </a:tc>
                <a:tc>
                  <a:txBody>
                    <a:bodyPr/>
                    <a:lstStyle/>
                    <a:p>
                      <a:r>
                        <a:rPr lang="en-US" dirty="0">
                          <a:solidFill>
                            <a:srgbClr val="00B050"/>
                          </a:solidFill>
                        </a:rPr>
                        <a:t>C</a:t>
                      </a:r>
                    </a:p>
                  </a:txBody>
                  <a:tcPr marL="68580" marR="68580"/>
                </a:tc>
                <a:tc>
                  <a:txBody>
                    <a:bodyPr/>
                    <a:lstStyle/>
                    <a:p>
                      <a:r>
                        <a:rPr lang="en-US" dirty="0">
                          <a:solidFill>
                            <a:srgbClr val="00B050"/>
                          </a:solidFill>
                        </a:rPr>
                        <a:t>C</a:t>
                      </a:r>
                    </a:p>
                  </a:txBody>
                  <a:tcPr marL="68580" marR="68580"/>
                </a:tc>
                <a:tc>
                  <a:txBody>
                    <a:bodyPr/>
                    <a:lstStyle/>
                    <a:p>
                      <a:r>
                        <a:rPr lang="en-US" dirty="0">
                          <a:solidFill>
                            <a:srgbClr val="00B050"/>
                          </a:solidFill>
                        </a:rPr>
                        <a:t>C</a:t>
                      </a:r>
                    </a:p>
                  </a:txBody>
                  <a:tcPr marL="68580" marR="68580"/>
                </a:tc>
                <a:tc>
                  <a:txBody>
                    <a:bodyPr/>
                    <a:lstStyle/>
                    <a:p>
                      <a:r>
                        <a:rPr lang="en-US" dirty="0">
                          <a:solidFill>
                            <a:srgbClr val="00B050"/>
                          </a:solidFill>
                        </a:rPr>
                        <a:t>C</a:t>
                      </a:r>
                    </a:p>
                  </a:txBody>
                  <a:tcPr marL="68580" marR="68580"/>
                </a:tc>
                <a:tc>
                  <a:txBody>
                    <a:bodyPr/>
                    <a:lstStyle/>
                    <a:p>
                      <a:r>
                        <a:rPr lang="en-US" dirty="0">
                          <a:solidFill>
                            <a:srgbClr val="00B050"/>
                          </a:solidFill>
                        </a:rPr>
                        <a:t>C</a:t>
                      </a:r>
                    </a:p>
                  </a:txBody>
                  <a:tcPr marL="68580" marR="68580"/>
                </a:tc>
                <a:tc>
                  <a:txBody>
                    <a:bodyPr/>
                    <a:lstStyle/>
                    <a:p>
                      <a:r>
                        <a:rPr lang="en-US" dirty="0">
                          <a:solidFill>
                            <a:srgbClr val="FF0000"/>
                          </a:solidFill>
                        </a:rPr>
                        <a:t>A</a:t>
                      </a:r>
                      <a:endParaRPr lang="en-US" dirty="0"/>
                    </a:p>
                  </a:txBody>
                  <a:tcPr marL="68580" marR="68580"/>
                </a:tc>
                <a:extLst>
                  <a:ext uri="{0D108BD9-81ED-4DB2-BD59-A6C34878D82A}">
                    <a16:rowId xmlns:a16="http://schemas.microsoft.com/office/drawing/2014/main" val="3812470372"/>
                  </a:ext>
                </a:extLst>
              </a:tr>
              <a:tr h="395975">
                <a:tc>
                  <a:txBody>
                    <a:bodyPr/>
                    <a:lstStyle/>
                    <a:p>
                      <a:r>
                        <a:rPr lang="en-US" dirty="0"/>
                        <a:t>4</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00B050"/>
                          </a:solidFill>
                        </a:rPr>
                        <a:t>C</a:t>
                      </a:r>
                    </a:p>
                  </a:txBody>
                  <a:tcPr marL="68580" marR="68580"/>
                </a:tc>
                <a:tc>
                  <a:txBody>
                    <a:bodyPr/>
                    <a:lstStyle/>
                    <a:p>
                      <a:r>
                        <a:rPr lang="en-US" dirty="0"/>
                        <a:t>E</a:t>
                      </a:r>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FF0000"/>
                          </a:solidFill>
                        </a:rPr>
                        <a:t>A</a:t>
                      </a:r>
                      <a:endParaRPr lang="en-US" dirty="0"/>
                    </a:p>
                  </a:txBody>
                  <a:tcPr marL="68580" marR="68580"/>
                </a:tc>
                <a:extLst>
                  <a:ext uri="{0D108BD9-81ED-4DB2-BD59-A6C34878D82A}">
                    <a16:rowId xmlns:a16="http://schemas.microsoft.com/office/drawing/2014/main" val="277587046"/>
                  </a:ext>
                </a:extLst>
              </a:tr>
              <a:tr h="395975">
                <a:tc>
                  <a:txBody>
                    <a:bodyPr/>
                    <a:lstStyle/>
                    <a:p>
                      <a:r>
                        <a:rPr lang="en-US" dirty="0"/>
                        <a:t>5</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00B050"/>
                          </a:solidFill>
                        </a:rPr>
                        <a:t>C</a:t>
                      </a:r>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70C0"/>
                          </a:solidFill>
                        </a:rPr>
                        <a:t>F</a:t>
                      </a:r>
                    </a:p>
                  </a:txBody>
                  <a:tcPr marL="68580" marR="68580"/>
                </a:tc>
                <a:tc>
                  <a:txBody>
                    <a:bodyPr/>
                    <a:lstStyle/>
                    <a:p>
                      <a:r>
                        <a:rPr lang="en-US" dirty="0">
                          <a:solidFill>
                            <a:srgbClr val="0070C0"/>
                          </a:solidFill>
                        </a:rPr>
                        <a:t>F</a:t>
                      </a:r>
                    </a:p>
                  </a:txBody>
                  <a:tcPr marL="68580" marR="68580"/>
                </a:tc>
                <a:tc>
                  <a:txBody>
                    <a:bodyPr/>
                    <a:lstStyle/>
                    <a:p>
                      <a:r>
                        <a:rPr lang="en-US" dirty="0">
                          <a:solidFill>
                            <a:srgbClr val="0070C0"/>
                          </a:solidFill>
                        </a:rPr>
                        <a:t>F</a:t>
                      </a:r>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FF0000"/>
                          </a:solidFill>
                        </a:rPr>
                        <a:t>A</a:t>
                      </a:r>
                      <a:endParaRPr lang="en-US" dirty="0"/>
                    </a:p>
                  </a:txBody>
                  <a:tcPr marL="68580" marR="68580"/>
                </a:tc>
                <a:extLst>
                  <a:ext uri="{0D108BD9-81ED-4DB2-BD59-A6C34878D82A}">
                    <a16:rowId xmlns:a16="http://schemas.microsoft.com/office/drawing/2014/main" val="2639563141"/>
                  </a:ext>
                </a:extLst>
              </a:tr>
              <a:tr h="395975">
                <a:tc>
                  <a:txBody>
                    <a:bodyPr/>
                    <a:lstStyle/>
                    <a:p>
                      <a:r>
                        <a:rPr lang="en-US" dirty="0"/>
                        <a:t>6</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00B050"/>
                          </a:solidFill>
                        </a:rPr>
                        <a:t>C</a:t>
                      </a:r>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70C0"/>
                          </a:solidFill>
                        </a:rPr>
                        <a:t>F</a:t>
                      </a:r>
                    </a:p>
                  </a:txBody>
                  <a:tcPr marL="68580" marR="68580"/>
                </a:tc>
                <a:tc>
                  <a:txBody>
                    <a:bodyPr/>
                    <a:lstStyle/>
                    <a:p>
                      <a:r>
                        <a:rPr lang="en-US" dirty="0"/>
                        <a:t>H</a:t>
                      </a:r>
                    </a:p>
                  </a:txBody>
                  <a:tcPr marL="68580" marR="685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0070C0"/>
                          </a:solidFill>
                        </a:rPr>
                        <a:t>F</a:t>
                      </a:r>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FF0000"/>
                          </a:solidFill>
                        </a:rPr>
                        <a:t>A</a:t>
                      </a:r>
                      <a:endParaRPr lang="en-US" dirty="0"/>
                    </a:p>
                  </a:txBody>
                  <a:tcPr marL="68580" marR="68580"/>
                </a:tc>
                <a:extLst>
                  <a:ext uri="{0D108BD9-81ED-4DB2-BD59-A6C34878D82A}">
                    <a16:rowId xmlns:a16="http://schemas.microsoft.com/office/drawing/2014/main" val="504577902"/>
                  </a:ext>
                </a:extLst>
              </a:tr>
              <a:tr h="395975">
                <a:tc>
                  <a:txBody>
                    <a:bodyPr/>
                    <a:lstStyle/>
                    <a:p>
                      <a:r>
                        <a:rPr lang="en-US" dirty="0"/>
                        <a:t>7</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00B050"/>
                          </a:solidFill>
                        </a:rPr>
                        <a:t>C</a:t>
                      </a:r>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70C0"/>
                          </a:solidFill>
                        </a:rPr>
                        <a:t>F</a:t>
                      </a:r>
                    </a:p>
                  </a:txBody>
                  <a:tcPr marL="68580" marR="68580"/>
                </a:tc>
                <a:tc>
                  <a:txBody>
                    <a:bodyPr/>
                    <a:lstStyle/>
                    <a:p>
                      <a:r>
                        <a:rPr lang="en-US" dirty="0">
                          <a:solidFill>
                            <a:srgbClr val="0070C0"/>
                          </a:solidFill>
                        </a:rPr>
                        <a:t>F</a:t>
                      </a:r>
                      <a:endParaRPr lang="en-US" dirty="0"/>
                    </a:p>
                  </a:txBody>
                  <a:tcPr marL="68580" marR="68580"/>
                </a:tc>
                <a:tc>
                  <a:txBody>
                    <a:bodyPr/>
                    <a:lstStyle/>
                    <a:p>
                      <a:r>
                        <a:rPr lang="en-US" dirty="0"/>
                        <a:t>I</a:t>
                      </a:r>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FF0000"/>
                          </a:solidFill>
                        </a:rPr>
                        <a:t>A</a:t>
                      </a:r>
                      <a:endParaRPr lang="en-US" dirty="0"/>
                    </a:p>
                  </a:txBody>
                  <a:tcPr marL="68580" marR="68580"/>
                </a:tc>
                <a:extLst>
                  <a:ext uri="{0D108BD9-81ED-4DB2-BD59-A6C34878D82A}">
                    <a16:rowId xmlns:a16="http://schemas.microsoft.com/office/drawing/2014/main" val="2560418716"/>
                  </a:ext>
                </a:extLst>
              </a:tr>
              <a:tr h="395975">
                <a:tc>
                  <a:txBody>
                    <a:bodyPr/>
                    <a:lstStyle/>
                    <a:p>
                      <a:r>
                        <a:rPr lang="en-US" dirty="0"/>
                        <a:t>8</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00B050"/>
                          </a:solidFill>
                        </a:rPr>
                        <a:t>C</a:t>
                      </a:r>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7030A0"/>
                          </a:solidFill>
                        </a:rPr>
                        <a:t>G</a:t>
                      </a:r>
                    </a:p>
                  </a:txBody>
                  <a:tcPr marL="68580" marR="68580"/>
                </a:tc>
                <a:tc>
                  <a:txBody>
                    <a:bodyPr/>
                    <a:lstStyle/>
                    <a:p>
                      <a:r>
                        <a:rPr lang="en-US" dirty="0">
                          <a:solidFill>
                            <a:srgbClr val="7030A0"/>
                          </a:solidFill>
                        </a:rPr>
                        <a:t>G</a:t>
                      </a:r>
                    </a:p>
                  </a:txBody>
                  <a:tcPr marL="68580" marR="68580"/>
                </a:tc>
                <a:tc>
                  <a:txBody>
                    <a:bodyPr/>
                    <a:lstStyle/>
                    <a:p>
                      <a:r>
                        <a:rPr lang="en-US" dirty="0">
                          <a:solidFill>
                            <a:srgbClr val="7030A0"/>
                          </a:solidFill>
                        </a:rPr>
                        <a:t>G</a:t>
                      </a:r>
                    </a:p>
                  </a:txBody>
                  <a:tcPr marL="68580" marR="68580"/>
                </a:tc>
                <a:tc>
                  <a:txBody>
                    <a:bodyPr/>
                    <a:lstStyle/>
                    <a:p>
                      <a:r>
                        <a:rPr lang="en-US" dirty="0">
                          <a:solidFill>
                            <a:srgbClr val="FF0000"/>
                          </a:solidFill>
                        </a:rPr>
                        <a:t>A</a:t>
                      </a:r>
                      <a:endParaRPr lang="en-US" dirty="0"/>
                    </a:p>
                  </a:txBody>
                  <a:tcPr marL="68580" marR="68580"/>
                </a:tc>
                <a:extLst>
                  <a:ext uri="{0D108BD9-81ED-4DB2-BD59-A6C34878D82A}">
                    <a16:rowId xmlns:a16="http://schemas.microsoft.com/office/drawing/2014/main" val="4090971275"/>
                  </a:ext>
                </a:extLst>
              </a:tr>
              <a:tr h="395975">
                <a:tc>
                  <a:txBody>
                    <a:bodyPr/>
                    <a:lstStyle/>
                    <a:p>
                      <a:r>
                        <a:rPr lang="en-US" dirty="0"/>
                        <a:t>9</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00B050"/>
                          </a:solidFill>
                        </a:rPr>
                        <a:t>C</a:t>
                      </a:r>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7030A0"/>
                          </a:solidFill>
                        </a:rPr>
                        <a:t>G</a:t>
                      </a:r>
                    </a:p>
                  </a:txBody>
                  <a:tcPr marL="68580" marR="68580"/>
                </a:tc>
                <a:tc>
                  <a:txBody>
                    <a:bodyPr/>
                    <a:lstStyle/>
                    <a:p>
                      <a:r>
                        <a:rPr lang="en-US" dirty="0"/>
                        <a:t>J</a:t>
                      </a:r>
                    </a:p>
                  </a:txBody>
                  <a:tcPr marL="68580" marR="68580"/>
                </a:tc>
                <a:tc>
                  <a:txBody>
                    <a:bodyPr/>
                    <a:lstStyle/>
                    <a:p>
                      <a:r>
                        <a:rPr lang="en-US" dirty="0">
                          <a:solidFill>
                            <a:srgbClr val="7030A0"/>
                          </a:solidFill>
                        </a:rPr>
                        <a:t>G</a:t>
                      </a:r>
                      <a:endParaRPr lang="en-US" dirty="0"/>
                    </a:p>
                  </a:txBody>
                  <a:tcPr marL="68580" marR="68580"/>
                </a:tc>
                <a:tc>
                  <a:txBody>
                    <a:bodyPr/>
                    <a:lstStyle/>
                    <a:p>
                      <a:r>
                        <a:rPr lang="en-US" dirty="0">
                          <a:solidFill>
                            <a:srgbClr val="FF0000"/>
                          </a:solidFill>
                        </a:rPr>
                        <a:t>A</a:t>
                      </a:r>
                      <a:endParaRPr lang="en-US" dirty="0"/>
                    </a:p>
                  </a:txBody>
                  <a:tcPr marL="68580" marR="68580"/>
                </a:tc>
                <a:extLst>
                  <a:ext uri="{0D108BD9-81ED-4DB2-BD59-A6C34878D82A}">
                    <a16:rowId xmlns:a16="http://schemas.microsoft.com/office/drawing/2014/main" val="2446186808"/>
                  </a:ext>
                </a:extLst>
              </a:tr>
              <a:tr h="395975">
                <a:tc>
                  <a:txBody>
                    <a:bodyPr/>
                    <a:lstStyle/>
                    <a:p>
                      <a:r>
                        <a:rPr lang="en-US" dirty="0"/>
                        <a:t>10</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00B050"/>
                          </a:solidFill>
                        </a:rPr>
                        <a:t>C</a:t>
                      </a:r>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00B050"/>
                          </a:solidFill>
                        </a:rPr>
                        <a:t>C</a:t>
                      </a:r>
                      <a:endParaRPr lang="en-US" dirty="0"/>
                    </a:p>
                  </a:txBody>
                  <a:tcPr marL="68580" marR="68580"/>
                </a:tc>
                <a:tc>
                  <a:txBody>
                    <a:bodyPr/>
                    <a:lstStyle/>
                    <a:p>
                      <a:r>
                        <a:rPr lang="en-US" dirty="0">
                          <a:solidFill>
                            <a:srgbClr val="7030A0"/>
                          </a:solidFill>
                        </a:rPr>
                        <a:t>G</a:t>
                      </a:r>
                    </a:p>
                  </a:txBody>
                  <a:tcPr marL="68580" marR="68580"/>
                </a:tc>
                <a:tc>
                  <a:txBody>
                    <a:bodyPr/>
                    <a:lstStyle/>
                    <a:p>
                      <a:r>
                        <a:rPr lang="en-US">
                          <a:solidFill>
                            <a:srgbClr val="7030A0"/>
                          </a:solidFill>
                        </a:rPr>
                        <a:t>G</a:t>
                      </a:r>
                      <a:endParaRPr lang="en-US"/>
                    </a:p>
                  </a:txBody>
                  <a:tcPr marL="68580" marR="68580"/>
                </a:tc>
                <a:tc>
                  <a:txBody>
                    <a:bodyPr/>
                    <a:lstStyle/>
                    <a:p>
                      <a:r>
                        <a:rPr lang="en-US" dirty="0"/>
                        <a:t>K</a:t>
                      </a:r>
                    </a:p>
                  </a:txBody>
                  <a:tcPr marL="68580" marR="68580"/>
                </a:tc>
                <a:tc>
                  <a:txBody>
                    <a:bodyPr/>
                    <a:lstStyle/>
                    <a:p>
                      <a:r>
                        <a:rPr lang="en-US" dirty="0">
                          <a:solidFill>
                            <a:srgbClr val="FF0000"/>
                          </a:solidFill>
                        </a:rPr>
                        <a:t>A</a:t>
                      </a:r>
                      <a:endParaRPr lang="en-US" dirty="0"/>
                    </a:p>
                  </a:txBody>
                  <a:tcPr marL="68580" marR="68580"/>
                </a:tc>
                <a:extLst>
                  <a:ext uri="{0D108BD9-81ED-4DB2-BD59-A6C34878D82A}">
                    <a16:rowId xmlns:a16="http://schemas.microsoft.com/office/drawing/2014/main" val="4149059779"/>
                  </a:ext>
                </a:extLst>
              </a:tr>
              <a:tr h="395975">
                <a:tc>
                  <a:txBody>
                    <a:bodyPr/>
                    <a:lstStyle/>
                    <a:p>
                      <a:r>
                        <a:rPr lang="en-US" dirty="0"/>
                        <a:t>11</a:t>
                      </a:r>
                    </a:p>
                  </a:txBody>
                  <a:tcPr marL="68580" marR="68580"/>
                </a:tc>
                <a:tc>
                  <a:txBody>
                    <a:bodyPr/>
                    <a:lstStyle/>
                    <a:p>
                      <a:r>
                        <a:rPr lang="en-US" dirty="0">
                          <a:solidFill>
                            <a:srgbClr val="FF0000"/>
                          </a:solidFill>
                        </a:rPr>
                        <a:t>A</a:t>
                      </a:r>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solidFill>
                            <a:srgbClr val="FF0000"/>
                          </a:solidFill>
                        </a:rPr>
                        <a:t>A</a:t>
                      </a:r>
                      <a:endParaRPr lang="en-US" dirty="0"/>
                    </a:p>
                  </a:txBody>
                  <a:tcPr marL="68580" marR="68580"/>
                </a:tc>
                <a:tc>
                  <a:txBody>
                    <a:bodyPr/>
                    <a:lstStyle/>
                    <a:p>
                      <a:r>
                        <a:rPr lang="en-US" dirty="0"/>
                        <a:t>D</a:t>
                      </a:r>
                    </a:p>
                  </a:txBody>
                  <a:tcPr marL="68580" marR="68580"/>
                </a:tc>
                <a:extLst>
                  <a:ext uri="{0D108BD9-81ED-4DB2-BD59-A6C34878D82A}">
                    <a16:rowId xmlns:a16="http://schemas.microsoft.com/office/drawing/2014/main" val="1942666124"/>
                  </a:ext>
                </a:extLst>
              </a:tr>
            </a:tbl>
          </a:graphicData>
        </a:graphic>
      </p:graphicFrame>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752600" y="2819400"/>
            <a:ext cx="6781800" cy="1447800"/>
          </a:xfrm>
        </p:spPr>
        <p:txBody>
          <a:bodyPr>
            <a:normAutofit fontScale="70000" lnSpcReduction="20000"/>
          </a:bodyPr>
          <a:lstStyle/>
          <a:p>
            <a:pPr marL="0" indent="0">
              <a:buNone/>
            </a:pPr>
            <a:r>
              <a:rPr lang="en-US" sz="7200" b="1" dirty="0"/>
              <a:t>End of Session Unit 3.2</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242</a:t>
            </a:fld>
            <a:endParaRPr lang="en-US"/>
          </a:p>
        </p:txBody>
      </p:sp>
    </p:spTree>
    <p:extLst>
      <p:ext uri="{BB962C8B-B14F-4D97-AF65-F5344CB8AC3E}">
        <p14:creationId xmlns:p14="http://schemas.microsoft.com/office/powerpoint/2010/main" val="1555747442"/>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Unit 3.3 :-  Data Parallel Algorithms</a:t>
            </a:r>
          </a:p>
        </p:txBody>
      </p:sp>
      <p:sp>
        <p:nvSpPr>
          <p:cNvPr id="4" name="Footer Placeholder 3"/>
          <p:cNvSpPr>
            <a:spLocks noGrp="1"/>
          </p:cNvSpPr>
          <p:nvPr>
            <p:ph type="ftr" sz="quarter" idx="11"/>
          </p:nvPr>
        </p:nvSpPr>
        <p:spPr>
          <a:xfrm>
            <a:off x="3124200" y="6356350"/>
            <a:ext cx="3810000" cy="365125"/>
          </a:xfrm>
        </p:spPr>
        <p:txBody>
          <a:bodyPr/>
          <a:lstStyle/>
          <a:p>
            <a:pPr>
              <a:spcBef>
                <a:spcPct val="20000"/>
              </a:spcBef>
            </a:pPr>
            <a:r>
              <a:rPr lang="en-US" sz="1400" b="1">
                <a:solidFill>
                  <a:schemeClr val="tx1"/>
                </a:solidFill>
                <a:latin typeface="+mj-lt"/>
                <a:ea typeface="+mj-ea"/>
                <a:cs typeface="+mj-cs"/>
              </a:rPr>
              <a:t>Parallel and Distributed Computing</a:t>
            </a:r>
            <a:endParaRPr lang="en-US" sz="1400" b="1" dirty="0">
              <a:solidFill>
                <a:schemeClr val="tx1"/>
              </a:solidFill>
              <a:latin typeface="+mj-lt"/>
              <a:ea typeface="+mj-ea"/>
              <a:cs typeface="+mj-cs"/>
            </a:endParaRPr>
          </a:p>
        </p:txBody>
      </p:sp>
      <p:sp>
        <p:nvSpPr>
          <p:cNvPr id="5" name="Slide Number Placeholder 4"/>
          <p:cNvSpPr>
            <a:spLocks noGrp="1"/>
          </p:cNvSpPr>
          <p:nvPr>
            <p:ph type="sldNum" sz="quarter" idx="12"/>
          </p:nvPr>
        </p:nvSpPr>
        <p:spPr/>
        <p:txBody>
          <a:bodyPr/>
          <a:lstStyle/>
          <a:p>
            <a:fld id="{464F0463-9ADA-46C2-917D-8AEF7708C576}" type="slidenum">
              <a:rPr lang="en-US" smtClean="0"/>
              <a:pPr/>
              <a:t>243</a:t>
            </a:fld>
            <a:endParaRPr lang="en-US"/>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377312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Data Parallel Algorithms</a:t>
            </a:r>
          </a:p>
        </p:txBody>
      </p:sp>
      <p:sp>
        <p:nvSpPr>
          <p:cNvPr id="3" name="Content Placeholder 2"/>
          <p:cNvSpPr>
            <a:spLocks noGrp="1"/>
          </p:cNvSpPr>
          <p:nvPr>
            <p:ph idx="1"/>
          </p:nvPr>
        </p:nvSpPr>
        <p:spPr/>
        <p:txBody>
          <a:bodyPr/>
          <a:lstStyle/>
          <a:p>
            <a:pPr algn="just"/>
            <a:r>
              <a:rPr lang="en-US" dirty="0"/>
              <a:t>Is a model of parallel computing in which the same set of instructions is applied to all the elements in a data set</a:t>
            </a:r>
          </a:p>
        </p:txBody>
      </p:sp>
      <p:sp>
        <p:nvSpPr>
          <p:cNvPr id="4" name="Slide Number Placeholder 3"/>
          <p:cNvSpPr>
            <a:spLocks noGrp="1"/>
          </p:cNvSpPr>
          <p:nvPr>
            <p:ph type="sldNum" sz="quarter" idx="12"/>
          </p:nvPr>
        </p:nvSpPr>
        <p:spPr/>
        <p:txBody>
          <a:bodyPr/>
          <a:lstStyle/>
          <a:p>
            <a:fld id="{464F0463-9ADA-46C2-917D-8AEF7708C576}" type="slidenum">
              <a:rPr lang="en-US" smtClean="0"/>
              <a:pPr/>
              <a:t>244</a:t>
            </a:fld>
            <a:endParaRPr lang="en-US"/>
          </a:p>
        </p:txBody>
      </p:sp>
      <p:sp>
        <p:nvSpPr>
          <p:cNvPr id="5" name="Footer Placeholder 4"/>
          <p:cNvSpPr>
            <a:spLocks noGrp="1"/>
          </p:cNvSpPr>
          <p:nvPr>
            <p:ph type="ftr" sz="quarter" idx="11"/>
          </p:nvPr>
        </p:nvSpPr>
        <p:spPr/>
        <p:txBody>
          <a:bodyPr/>
          <a:lstStyle/>
          <a:p>
            <a:r>
              <a:rPr lang="en-US"/>
              <a:t>Parallel and Distributed Computing</a:t>
            </a:r>
          </a:p>
        </p:txBody>
      </p:sp>
    </p:spTree>
    <p:extLst>
      <p:ext uri="{BB962C8B-B14F-4D97-AF65-F5344CB8AC3E}">
        <p14:creationId xmlns:p14="http://schemas.microsoft.com/office/powerpoint/2010/main" val="111103549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Machine Model</a:t>
            </a:r>
          </a:p>
        </p:txBody>
      </p:sp>
      <p:sp>
        <p:nvSpPr>
          <p:cNvPr id="3" name="Content Placeholder 2"/>
          <p:cNvSpPr>
            <a:spLocks noGrp="1"/>
          </p:cNvSpPr>
          <p:nvPr>
            <p:ph idx="1"/>
          </p:nvPr>
        </p:nvSpPr>
        <p:spPr/>
        <p:txBody>
          <a:bodyPr/>
          <a:lstStyle/>
          <a:p>
            <a:pPr algn="just"/>
            <a:r>
              <a:rPr lang="en-US" dirty="0"/>
              <a:t>Based on SIMD machine model</a:t>
            </a:r>
          </a:p>
          <a:p>
            <a:pPr algn="just"/>
            <a:r>
              <a:rPr lang="en-US" dirty="0"/>
              <a:t>A single sequence of instruction is executed simultaneously in an arbitrary set of processors with each processor operating on its own data</a:t>
            </a:r>
          </a:p>
          <a:p>
            <a:pPr algn="just"/>
            <a:r>
              <a:rPr lang="en-US" dirty="0"/>
              <a:t>Consists of N processors, N memory unit, and a control unit and an interconnected network</a:t>
            </a:r>
          </a:p>
        </p:txBody>
      </p:sp>
      <p:sp>
        <p:nvSpPr>
          <p:cNvPr id="4" name="Slide Number Placeholder 3"/>
          <p:cNvSpPr>
            <a:spLocks noGrp="1"/>
          </p:cNvSpPr>
          <p:nvPr>
            <p:ph type="sldNum" sz="quarter" idx="12"/>
          </p:nvPr>
        </p:nvSpPr>
        <p:spPr/>
        <p:txBody>
          <a:bodyPr/>
          <a:lstStyle/>
          <a:p>
            <a:fld id="{464F0463-9ADA-46C2-917D-8AEF7708C576}" type="slidenum">
              <a:rPr lang="en-US" smtClean="0"/>
              <a:pPr/>
              <a:t>245</a:t>
            </a:fld>
            <a:endParaRPr lang="en-US"/>
          </a:p>
        </p:txBody>
      </p:sp>
      <p:sp>
        <p:nvSpPr>
          <p:cNvPr id="5" name="Footer Placeholder 4"/>
          <p:cNvSpPr>
            <a:spLocks noGrp="1"/>
          </p:cNvSpPr>
          <p:nvPr>
            <p:ph type="ftr" sz="quarter" idx="11"/>
          </p:nvPr>
        </p:nvSpPr>
        <p:spPr/>
        <p:txBody>
          <a:bodyPr/>
          <a:lstStyle/>
          <a:p>
            <a:r>
              <a:rPr lang="en-US"/>
              <a:t>Parallel and Distributed Computing</a:t>
            </a:r>
          </a:p>
        </p:txBody>
      </p:sp>
    </p:spTree>
    <p:extLst>
      <p:ext uri="{BB962C8B-B14F-4D97-AF65-F5344CB8AC3E}">
        <p14:creationId xmlns:p14="http://schemas.microsoft.com/office/powerpoint/2010/main" val="5697921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Machine Model…………………………..</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246</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685800" y="1676400"/>
            <a:ext cx="7467600" cy="4396566"/>
          </a:xfrm>
          <a:prstGeom prst="rect">
            <a:avLst/>
          </a:prstGeom>
          <a:noFill/>
          <a:ln w="9525">
            <a:noFill/>
            <a:miter lim="800000"/>
            <a:headEnd/>
            <a:tailEnd/>
          </a:ln>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CU / PE Overlap</a:t>
            </a:r>
          </a:p>
        </p:txBody>
      </p:sp>
      <p:sp>
        <p:nvSpPr>
          <p:cNvPr id="3" name="Content Placeholder 2"/>
          <p:cNvSpPr>
            <a:spLocks noGrp="1"/>
          </p:cNvSpPr>
          <p:nvPr>
            <p:ph idx="1"/>
          </p:nvPr>
        </p:nvSpPr>
        <p:spPr/>
        <p:txBody>
          <a:bodyPr/>
          <a:lstStyle/>
          <a:p>
            <a:pPr algn="just"/>
            <a:r>
              <a:rPr lang="en-US" dirty="0"/>
              <a:t>CU initiates parallel computations by sending blocks of SIMD code to the CU instruction broadcast queue</a:t>
            </a:r>
          </a:p>
          <a:p>
            <a:pPr algn="just"/>
            <a:r>
              <a:rPr lang="en-US" dirty="0"/>
              <a:t>Once in the queue, each SIMD instruction is broadcast to all the PE’s, while CU can be performing its own computation</a:t>
            </a:r>
          </a:p>
          <a:p>
            <a:pPr algn="just"/>
            <a:r>
              <a:rPr lang="en-US" dirty="0"/>
              <a:t>This property is called CU / PE overlap</a:t>
            </a:r>
          </a:p>
          <a:p>
            <a:pPr algn="just"/>
            <a:endParaRPr lang="en-US" dirty="0"/>
          </a:p>
        </p:txBody>
      </p:sp>
      <p:sp>
        <p:nvSpPr>
          <p:cNvPr id="4" name="Slide Number Placeholder 3"/>
          <p:cNvSpPr>
            <a:spLocks noGrp="1"/>
          </p:cNvSpPr>
          <p:nvPr>
            <p:ph type="sldNum" sz="quarter" idx="12"/>
          </p:nvPr>
        </p:nvSpPr>
        <p:spPr/>
        <p:txBody>
          <a:bodyPr/>
          <a:lstStyle/>
          <a:p>
            <a:fld id="{464F0463-9ADA-46C2-917D-8AEF7708C576}" type="slidenum">
              <a:rPr lang="en-US" smtClean="0"/>
              <a:pPr/>
              <a:t>247</a:t>
            </a:fld>
            <a:endParaRPr lang="en-US"/>
          </a:p>
        </p:txBody>
      </p:sp>
      <p:sp>
        <p:nvSpPr>
          <p:cNvPr id="5" name="Footer Placeholder 4"/>
          <p:cNvSpPr>
            <a:spLocks noGrp="1"/>
          </p:cNvSpPr>
          <p:nvPr>
            <p:ph type="ftr" sz="quarter" idx="11"/>
          </p:nvPr>
        </p:nvSpPr>
        <p:spPr/>
        <p:txBody>
          <a:bodyPr/>
          <a:lstStyle/>
          <a:p>
            <a:r>
              <a:rPr lang="en-US"/>
              <a:t>Parallel and Distributed Computing</a:t>
            </a:r>
          </a:p>
        </p:txBody>
      </p:sp>
    </p:spTree>
    <p:extLst>
      <p:ext uri="{BB962C8B-B14F-4D97-AF65-F5344CB8AC3E}">
        <p14:creationId xmlns:p14="http://schemas.microsoft.com/office/powerpoint/2010/main" val="226850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Parallel Reduction Operations</a:t>
            </a:r>
          </a:p>
        </p:txBody>
      </p:sp>
      <p:sp>
        <p:nvSpPr>
          <p:cNvPr id="3" name="Content Placeholder 2"/>
          <p:cNvSpPr>
            <a:spLocks noGrp="1"/>
          </p:cNvSpPr>
          <p:nvPr>
            <p:ph idx="1"/>
          </p:nvPr>
        </p:nvSpPr>
        <p:spPr/>
        <p:txBody>
          <a:bodyPr/>
          <a:lstStyle/>
          <a:p>
            <a:r>
              <a:rPr lang="en-US" b="1" u="sng" dirty="0"/>
              <a:t>Single Reduction Operation on a single set of data</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464F0463-9ADA-46C2-917D-8AEF7708C576}" type="slidenum">
              <a:rPr lang="en-US" smtClean="0"/>
              <a:pPr/>
              <a:t>248</a:t>
            </a:fld>
            <a:endParaRPr lang="en-US"/>
          </a:p>
        </p:txBody>
      </p:sp>
      <p:sp>
        <p:nvSpPr>
          <p:cNvPr id="5" name="Footer Placeholder 4"/>
          <p:cNvSpPr>
            <a:spLocks noGrp="1"/>
          </p:cNvSpPr>
          <p:nvPr>
            <p:ph type="ftr" sz="quarter" idx="11"/>
          </p:nvPr>
        </p:nvSpPr>
        <p:spPr/>
        <p:txBody>
          <a:bodyPr/>
          <a:lstStyle/>
          <a:p>
            <a:r>
              <a:rPr lang="en-US"/>
              <a:t>Parallel and Distributed Computing</a:t>
            </a:r>
          </a:p>
        </p:txBody>
      </p:sp>
      <p:pic>
        <p:nvPicPr>
          <p:cNvPr id="6" name="Picture 5" descr="pic1.png"/>
          <p:cNvPicPr>
            <a:picLocks noChangeAspect="1"/>
          </p:cNvPicPr>
          <p:nvPr/>
        </p:nvPicPr>
        <p:blipFill>
          <a:blip r:embed="rId2" cstate="print"/>
          <a:stretch>
            <a:fillRect/>
          </a:stretch>
        </p:blipFill>
        <p:spPr>
          <a:xfrm>
            <a:off x="762000" y="2666999"/>
            <a:ext cx="6858000" cy="3688125"/>
          </a:xfrm>
          <a:prstGeom prst="rect">
            <a:avLst/>
          </a:prstGeom>
        </p:spPr>
      </p:pic>
    </p:spTree>
    <p:extLst>
      <p:ext uri="{BB962C8B-B14F-4D97-AF65-F5344CB8AC3E}">
        <p14:creationId xmlns:p14="http://schemas.microsoft.com/office/powerpoint/2010/main" val="236173419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Parallel Reduction Operations……</a:t>
            </a:r>
            <a:endParaRPr lang="en-US" dirty="0"/>
          </a:p>
        </p:txBody>
      </p:sp>
      <p:sp>
        <p:nvSpPr>
          <p:cNvPr id="3" name="Content Placeholder 2"/>
          <p:cNvSpPr>
            <a:spLocks noGrp="1"/>
          </p:cNvSpPr>
          <p:nvPr>
            <p:ph idx="1"/>
          </p:nvPr>
        </p:nvSpPr>
        <p:spPr/>
        <p:txBody>
          <a:bodyPr/>
          <a:lstStyle/>
          <a:p>
            <a:r>
              <a:rPr lang="en-US" b="1" u="sng" dirty="0"/>
              <a:t>Multiple Reduction in a single set of data</a:t>
            </a:r>
          </a:p>
          <a:p>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249</a:t>
            </a:fld>
            <a:endParaRPr lang="en-US"/>
          </a:p>
        </p:txBody>
      </p:sp>
      <p:pic>
        <p:nvPicPr>
          <p:cNvPr id="7" name="Picture 6" descr="pic3.png"/>
          <p:cNvPicPr>
            <a:picLocks noChangeAspect="1"/>
          </p:cNvPicPr>
          <p:nvPr/>
        </p:nvPicPr>
        <p:blipFill>
          <a:blip r:embed="rId2" cstate="print"/>
          <a:stretch>
            <a:fillRect/>
          </a:stretch>
        </p:blipFill>
        <p:spPr>
          <a:xfrm>
            <a:off x="1219200" y="2289989"/>
            <a:ext cx="5638800" cy="403461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Axiomatic Semantic Definition…….</a:t>
            </a: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25</a:t>
            </a:fld>
            <a:endParaRPr lang="en-US"/>
          </a:p>
        </p:txBody>
      </p:sp>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752600"/>
            <a:ext cx="5436824"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3394364"/>
            <a:ext cx="5257800" cy="153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Rectangle 2"/>
              <p:cNvSpPr/>
              <p:nvPr/>
            </p:nvSpPr>
            <p:spPr>
              <a:xfrm>
                <a:off x="5638800" y="1904999"/>
                <a:ext cx="3141694" cy="680251"/>
              </a:xfrm>
              <a:prstGeom prst="rect">
                <a:avLst/>
              </a:prstGeom>
            </p:spPr>
            <p:txBody>
              <a:bodyPr wrap="none">
                <a:spAutoFit/>
              </a:bodyPr>
              <a:lstStyle/>
              <a:p>
                <a:pPr lvl="2" algn="just"/>
                <a14:m>
                  <m:oMathPara xmlns:m="http://schemas.openxmlformats.org/officeDocument/2006/math">
                    <m:oMathParaPr>
                      <m:jc m:val="centerGroup"/>
                    </m:oMathParaPr>
                    <m:oMath xmlns:m="http://schemas.openxmlformats.org/officeDocument/2006/math">
                      <m:f>
                        <m:fPr>
                          <m:ctrlPr>
                            <a:rPr lang="en-US" i="1">
                              <a:solidFill>
                                <a:srgbClr val="C00000"/>
                              </a:solidFill>
                              <a:latin typeface="Cambria Math" panose="02040503050406030204" pitchFamily="18" charset="0"/>
                            </a:rPr>
                          </m:ctrlPr>
                        </m:fPr>
                        <m:num>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a:rPr>
                                <m:t>𝑃</m:t>
                              </m:r>
                            </m:e>
                          </m:d>
                          <m:r>
                            <a:rPr lang="en-US" i="1">
                              <a:solidFill>
                                <a:srgbClr val="C00000"/>
                              </a:solidFill>
                              <a:latin typeface="Cambria Math"/>
                            </a:rPr>
                            <m:t>𝑆</m:t>
                          </m:r>
                          <m:r>
                            <a:rPr lang="en-US" i="1">
                              <a:solidFill>
                                <a:srgbClr val="C00000"/>
                              </a:solidFill>
                              <a:latin typeface="Cambria Math"/>
                            </a:rPr>
                            <m:t>1 </m:t>
                          </m:r>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a:rPr>
                                <m:t>𝑄</m:t>
                              </m:r>
                            </m:e>
                          </m:d>
                          <m:r>
                            <a:rPr lang="en-US" i="1">
                              <a:solidFill>
                                <a:srgbClr val="C00000"/>
                              </a:solidFill>
                              <a:latin typeface="Cambria Math"/>
                            </a:rPr>
                            <m:t>, </m:t>
                          </m:r>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a:rPr>
                                <m:t>𝑄</m:t>
                              </m:r>
                            </m:e>
                          </m:d>
                          <m:r>
                            <a:rPr lang="en-US" i="1">
                              <a:solidFill>
                                <a:srgbClr val="C00000"/>
                              </a:solidFill>
                              <a:latin typeface="Cambria Math"/>
                            </a:rPr>
                            <m:t>𝑆</m:t>
                          </m:r>
                          <m:r>
                            <a:rPr lang="en-US" i="1">
                              <a:solidFill>
                                <a:srgbClr val="C00000"/>
                              </a:solidFill>
                              <a:latin typeface="Cambria Math"/>
                            </a:rPr>
                            <m:t>2{</m:t>
                          </m:r>
                          <m:r>
                            <a:rPr lang="en-US" i="1">
                              <a:solidFill>
                                <a:srgbClr val="C00000"/>
                              </a:solidFill>
                              <a:latin typeface="Cambria Math"/>
                            </a:rPr>
                            <m:t>𝑅</m:t>
                          </m:r>
                          <m:r>
                            <a:rPr lang="en-US" i="1">
                              <a:solidFill>
                                <a:srgbClr val="C00000"/>
                              </a:solidFill>
                              <a:latin typeface="Cambria Math"/>
                            </a:rPr>
                            <m:t>}</m:t>
                          </m:r>
                        </m:num>
                        <m:den>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a:rPr>
                                <m:t>𝑃</m:t>
                              </m:r>
                            </m:e>
                          </m:d>
                          <m:r>
                            <a:rPr lang="en-US" i="1">
                              <a:solidFill>
                                <a:srgbClr val="C00000"/>
                              </a:solidFill>
                              <a:latin typeface="Cambria Math"/>
                            </a:rPr>
                            <m:t>𝑆</m:t>
                          </m:r>
                          <m:r>
                            <a:rPr lang="en-US" i="1">
                              <a:solidFill>
                                <a:srgbClr val="C00000"/>
                              </a:solidFill>
                              <a:latin typeface="Cambria Math"/>
                            </a:rPr>
                            <m:t>1,</m:t>
                          </m:r>
                          <m:r>
                            <a:rPr lang="en-US" i="1">
                              <a:solidFill>
                                <a:srgbClr val="C00000"/>
                              </a:solidFill>
                              <a:latin typeface="Cambria Math"/>
                            </a:rPr>
                            <m:t>𝑆</m:t>
                          </m:r>
                          <m:r>
                            <a:rPr lang="en-US" i="1">
                              <a:solidFill>
                                <a:srgbClr val="C00000"/>
                              </a:solidFill>
                              <a:latin typeface="Cambria Math"/>
                            </a:rPr>
                            <m:t>2{</m:t>
                          </m:r>
                          <m:r>
                            <a:rPr lang="en-US" i="1">
                              <a:solidFill>
                                <a:srgbClr val="C00000"/>
                              </a:solidFill>
                              <a:latin typeface="Cambria Math"/>
                            </a:rPr>
                            <m:t>𝑅</m:t>
                          </m:r>
                          <m:r>
                            <a:rPr lang="en-US" i="1">
                              <a:solidFill>
                                <a:srgbClr val="C00000"/>
                              </a:solidFill>
                              <a:latin typeface="Cambria Math"/>
                            </a:rPr>
                            <m:t>}</m:t>
                          </m:r>
                        </m:den>
                      </m:f>
                    </m:oMath>
                  </m:oMathPara>
                </a14:m>
                <a:endParaRPr lang="en-US" dirty="0">
                  <a:solidFill>
                    <a:srgbClr val="C00000"/>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5638800" y="1904999"/>
                <a:ext cx="3141694" cy="680251"/>
              </a:xfrm>
              <a:prstGeom prst="rect">
                <a:avLst/>
              </a:prstGeom>
              <a:blipFill rotWithShape="1">
                <a:blip r:embed="rId4" cstate="print"/>
                <a:stretch>
                  <a:fillRect r="-777"/>
                </a:stretch>
              </a:blipFill>
            </p:spPr>
            <p:txBody>
              <a:bodyPr/>
              <a:lstStyle/>
              <a:p>
                <a:r>
                  <a:rPr lang="en-US">
                    <a:noFill/>
                  </a:rPr>
                  <a:t> </a:t>
                </a:r>
              </a:p>
            </p:txBody>
          </p:sp>
        </mc:Fallback>
      </mc:AlternateContent>
    </p:spTree>
    <p:extLst>
      <p:ext uri="{BB962C8B-B14F-4D97-AF65-F5344CB8AC3E}">
        <p14:creationId xmlns:p14="http://schemas.microsoft.com/office/powerpoint/2010/main" val="221960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Matrix and Vector Operations</a:t>
            </a:r>
          </a:p>
        </p:txBody>
      </p:sp>
      <p:sp>
        <p:nvSpPr>
          <p:cNvPr id="3" name="Content Placeholder 2"/>
          <p:cNvSpPr>
            <a:spLocks noGrp="1"/>
          </p:cNvSpPr>
          <p:nvPr>
            <p:ph idx="1"/>
          </p:nvPr>
        </p:nvSpPr>
        <p:spPr/>
        <p:txBody>
          <a:bodyPr/>
          <a:lstStyle/>
          <a:p>
            <a:r>
              <a:rPr lang="en-US" dirty="0"/>
              <a:t>Matrix transposition</a:t>
            </a:r>
          </a:p>
          <a:p>
            <a:r>
              <a:rPr lang="en-US" dirty="0"/>
              <a:t>Matrix multiplication</a:t>
            </a:r>
          </a:p>
          <a:p>
            <a:endParaRPr lang="en-US" dirty="0"/>
          </a:p>
        </p:txBody>
      </p:sp>
      <p:sp>
        <p:nvSpPr>
          <p:cNvPr id="4" name="Slide Number Placeholder 3"/>
          <p:cNvSpPr>
            <a:spLocks noGrp="1"/>
          </p:cNvSpPr>
          <p:nvPr>
            <p:ph type="sldNum" sz="quarter" idx="12"/>
          </p:nvPr>
        </p:nvSpPr>
        <p:spPr/>
        <p:txBody>
          <a:bodyPr/>
          <a:lstStyle/>
          <a:p>
            <a:fld id="{464F0463-9ADA-46C2-917D-8AEF7708C576}" type="slidenum">
              <a:rPr lang="en-US" smtClean="0"/>
              <a:pPr/>
              <a:t>250</a:t>
            </a:fld>
            <a:endParaRPr lang="en-US"/>
          </a:p>
        </p:txBody>
      </p:sp>
      <p:sp>
        <p:nvSpPr>
          <p:cNvPr id="5" name="Footer Placeholder 4"/>
          <p:cNvSpPr>
            <a:spLocks noGrp="1"/>
          </p:cNvSpPr>
          <p:nvPr>
            <p:ph type="ftr" sz="quarter" idx="11"/>
          </p:nvPr>
        </p:nvSpPr>
        <p:spPr/>
        <p:txBody>
          <a:bodyPr/>
          <a:lstStyle/>
          <a:p>
            <a:r>
              <a:rPr lang="en-US"/>
              <a:t>Parallel and Distributed Computing</a:t>
            </a:r>
          </a:p>
        </p:txBody>
      </p:sp>
    </p:spTree>
    <p:extLst>
      <p:ext uri="{BB962C8B-B14F-4D97-AF65-F5344CB8AC3E}">
        <p14:creationId xmlns:p14="http://schemas.microsoft.com/office/powerpoint/2010/main" val="417651848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4000" b="1" dirty="0"/>
              <a:t>Mapping algorithm onto partition able machine</a:t>
            </a:r>
          </a:p>
        </p:txBody>
      </p:sp>
      <p:sp>
        <p:nvSpPr>
          <p:cNvPr id="3" name="Content Placeholder 2"/>
          <p:cNvSpPr>
            <a:spLocks noGrp="1"/>
          </p:cNvSpPr>
          <p:nvPr>
            <p:ph idx="1"/>
          </p:nvPr>
        </p:nvSpPr>
        <p:spPr/>
        <p:txBody>
          <a:bodyPr/>
          <a:lstStyle/>
          <a:p>
            <a:pPr algn="just"/>
            <a:r>
              <a:rPr lang="en-US" dirty="0"/>
              <a:t>Are parallel processing systems that can be divided into independent sub systems, each having the same characteristics as the original machine</a:t>
            </a:r>
          </a:p>
          <a:p>
            <a:pPr algn="just"/>
            <a:r>
              <a:rPr lang="en-US" dirty="0"/>
              <a:t>Ability to form multiple independent sub systems to execute multiple tasks in parallel</a:t>
            </a:r>
          </a:p>
          <a:p>
            <a:pPr algn="just"/>
            <a:r>
              <a:rPr lang="en-US" dirty="0" err="1"/>
              <a:t>Eg</a:t>
            </a:r>
            <a:r>
              <a:rPr lang="en-US" dirty="0"/>
              <a:t> MIMD can be partitioned under a system control</a:t>
            </a:r>
          </a:p>
        </p:txBody>
      </p:sp>
      <p:sp>
        <p:nvSpPr>
          <p:cNvPr id="4" name="Slide Number Placeholder 3"/>
          <p:cNvSpPr>
            <a:spLocks noGrp="1"/>
          </p:cNvSpPr>
          <p:nvPr>
            <p:ph type="sldNum" sz="quarter" idx="12"/>
          </p:nvPr>
        </p:nvSpPr>
        <p:spPr/>
        <p:txBody>
          <a:bodyPr/>
          <a:lstStyle/>
          <a:p>
            <a:fld id="{464F0463-9ADA-46C2-917D-8AEF7708C576}" type="slidenum">
              <a:rPr lang="en-US" smtClean="0"/>
              <a:pPr/>
              <a:t>251</a:t>
            </a:fld>
            <a:endParaRPr lang="en-US"/>
          </a:p>
        </p:txBody>
      </p:sp>
      <p:sp>
        <p:nvSpPr>
          <p:cNvPr id="5" name="Footer Placeholder 4"/>
          <p:cNvSpPr>
            <a:spLocks noGrp="1"/>
          </p:cNvSpPr>
          <p:nvPr>
            <p:ph type="ftr" sz="quarter" idx="11"/>
          </p:nvPr>
        </p:nvSpPr>
        <p:spPr/>
        <p:txBody>
          <a:bodyPr/>
          <a:lstStyle/>
          <a:p>
            <a:r>
              <a:rPr lang="en-US"/>
              <a:t>Parallel and Distributed Computing</a:t>
            </a:r>
          </a:p>
        </p:txBody>
      </p:sp>
    </p:spTree>
    <p:extLst>
      <p:ext uri="{BB962C8B-B14F-4D97-AF65-F5344CB8AC3E}">
        <p14:creationId xmlns:p14="http://schemas.microsoft.com/office/powerpoint/2010/main" val="315011397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Achieving scalability using set of algorithms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parallel algorithm is scalable if it is capable of delivering an increase of the number of processors utilized</a:t>
                </a:r>
              </a:p>
              <a:p>
                <a:r>
                  <a:rPr lang="en-US" dirty="0" err="1"/>
                  <a:t>i.e</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𝑝𝑒𝑟𝑓𝑜𝑟𝑚𝑎𝑛𝑐𝑒</m:t>
                        </m:r>
                      </m:e>
                      <m:sub>
                        <m:r>
                          <a:rPr lang="en-US" b="0" i="1" smtClean="0">
                            <a:latin typeface="Cambria Math" panose="02040503050406030204" pitchFamily="18" charset="0"/>
                          </a:rPr>
                          <m:t>𝑃𝐴</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𝑝𝑟𝑜𝑐𝑒𝑠𝑠𝑜𝑟𝑠</m:t>
                        </m:r>
                      </m:e>
                      <m:sub>
                        <m:r>
                          <a:rPr lang="en-US" b="0" i="1" smtClean="0">
                            <a:latin typeface="Cambria Math" panose="02040503050406030204" pitchFamily="18" charset="0"/>
                            <a:ea typeface="Cambria Math" panose="02040503050406030204" pitchFamily="18" charset="0"/>
                          </a:rPr>
                          <m:t>𝑢𝑡𝑖𝑙𝑖𝑧𝑒𝑑</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cstate="print"/>
                <a:stretch>
                  <a:fillRect l="-1043" t="-2241" r="-1043"/>
                </a:stretch>
              </a:blipFill>
            </p:spPr>
            <p:txBody>
              <a:bodyPr/>
              <a:lstStyle/>
              <a:p>
                <a:r>
                  <a:rPr lang="en-US" dirty="0">
                    <a:noFill/>
                  </a:rPr>
                  <a:t> </a:t>
                </a:r>
              </a:p>
            </p:txBody>
          </p:sp>
        </mc:Fallback>
      </mc:AlternateContent>
      <p:sp>
        <p:nvSpPr>
          <p:cNvPr id="4" name="Slide Number Placeholder 3"/>
          <p:cNvSpPr>
            <a:spLocks noGrp="1"/>
          </p:cNvSpPr>
          <p:nvPr>
            <p:ph type="sldNum" sz="quarter" idx="12"/>
          </p:nvPr>
        </p:nvSpPr>
        <p:spPr/>
        <p:txBody>
          <a:bodyPr/>
          <a:lstStyle/>
          <a:p>
            <a:fld id="{464F0463-9ADA-46C2-917D-8AEF7708C576}" type="slidenum">
              <a:rPr lang="en-US" smtClean="0"/>
              <a:pPr/>
              <a:t>252</a:t>
            </a:fld>
            <a:endParaRPr lang="en-US"/>
          </a:p>
        </p:txBody>
      </p:sp>
      <p:sp>
        <p:nvSpPr>
          <p:cNvPr id="5" name="Footer Placeholder 4"/>
          <p:cNvSpPr>
            <a:spLocks noGrp="1"/>
          </p:cNvSpPr>
          <p:nvPr>
            <p:ph type="ftr" sz="quarter" idx="11"/>
          </p:nvPr>
        </p:nvSpPr>
        <p:spPr/>
        <p:txBody>
          <a:bodyPr/>
          <a:lstStyle/>
          <a:p>
            <a:r>
              <a:rPr lang="en-US"/>
              <a:t>Parallel and Distributed Computing</a:t>
            </a:r>
          </a:p>
        </p:txBody>
      </p:sp>
    </p:spTree>
    <p:extLst>
      <p:ext uri="{BB962C8B-B14F-4D97-AF65-F5344CB8AC3E}">
        <p14:creationId xmlns:p14="http://schemas.microsoft.com/office/powerpoint/2010/main" val="221697344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752600" y="2819400"/>
            <a:ext cx="6553200" cy="1447800"/>
          </a:xfrm>
        </p:spPr>
        <p:txBody>
          <a:bodyPr>
            <a:normAutofit fontScale="70000" lnSpcReduction="20000"/>
          </a:bodyPr>
          <a:lstStyle/>
          <a:p>
            <a:pPr marL="0" indent="0">
              <a:buNone/>
            </a:pPr>
            <a:r>
              <a:rPr lang="en-US" sz="7200" b="1" dirty="0"/>
              <a:t>End of Session Unit 3.3</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253</a:t>
            </a:fld>
            <a:endParaRPr lang="en-US"/>
          </a:p>
        </p:txBody>
      </p:sp>
    </p:spTree>
    <p:extLst>
      <p:ext uri="{BB962C8B-B14F-4D97-AF65-F5344CB8AC3E}">
        <p14:creationId xmlns:p14="http://schemas.microsoft.com/office/powerpoint/2010/main" val="155574744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Axiomatic Semantic Definition…….</a:t>
            </a:r>
            <a:endParaRPr lang="en-US" dirty="0"/>
          </a:p>
        </p:txBody>
      </p:sp>
      <p:sp>
        <p:nvSpPr>
          <p:cNvPr id="3" name="Content Placeholder 2"/>
          <p:cNvSpPr>
            <a:spLocks noGrp="1"/>
          </p:cNvSpPr>
          <p:nvPr>
            <p:ph idx="1"/>
          </p:nvPr>
        </p:nvSpPr>
        <p:spPr/>
        <p:txBody>
          <a:bodyPr>
            <a:normAutofit/>
          </a:bodyPr>
          <a:lstStyle/>
          <a:p>
            <a:r>
              <a:rPr lang="en-US" dirty="0"/>
              <a:t>Alternation Statement Rule</a:t>
            </a:r>
          </a:p>
          <a:p>
            <a:pPr lvl="1"/>
            <a:r>
              <a:rPr lang="en-US" b="1" u="sng" dirty="0"/>
              <a:t>IF –THEN       </a:t>
            </a:r>
          </a:p>
          <a:p>
            <a:pPr marL="914400" lvl="2" indent="0">
              <a:buNone/>
            </a:pPr>
            <a:r>
              <a:rPr lang="en-US" dirty="0"/>
              <a:t>	</a:t>
            </a:r>
            <a:r>
              <a:rPr lang="en-US" dirty="0">
                <a:solidFill>
                  <a:srgbClr val="C00000"/>
                </a:solidFill>
              </a:rPr>
              <a:t>{P and B} 	S 	{Q}   </a:t>
            </a:r>
            <a:r>
              <a:rPr lang="en-US" dirty="0">
                <a:solidFill>
                  <a:srgbClr val="00B0F0"/>
                </a:solidFill>
              </a:rPr>
              <a:t>P if(con) {s1}  else s2.Q</a:t>
            </a:r>
          </a:p>
          <a:p>
            <a:pPr marL="914400" lvl="2" indent="0">
              <a:buNone/>
            </a:pPr>
            <a:r>
              <a:rPr lang="en-US" dirty="0">
                <a:solidFill>
                  <a:srgbClr val="C00000"/>
                </a:solidFill>
              </a:rPr>
              <a:t>	{P and NOT B}   </a:t>
            </a:r>
            <a:r>
              <a:rPr lang="en-US" dirty="0">
                <a:solidFill>
                  <a:srgbClr val="C00000"/>
                </a:solidFill>
                <a:sym typeface="Symbol"/>
              </a:rPr>
              <a:t> 	{Q}</a:t>
            </a:r>
          </a:p>
          <a:p>
            <a:pPr marL="914400" lvl="2" indent="0">
              <a:buNone/>
            </a:pPr>
            <a:r>
              <a:rPr lang="en-US" dirty="0">
                <a:sym typeface="Symbol"/>
              </a:rPr>
              <a:t>	</a:t>
            </a:r>
            <a:r>
              <a:rPr lang="en-US" dirty="0">
                <a:solidFill>
                  <a:srgbClr val="C00000"/>
                </a:solidFill>
                <a:sym typeface="Symbol"/>
              </a:rPr>
              <a:t>{P} IF B THEN S END IF {Q}</a:t>
            </a:r>
            <a:endParaRPr lang="en-US" dirty="0">
              <a:solidFill>
                <a:srgbClr val="C00000"/>
              </a:solidFill>
            </a:endParaRPr>
          </a:p>
          <a:p>
            <a:pPr lvl="1"/>
            <a:r>
              <a:rPr lang="en-US" b="1" u="sng" dirty="0"/>
              <a:t>IF – ELSE</a:t>
            </a:r>
          </a:p>
          <a:p>
            <a:pPr marL="914400" lvl="2" indent="0">
              <a:buNone/>
            </a:pPr>
            <a:r>
              <a:rPr lang="en-US" dirty="0"/>
              <a:t>	</a:t>
            </a:r>
            <a:r>
              <a:rPr lang="en-US" dirty="0">
                <a:solidFill>
                  <a:srgbClr val="C00000"/>
                </a:solidFill>
              </a:rPr>
              <a:t>{P and B} 	S1 	{Q}</a:t>
            </a:r>
          </a:p>
          <a:p>
            <a:pPr marL="914400" lvl="2" indent="0">
              <a:buNone/>
            </a:pPr>
            <a:r>
              <a:rPr lang="en-US" dirty="0">
                <a:solidFill>
                  <a:srgbClr val="C00000"/>
                </a:solidFill>
              </a:rPr>
              <a:t>	{P and NOT B} 	</a:t>
            </a:r>
            <a:r>
              <a:rPr lang="en-US" dirty="0">
                <a:solidFill>
                  <a:srgbClr val="C00000"/>
                </a:solidFill>
                <a:sym typeface="Symbol"/>
              </a:rPr>
              <a:t>S2 	{Q}</a:t>
            </a:r>
          </a:p>
          <a:p>
            <a:pPr marL="914400" lvl="2" indent="0">
              <a:buNone/>
            </a:pPr>
            <a:r>
              <a:rPr lang="en-US" dirty="0">
                <a:sym typeface="Symbol"/>
              </a:rPr>
              <a:t>	</a:t>
            </a:r>
            <a:r>
              <a:rPr lang="en-US" dirty="0">
                <a:solidFill>
                  <a:srgbClr val="C00000"/>
                </a:solidFill>
                <a:sym typeface="Symbol"/>
              </a:rPr>
              <a:t>{P} IF B THEN S1 ELSE S2 END IF {Q}</a:t>
            </a:r>
            <a:endParaRPr lang="en-US" dirty="0">
              <a:solidFill>
                <a:srgbClr val="C00000"/>
              </a:solidFill>
            </a:endParaRPr>
          </a:p>
          <a:p>
            <a:pPr lvl="2"/>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cxnSp>
        <p:nvCxnSpPr>
          <p:cNvPr id="6" name="Straight Connector 5"/>
          <p:cNvCxnSpPr/>
          <p:nvPr/>
        </p:nvCxnSpPr>
        <p:spPr>
          <a:xfrm>
            <a:off x="2362200" y="3581400"/>
            <a:ext cx="3429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62200" y="5410200"/>
            <a:ext cx="4648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64F0463-9ADA-46C2-917D-8AEF7708C576}" type="slidenum">
              <a:rPr lang="en-US" smtClean="0"/>
              <a:pPr/>
              <a:t>26</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0" y="4114800"/>
            <a:ext cx="2873653" cy="1143000"/>
          </a:xfrm>
          <a:prstGeom prst="rect">
            <a:avLst/>
          </a:prstGeom>
        </p:spPr>
      </p:pic>
    </p:spTree>
    <p:extLst>
      <p:ext uri="{BB962C8B-B14F-4D97-AF65-F5344CB8AC3E}">
        <p14:creationId xmlns:p14="http://schemas.microsoft.com/office/powerpoint/2010/main" val="1175430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Axiomatic Semantic Definition…….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LOOP </a:t>
                </a:r>
              </a:p>
              <a:p>
                <a:pPr lvl="1"/>
                <a:r>
                  <a:rPr lang="en-US" b="1" u="sng" dirty="0"/>
                  <a:t>WHILE</a:t>
                </a:r>
              </a:p>
              <a:p>
                <a:pPr lvl="2"/>
                <a14:m>
                  <m:oMath xmlns:m="http://schemas.openxmlformats.org/officeDocument/2006/math">
                    <m:f>
                      <m:fPr>
                        <m:ctrlPr>
                          <a:rPr lang="en-US"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a:rPr>
                              <m:t>𝑃</m:t>
                            </m:r>
                            <m:r>
                              <a:rPr lang="en-US" b="0" i="1" smtClean="0">
                                <a:latin typeface="Cambria Math"/>
                              </a:rPr>
                              <m:t> </m:t>
                            </m:r>
                            <m:r>
                              <a:rPr lang="en-US" b="0" i="1" smtClean="0">
                                <a:latin typeface="Cambria Math"/>
                              </a:rPr>
                              <m:t>𝑎𝑛𝑑</m:t>
                            </m:r>
                            <m:r>
                              <a:rPr lang="en-US" b="0" i="1" smtClean="0">
                                <a:latin typeface="Cambria Math"/>
                              </a:rPr>
                              <m:t> </m:t>
                            </m:r>
                            <m:r>
                              <a:rPr lang="en-US" b="0" i="1" smtClean="0">
                                <a:latin typeface="Cambria Math"/>
                              </a:rPr>
                              <m:t>𝐵</m:t>
                            </m:r>
                          </m:e>
                        </m:d>
                        <m:r>
                          <a:rPr lang="en-US" b="0" i="1" smtClean="0">
                            <a:latin typeface="Cambria Math"/>
                          </a:rPr>
                          <m:t>𝑆</m:t>
                        </m:r>
                        <m:r>
                          <a:rPr lang="en-US" b="0" i="1" smtClean="0">
                            <a:latin typeface="Cambria Math"/>
                          </a:rPr>
                          <m:t> {</m:t>
                        </m:r>
                        <m:r>
                          <a:rPr lang="en-US" b="0" i="1" smtClean="0">
                            <a:latin typeface="Cambria Math"/>
                          </a:rPr>
                          <m:t>𝑃</m:t>
                        </m:r>
                        <m:r>
                          <a:rPr lang="en-US" b="0" i="1" smtClean="0">
                            <a:latin typeface="Cambria Math"/>
                          </a:rPr>
                          <m:t>}</m:t>
                        </m:r>
                      </m:num>
                      <m:den>
                        <m:r>
                          <a:rPr lang="en-US" i="1" smtClean="0">
                            <a:latin typeface="Cambria Math"/>
                            <a:ea typeface="Cambria Math"/>
                          </a:rPr>
                          <m:t>∴</m:t>
                        </m:r>
                        <m:d>
                          <m:dPr>
                            <m:begChr m:val="{"/>
                            <m:endChr m:val="}"/>
                            <m:ctrlPr>
                              <a:rPr lang="en-US" b="0" i="1" smtClean="0">
                                <a:latin typeface="Cambria Math" panose="02040503050406030204" pitchFamily="18" charset="0"/>
                                <a:ea typeface="Cambria Math"/>
                              </a:rPr>
                            </m:ctrlPr>
                          </m:dPr>
                          <m:e>
                            <m:r>
                              <a:rPr lang="en-US" b="0" i="1" smtClean="0">
                                <a:latin typeface="Cambria Math"/>
                                <a:ea typeface="Cambria Math"/>
                              </a:rPr>
                              <m:t>𝑃</m:t>
                            </m:r>
                          </m:e>
                        </m:d>
                        <m:r>
                          <a:rPr lang="en-US" b="0" i="1" smtClean="0">
                            <a:latin typeface="Cambria Math"/>
                            <a:ea typeface="Cambria Math"/>
                          </a:rPr>
                          <m:t>𝑤h𝑖𝑙𝑒</m:t>
                        </m:r>
                        <m:r>
                          <a:rPr lang="en-US" b="0" i="1" smtClean="0">
                            <a:latin typeface="Cambria Math"/>
                            <a:ea typeface="Cambria Math"/>
                          </a:rPr>
                          <m:t> </m:t>
                        </m:r>
                        <m:r>
                          <a:rPr lang="en-US" b="0" i="1" smtClean="0">
                            <a:latin typeface="Cambria Math"/>
                            <a:ea typeface="Cambria Math"/>
                          </a:rPr>
                          <m:t>𝐵</m:t>
                        </m:r>
                        <m:r>
                          <a:rPr lang="en-US" b="0" i="1" smtClean="0">
                            <a:latin typeface="Cambria Math"/>
                            <a:ea typeface="Cambria Math"/>
                          </a:rPr>
                          <m:t> </m:t>
                        </m:r>
                        <m:r>
                          <a:rPr lang="en-US" b="0" i="1" smtClean="0">
                            <a:latin typeface="Cambria Math"/>
                            <a:ea typeface="Cambria Math"/>
                          </a:rPr>
                          <m:t>𝑑𝑜</m:t>
                        </m:r>
                        <m:r>
                          <a:rPr lang="en-US" b="0" i="1" smtClean="0">
                            <a:latin typeface="Cambria Math"/>
                            <a:ea typeface="Cambria Math"/>
                          </a:rPr>
                          <m:t> </m:t>
                        </m:r>
                        <m:r>
                          <a:rPr lang="en-US" b="0" i="1" smtClean="0">
                            <a:latin typeface="Cambria Math"/>
                            <a:ea typeface="Cambria Math"/>
                          </a:rPr>
                          <m:t>𝑆</m:t>
                        </m:r>
                        <m:r>
                          <a:rPr lang="en-US" b="0" i="1" smtClean="0">
                            <a:latin typeface="Cambria Math"/>
                            <a:ea typeface="Cambria Math"/>
                          </a:rPr>
                          <m:t> </m:t>
                        </m:r>
                        <m:r>
                          <a:rPr lang="en-US" b="0" i="1" smtClean="0">
                            <a:latin typeface="Cambria Math"/>
                            <a:ea typeface="Cambria Math"/>
                          </a:rPr>
                          <m:t>𝐸𝑁𝐷</m:t>
                        </m:r>
                        <m:r>
                          <a:rPr lang="en-US" b="0" i="1" smtClean="0">
                            <a:latin typeface="Cambria Math"/>
                            <a:ea typeface="Cambria Math"/>
                          </a:rPr>
                          <m:t> </m:t>
                        </m:r>
                        <m:r>
                          <a:rPr lang="en-US" b="0" i="1" smtClean="0">
                            <a:latin typeface="Cambria Math"/>
                            <a:ea typeface="Cambria Math"/>
                          </a:rPr>
                          <m:t>𝑤h𝑖𝑙𝑒</m:t>
                        </m:r>
                        <m:r>
                          <a:rPr lang="en-US" b="0" i="1" smtClean="0">
                            <a:latin typeface="Cambria Math"/>
                            <a:ea typeface="Cambria Math"/>
                          </a:rPr>
                          <m:t> {</m:t>
                        </m:r>
                        <m:r>
                          <a:rPr lang="en-US" b="0" i="1" smtClean="0">
                            <a:latin typeface="Cambria Math"/>
                            <a:ea typeface="Cambria Math"/>
                          </a:rPr>
                          <m:t>𝑃</m:t>
                        </m:r>
                        <m:r>
                          <a:rPr lang="en-US" b="0" i="1" smtClean="0">
                            <a:latin typeface="Cambria Math"/>
                            <a:ea typeface="Cambria Math"/>
                          </a:rPr>
                          <m:t> </m:t>
                        </m:r>
                        <m:r>
                          <a:rPr lang="en-US" b="0" i="1" smtClean="0">
                            <a:latin typeface="Cambria Math"/>
                            <a:ea typeface="Cambria Math"/>
                          </a:rPr>
                          <m:t>𝑎𝑛𝑑</m:t>
                        </m:r>
                        <m:r>
                          <a:rPr lang="en-US" b="0" i="1" smtClean="0">
                            <a:latin typeface="Cambria Math"/>
                            <a:ea typeface="Cambria Math"/>
                          </a:rPr>
                          <m:t> </m:t>
                        </m:r>
                        <m:r>
                          <a:rPr lang="en-US" b="0" i="1" smtClean="0">
                            <a:latin typeface="Cambria Math"/>
                            <a:ea typeface="Cambria Math"/>
                          </a:rPr>
                          <m:t>𝑁𝑂𝑇</m:t>
                        </m:r>
                        <m:r>
                          <a:rPr lang="en-US" b="0" i="1" smtClean="0">
                            <a:latin typeface="Cambria Math"/>
                            <a:ea typeface="Cambria Math"/>
                          </a:rPr>
                          <m:t> </m:t>
                        </m:r>
                        <m:r>
                          <a:rPr lang="en-US" b="0" i="1" smtClean="0">
                            <a:latin typeface="Cambria Math"/>
                            <a:ea typeface="Cambria Math"/>
                          </a:rPr>
                          <m:t>𝐵</m:t>
                        </m:r>
                        <m:r>
                          <a:rPr lang="en-US" b="0" i="1" smtClean="0">
                            <a:latin typeface="Cambria Math"/>
                            <a:ea typeface="Cambria Math"/>
                          </a:rPr>
                          <m:t>}</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630" t="-175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3200" y="3380509"/>
            <a:ext cx="34290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464F0463-9ADA-46C2-917D-8AEF7708C576}" type="slidenum">
              <a:rPr lang="en-US" smtClean="0"/>
              <a:pPr/>
              <a:t>27</a:t>
            </a:fld>
            <a:endParaRPr lang="en-US"/>
          </a:p>
        </p:txBody>
      </p:sp>
    </p:spTree>
    <p:extLst>
      <p:ext uri="{BB962C8B-B14F-4D97-AF65-F5344CB8AC3E}">
        <p14:creationId xmlns:p14="http://schemas.microsoft.com/office/powerpoint/2010/main" val="1320715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Axiomatic Semantic Definition…….</a:t>
            </a:r>
            <a:endParaRPr lang="en-US" dirty="0"/>
          </a:p>
        </p:txBody>
      </p:sp>
      <p:sp>
        <p:nvSpPr>
          <p:cNvPr id="3" name="Content Placeholder 2"/>
          <p:cNvSpPr>
            <a:spLocks noGrp="1"/>
          </p:cNvSpPr>
          <p:nvPr>
            <p:ph idx="1"/>
          </p:nvPr>
        </p:nvSpPr>
        <p:spPr/>
        <p:txBody>
          <a:bodyPr/>
          <a:lstStyle/>
          <a:p>
            <a:r>
              <a:rPr lang="en-US" dirty="0"/>
              <a:t>LOOP (Example)</a:t>
            </a:r>
          </a:p>
          <a:p>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28</a:t>
            </a:fld>
            <a:endParaRPr lang="en-US"/>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4191000"/>
            <a:ext cx="6553200" cy="895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Rectangle 5"/>
              <p:cNvSpPr/>
              <p:nvPr/>
            </p:nvSpPr>
            <p:spPr>
              <a:xfrm>
                <a:off x="1745329" y="3088875"/>
                <a:ext cx="5653342" cy="680251"/>
              </a:xfrm>
              <a:prstGeom prst="rect">
                <a:avLst/>
              </a:prstGeom>
            </p:spPr>
            <p:txBody>
              <a:bodyPr wrap="none">
                <a:spAutoFit/>
              </a:bodyPr>
              <a:lstStyle/>
              <a:p>
                <a:pPr lvl="2"/>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a:rPr>
                                <m:t>𝑃</m:t>
                              </m:r>
                              <m:r>
                                <a:rPr lang="en-US" i="1">
                                  <a:latin typeface="Cambria Math"/>
                                </a:rPr>
                                <m:t> </m:t>
                              </m:r>
                              <m:r>
                                <a:rPr lang="en-US" i="1">
                                  <a:latin typeface="Cambria Math"/>
                                </a:rPr>
                                <m:t>𝑎𝑛𝑑</m:t>
                              </m:r>
                              <m:r>
                                <a:rPr lang="en-US" i="1">
                                  <a:latin typeface="Cambria Math"/>
                                </a:rPr>
                                <m:t> </m:t>
                              </m:r>
                              <m:r>
                                <a:rPr lang="en-US" i="1">
                                  <a:latin typeface="Cambria Math"/>
                                </a:rPr>
                                <m:t>𝐵</m:t>
                              </m:r>
                            </m:e>
                          </m:d>
                          <m:r>
                            <a:rPr lang="en-US" i="1">
                              <a:latin typeface="Cambria Math"/>
                            </a:rPr>
                            <m:t>𝑆</m:t>
                          </m:r>
                          <m:r>
                            <a:rPr lang="en-US" i="1">
                              <a:latin typeface="Cambria Math"/>
                            </a:rPr>
                            <m:t> {</m:t>
                          </m:r>
                          <m:r>
                            <a:rPr lang="en-US" i="1">
                              <a:latin typeface="Cambria Math"/>
                            </a:rPr>
                            <m:t>𝑃</m:t>
                          </m:r>
                          <m:r>
                            <a:rPr lang="en-US" i="1">
                              <a:latin typeface="Cambria Math"/>
                            </a:rPr>
                            <m:t>}</m:t>
                          </m:r>
                        </m:num>
                        <m:den>
                          <m:r>
                            <a:rPr lang="en-US" i="1">
                              <a:latin typeface="Cambria Math"/>
                              <a:ea typeface="Cambria Math"/>
                            </a:rPr>
                            <m:t>∴</m:t>
                          </m:r>
                          <m:d>
                            <m:dPr>
                              <m:begChr m:val="{"/>
                              <m:endChr m:val="}"/>
                              <m:ctrlPr>
                                <a:rPr lang="en-US" i="1">
                                  <a:latin typeface="Cambria Math" panose="02040503050406030204" pitchFamily="18" charset="0"/>
                                  <a:ea typeface="Cambria Math"/>
                                </a:rPr>
                              </m:ctrlPr>
                            </m:dPr>
                            <m:e>
                              <m:r>
                                <a:rPr lang="en-US" i="1">
                                  <a:latin typeface="Cambria Math"/>
                                  <a:ea typeface="Cambria Math"/>
                                </a:rPr>
                                <m:t>𝑃</m:t>
                              </m:r>
                            </m:e>
                          </m:d>
                          <m:r>
                            <a:rPr lang="en-US" i="1">
                              <a:latin typeface="Cambria Math"/>
                              <a:ea typeface="Cambria Math"/>
                            </a:rPr>
                            <m:t>𝑤h𝑖𝑙𝑒</m:t>
                          </m:r>
                          <m:r>
                            <a:rPr lang="en-US" i="1">
                              <a:latin typeface="Cambria Math"/>
                              <a:ea typeface="Cambria Math"/>
                            </a:rPr>
                            <m:t> </m:t>
                          </m:r>
                          <m:r>
                            <a:rPr lang="en-US" i="1">
                              <a:latin typeface="Cambria Math"/>
                              <a:ea typeface="Cambria Math"/>
                            </a:rPr>
                            <m:t>𝐵</m:t>
                          </m:r>
                          <m:r>
                            <a:rPr lang="en-US" i="1">
                              <a:latin typeface="Cambria Math"/>
                              <a:ea typeface="Cambria Math"/>
                            </a:rPr>
                            <m:t> </m:t>
                          </m:r>
                          <m:r>
                            <a:rPr lang="en-US" i="1">
                              <a:latin typeface="Cambria Math"/>
                              <a:ea typeface="Cambria Math"/>
                            </a:rPr>
                            <m:t>𝑑𝑜</m:t>
                          </m:r>
                          <m:r>
                            <a:rPr lang="en-US" i="1">
                              <a:latin typeface="Cambria Math"/>
                              <a:ea typeface="Cambria Math"/>
                            </a:rPr>
                            <m:t> </m:t>
                          </m:r>
                          <m:r>
                            <a:rPr lang="en-US" i="1">
                              <a:latin typeface="Cambria Math"/>
                              <a:ea typeface="Cambria Math"/>
                            </a:rPr>
                            <m:t>𝑆</m:t>
                          </m:r>
                          <m:r>
                            <a:rPr lang="en-US" i="1">
                              <a:latin typeface="Cambria Math"/>
                              <a:ea typeface="Cambria Math"/>
                            </a:rPr>
                            <m:t> </m:t>
                          </m:r>
                          <m:r>
                            <a:rPr lang="en-US" i="1">
                              <a:latin typeface="Cambria Math"/>
                              <a:ea typeface="Cambria Math"/>
                            </a:rPr>
                            <m:t>𝐸𝑁𝐷</m:t>
                          </m:r>
                          <m:r>
                            <a:rPr lang="en-US" i="1">
                              <a:latin typeface="Cambria Math"/>
                              <a:ea typeface="Cambria Math"/>
                            </a:rPr>
                            <m:t> </m:t>
                          </m:r>
                          <m:r>
                            <a:rPr lang="en-US" i="1">
                              <a:latin typeface="Cambria Math"/>
                              <a:ea typeface="Cambria Math"/>
                            </a:rPr>
                            <m:t>𝑤h𝑖𝑙𝑒</m:t>
                          </m:r>
                          <m:r>
                            <a:rPr lang="en-US" i="1">
                              <a:latin typeface="Cambria Math"/>
                              <a:ea typeface="Cambria Math"/>
                            </a:rPr>
                            <m:t> {</m:t>
                          </m:r>
                          <m:r>
                            <a:rPr lang="en-US" i="1">
                              <a:latin typeface="Cambria Math"/>
                              <a:ea typeface="Cambria Math"/>
                            </a:rPr>
                            <m:t>𝑃</m:t>
                          </m:r>
                          <m:r>
                            <a:rPr lang="en-US" i="1">
                              <a:latin typeface="Cambria Math"/>
                              <a:ea typeface="Cambria Math"/>
                            </a:rPr>
                            <m:t> </m:t>
                          </m:r>
                          <m:r>
                            <a:rPr lang="en-US" i="1">
                              <a:latin typeface="Cambria Math"/>
                              <a:ea typeface="Cambria Math"/>
                            </a:rPr>
                            <m:t>𝑎𝑛𝑑</m:t>
                          </m:r>
                          <m:r>
                            <a:rPr lang="en-US" i="1">
                              <a:latin typeface="Cambria Math"/>
                              <a:ea typeface="Cambria Math"/>
                            </a:rPr>
                            <m:t> </m:t>
                          </m:r>
                          <m:r>
                            <a:rPr lang="en-US" i="1">
                              <a:latin typeface="Cambria Math"/>
                              <a:ea typeface="Cambria Math"/>
                            </a:rPr>
                            <m:t>𝑁𝑂𝑇</m:t>
                          </m:r>
                          <m:r>
                            <a:rPr lang="en-US" i="1">
                              <a:latin typeface="Cambria Math"/>
                              <a:ea typeface="Cambria Math"/>
                            </a:rPr>
                            <m:t> </m:t>
                          </m:r>
                          <m:r>
                            <a:rPr lang="en-US" i="1">
                              <a:latin typeface="Cambria Math"/>
                              <a:ea typeface="Cambria Math"/>
                            </a:rPr>
                            <m:t>𝐵</m:t>
                          </m:r>
                          <m:r>
                            <a:rPr lang="en-US" i="1">
                              <a:latin typeface="Cambria Math"/>
                              <a:ea typeface="Cambria Math"/>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745329" y="3088875"/>
                <a:ext cx="5653342" cy="680251"/>
              </a:xfrm>
              <a:prstGeom prst="rect">
                <a:avLst/>
              </a:prstGeom>
              <a:blipFill rotWithShape="1">
                <a:blip r:embed="rId3" cstate="print"/>
                <a:stretch>
                  <a:fillRect/>
                </a:stretch>
              </a:blipFill>
            </p:spPr>
            <p:txBody>
              <a:bodyPr/>
              <a:lstStyle/>
              <a:p>
                <a:r>
                  <a:rPr lang="en-US">
                    <a:noFill/>
                  </a:rPr>
                  <a:t> </a:t>
                </a:r>
              </a:p>
            </p:txBody>
          </p:sp>
        </mc:Fallback>
      </mc:AlternateContent>
      <p:sp>
        <p:nvSpPr>
          <p:cNvPr id="7" name="TextBox 6"/>
          <p:cNvSpPr txBox="1"/>
          <p:nvPr/>
        </p:nvSpPr>
        <p:spPr>
          <a:xfrm>
            <a:off x="3886200" y="5562600"/>
            <a:ext cx="3657600" cy="369332"/>
          </a:xfrm>
          <a:prstGeom prst="rect">
            <a:avLst/>
          </a:prstGeom>
          <a:noFill/>
        </p:spPr>
        <p:txBody>
          <a:bodyPr wrap="square" rtlCol="0">
            <a:spAutoFit/>
          </a:bodyPr>
          <a:lstStyle/>
          <a:p>
            <a:r>
              <a:rPr lang="en-US" dirty="0"/>
              <a:t>X = 10…… x&gt;=10</a:t>
            </a:r>
          </a:p>
        </p:txBody>
      </p:sp>
    </p:spTree>
    <p:extLst>
      <p:ext uri="{BB962C8B-B14F-4D97-AF65-F5344CB8AC3E}">
        <p14:creationId xmlns:p14="http://schemas.microsoft.com/office/powerpoint/2010/main" val="2990009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Axiomatic Semantic Definition…….</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a:t>Disjoint Parallel Program</a:t>
            </a:r>
          </a:p>
          <a:p>
            <a:pPr lvl="1" algn="just"/>
            <a:r>
              <a:rPr lang="en-US" dirty="0"/>
              <a:t>Two programs S</a:t>
            </a:r>
            <a:r>
              <a:rPr lang="en-US" baseline="-25000" dirty="0"/>
              <a:t>1</a:t>
            </a:r>
            <a:r>
              <a:rPr lang="en-US" dirty="0"/>
              <a:t> and S</a:t>
            </a:r>
            <a:r>
              <a:rPr lang="en-US" baseline="-25000" dirty="0"/>
              <a:t>2</a:t>
            </a:r>
            <a:r>
              <a:rPr lang="en-US" dirty="0"/>
              <a:t> are said to be disjoint if none of them can change the variables accessed by the other</a:t>
            </a:r>
          </a:p>
          <a:p>
            <a:pPr lvl="1" algn="just"/>
            <a:r>
              <a:rPr lang="en-US" dirty="0"/>
              <a:t>Denoted as [S</a:t>
            </a:r>
            <a:r>
              <a:rPr lang="en-US" baseline="-25000" dirty="0"/>
              <a:t>1</a:t>
            </a:r>
            <a:r>
              <a:rPr lang="en-US" dirty="0"/>
              <a:t> </a:t>
            </a:r>
            <a:r>
              <a:rPr lang="en-US" dirty="0">
                <a:sym typeface="Symbol"/>
              </a:rPr>
              <a:t> S</a:t>
            </a:r>
            <a:r>
              <a:rPr lang="en-US" baseline="-25000" dirty="0">
                <a:sym typeface="Symbol"/>
              </a:rPr>
              <a:t>2</a:t>
            </a:r>
            <a:r>
              <a:rPr lang="en-US" dirty="0">
                <a:sym typeface="Symbol"/>
              </a:rPr>
              <a:t>]</a:t>
            </a:r>
          </a:p>
          <a:p>
            <a:pPr lvl="1" algn="just"/>
            <a:r>
              <a:rPr lang="en-US" dirty="0">
                <a:sym typeface="Symbol"/>
              </a:rPr>
              <a:t>Example</a:t>
            </a:r>
          </a:p>
          <a:p>
            <a:pPr lvl="2" algn="just"/>
            <a:r>
              <a:rPr lang="en-US" dirty="0">
                <a:sym typeface="Symbol"/>
              </a:rPr>
              <a:t>S</a:t>
            </a:r>
            <a:r>
              <a:rPr lang="en-US" baseline="-25000" dirty="0"/>
              <a:t>1</a:t>
            </a:r>
            <a:r>
              <a:rPr lang="en-US" dirty="0">
                <a:sym typeface="Symbol"/>
              </a:rPr>
              <a:t> : x = z		S</a:t>
            </a:r>
            <a:r>
              <a:rPr lang="en-US" baseline="-25000" dirty="0"/>
              <a:t>1</a:t>
            </a:r>
            <a:r>
              <a:rPr lang="en-US" dirty="0">
                <a:sym typeface="Symbol"/>
              </a:rPr>
              <a:t>: x = y + 1</a:t>
            </a:r>
          </a:p>
          <a:p>
            <a:pPr lvl="2" algn="just"/>
            <a:r>
              <a:rPr lang="en-US" dirty="0">
                <a:sym typeface="Symbol"/>
              </a:rPr>
              <a:t>S</a:t>
            </a:r>
            <a:r>
              <a:rPr lang="en-US" baseline="-25000" dirty="0">
                <a:sym typeface="Symbol"/>
              </a:rPr>
              <a:t>2</a:t>
            </a:r>
            <a:r>
              <a:rPr lang="en-US" dirty="0">
                <a:sym typeface="Symbol"/>
              </a:rPr>
              <a:t> : y = z		S</a:t>
            </a:r>
            <a:r>
              <a:rPr lang="en-US" baseline="-25000" dirty="0">
                <a:sym typeface="Symbol"/>
              </a:rPr>
              <a:t>2</a:t>
            </a:r>
            <a:r>
              <a:rPr lang="en-US" dirty="0">
                <a:sym typeface="Symbol"/>
              </a:rPr>
              <a:t>: x = z	</a:t>
            </a:r>
          </a:p>
          <a:p>
            <a:pPr lvl="1" algn="just"/>
            <a:r>
              <a:rPr lang="en-US" dirty="0">
                <a:sym typeface="Symbol"/>
              </a:rPr>
              <a:t>Semantics of this statement can be denoted as</a:t>
            </a:r>
          </a:p>
          <a:p>
            <a:pPr marL="914400" lvl="2" indent="0">
              <a:buNone/>
            </a:pPr>
            <a:r>
              <a:rPr lang="en-US" dirty="0">
                <a:solidFill>
                  <a:srgbClr val="C00000"/>
                </a:solidFill>
              </a:rPr>
              <a:t>	{P</a:t>
            </a:r>
            <a:r>
              <a:rPr lang="en-US" baseline="-25000" dirty="0">
                <a:solidFill>
                  <a:srgbClr val="C00000"/>
                </a:solidFill>
              </a:rPr>
              <a:t>1</a:t>
            </a:r>
            <a:r>
              <a:rPr lang="en-US" dirty="0">
                <a:solidFill>
                  <a:srgbClr val="C00000"/>
                </a:solidFill>
              </a:rPr>
              <a:t>} 	S</a:t>
            </a:r>
            <a:r>
              <a:rPr lang="en-US" baseline="-25000" dirty="0">
                <a:solidFill>
                  <a:srgbClr val="C00000"/>
                </a:solidFill>
              </a:rPr>
              <a:t>1</a:t>
            </a:r>
            <a:r>
              <a:rPr lang="en-US" dirty="0">
                <a:solidFill>
                  <a:srgbClr val="C00000"/>
                </a:solidFill>
              </a:rPr>
              <a:t> 	{Q</a:t>
            </a:r>
            <a:r>
              <a:rPr lang="en-US" baseline="-25000" dirty="0">
                <a:solidFill>
                  <a:srgbClr val="C00000"/>
                </a:solidFill>
              </a:rPr>
              <a:t>1</a:t>
            </a:r>
            <a:r>
              <a:rPr lang="en-US" dirty="0">
                <a:solidFill>
                  <a:srgbClr val="C00000"/>
                </a:solidFill>
              </a:rPr>
              <a:t>}</a:t>
            </a:r>
          </a:p>
          <a:p>
            <a:pPr marL="914400" lvl="2" indent="0">
              <a:buNone/>
            </a:pPr>
            <a:r>
              <a:rPr lang="en-US" dirty="0">
                <a:solidFill>
                  <a:srgbClr val="C00000"/>
                </a:solidFill>
              </a:rPr>
              <a:t>	{P</a:t>
            </a:r>
            <a:r>
              <a:rPr lang="en-US" baseline="-25000" dirty="0">
                <a:solidFill>
                  <a:srgbClr val="C00000"/>
                </a:solidFill>
              </a:rPr>
              <a:t>2</a:t>
            </a:r>
            <a:r>
              <a:rPr lang="en-US" dirty="0">
                <a:solidFill>
                  <a:srgbClr val="C00000"/>
                </a:solidFill>
              </a:rPr>
              <a:t>} 	</a:t>
            </a:r>
            <a:r>
              <a:rPr lang="en-US" dirty="0">
                <a:solidFill>
                  <a:srgbClr val="C00000"/>
                </a:solidFill>
                <a:sym typeface="Symbol"/>
              </a:rPr>
              <a:t>S</a:t>
            </a:r>
            <a:r>
              <a:rPr lang="en-US" baseline="-25000" dirty="0">
                <a:solidFill>
                  <a:srgbClr val="C00000"/>
                </a:solidFill>
              </a:rPr>
              <a:t>2</a:t>
            </a:r>
            <a:r>
              <a:rPr lang="en-US" dirty="0">
                <a:solidFill>
                  <a:srgbClr val="C00000"/>
                </a:solidFill>
                <a:sym typeface="Symbol"/>
              </a:rPr>
              <a:t> 	{Q</a:t>
            </a:r>
            <a:r>
              <a:rPr lang="en-US" baseline="-25000" dirty="0">
                <a:solidFill>
                  <a:srgbClr val="C00000"/>
                </a:solidFill>
              </a:rPr>
              <a:t>2</a:t>
            </a:r>
            <a:r>
              <a:rPr lang="en-US" dirty="0">
                <a:solidFill>
                  <a:srgbClr val="C00000"/>
                </a:solidFill>
                <a:sym typeface="Symbol"/>
              </a:rPr>
              <a:t>}</a:t>
            </a:r>
          </a:p>
          <a:p>
            <a:pPr marL="914400" lvl="2" indent="0">
              <a:buNone/>
            </a:pPr>
            <a:r>
              <a:rPr lang="en-US" dirty="0">
                <a:sym typeface="Symbol"/>
              </a:rPr>
              <a:t>	</a:t>
            </a:r>
            <a:r>
              <a:rPr lang="en-US" dirty="0">
                <a:solidFill>
                  <a:srgbClr val="C00000"/>
                </a:solidFill>
                <a:sym typeface="Symbol"/>
              </a:rPr>
              <a:t>{P</a:t>
            </a:r>
            <a:r>
              <a:rPr lang="en-US" baseline="-25000" dirty="0">
                <a:solidFill>
                  <a:srgbClr val="C00000"/>
                </a:solidFill>
              </a:rPr>
              <a:t>1</a:t>
            </a:r>
            <a:r>
              <a:rPr lang="en-US" dirty="0">
                <a:solidFill>
                  <a:srgbClr val="C00000"/>
                </a:solidFill>
                <a:sym typeface="Symbol"/>
              </a:rPr>
              <a:t> and P</a:t>
            </a:r>
            <a:r>
              <a:rPr lang="en-US" baseline="-25000" dirty="0">
                <a:solidFill>
                  <a:srgbClr val="C00000"/>
                </a:solidFill>
              </a:rPr>
              <a:t>2</a:t>
            </a:r>
            <a:r>
              <a:rPr lang="en-US" dirty="0">
                <a:solidFill>
                  <a:srgbClr val="C00000"/>
                </a:solidFill>
                <a:sym typeface="Symbol"/>
              </a:rPr>
              <a:t>} [S</a:t>
            </a:r>
            <a:r>
              <a:rPr lang="en-US" baseline="-25000" dirty="0">
                <a:solidFill>
                  <a:srgbClr val="C00000"/>
                </a:solidFill>
              </a:rPr>
              <a:t>1</a:t>
            </a:r>
            <a:r>
              <a:rPr lang="en-US" dirty="0">
                <a:solidFill>
                  <a:srgbClr val="C00000"/>
                </a:solidFill>
                <a:sym typeface="Symbol"/>
              </a:rPr>
              <a:t> || S</a:t>
            </a:r>
            <a:r>
              <a:rPr lang="en-US" baseline="-25000" dirty="0">
                <a:solidFill>
                  <a:srgbClr val="C00000"/>
                </a:solidFill>
              </a:rPr>
              <a:t>2</a:t>
            </a:r>
            <a:r>
              <a:rPr lang="en-US" dirty="0">
                <a:solidFill>
                  <a:srgbClr val="C00000"/>
                </a:solidFill>
                <a:sym typeface="Symbol"/>
              </a:rPr>
              <a:t>] {Q</a:t>
            </a:r>
            <a:r>
              <a:rPr lang="en-US" baseline="-25000" dirty="0">
                <a:solidFill>
                  <a:srgbClr val="C00000"/>
                </a:solidFill>
              </a:rPr>
              <a:t>1</a:t>
            </a:r>
            <a:r>
              <a:rPr lang="en-US" dirty="0">
                <a:solidFill>
                  <a:srgbClr val="C00000"/>
                </a:solidFill>
                <a:sym typeface="Symbol"/>
              </a:rPr>
              <a:t> and Q</a:t>
            </a:r>
            <a:r>
              <a:rPr lang="en-US" baseline="-25000" dirty="0">
                <a:solidFill>
                  <a:srgbClr val="C00000"/>
                </a:solidFill>
              </a:rPr>
              <a:t>2</a:t>
            </a:r>
            <a:r>
              <a:rPr lang="en-US" dirty="0">
                <a:solidFill>
                  <a:srgbClr val="C00000"/>
                </a:solidFill>
                <a:sym typeface="Symbol"/>
              </a:rPr>
              <a:t>}</a:t>
            </a:r>
            <a:endParaRPr lang="en-US" dirty="0">
              <a:solidFill>
                <a:srgbClr val="C00000"/>
              </a:solidFill>
            </a:endParaRPr>
          </a:p>
          <a:p>
            <a:pPr lvl="1" algn="just"/>
            <a:endParaRPr lang="en-US" dirty="0">
              <a:sym typeface="Symbol"/>
            </a:endParaRPr>
          </a:p>
          <a:p>
            <a:pPr lvl="2"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cxnSp>
        <p:nvCxnSpPr>
          <p:cNvPr id="6" name="Straight Arrow Connector 5"/>
          <p:cNvCxnSpPr/>
          <p:nvPr/>
        </p:nvCxnSpPr>
        <p:spPr>
          <a:xfrm>
            <a:off x="2844586" y="4191000"/>
            <a:ext cx="1143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851513" y="3812554"/>
            <a:ext cx="1029641" cy="369332"/>
          </a:xfrm>
          <a:prstGeom prst="rect">
            <a:avLst/>
          </a:prstGeom>
        </p:spPr>
        <p:txBody>
          <a:bodyPr wrap="none">
            <a:spAutoFit/>
          </a:bodyPr>
          <a:lstStyle/>
          <a:p>
            <a:r>
              <a:rPr lang="en-US" dirty="0"/>
              <a:t>BUT NOT</a:t>
            </a:r>
          </a:p>
        </p:txBody>
      </p:sp>
      <p:cxnSp>
        <p:nvCxnSpPr>
          <p:cNvPr id="9" name="Straight Connector 8"/>
          <p:cNvCxnSpPr/>
          <p:nvPr/>
        </p:nvCxnSpPr>
        <p:spPr>
          <a:xfrm>
            <a:off x="2209800" y="5638800"/>
            <a:ext cx="43434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fld id="{464F0463-9ADA-46C2-917D-8AEF7708C576}" type="slidenum">
              <a:rPr lang="en-US" smtClean="0"/>
              <a:pPr/>
              <a:t>29</a:t>
            </a:fld>
            <a:endParaRPr lang="en-US"/>
          </a:p>
        </p:txBody>
      </p:sp>
    </p:spTree>
    <p:extLst>
      <p:ext uri="{BB962C8B-B14F-4D97-AF65-F5344CB8AC3E}">
        <p14:creationId xmlns:p14="http://schemas.microsoft.com/office/powerpoint/2010/main" val="456190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Introduction</a:t>
            </a:r>
          </a:p>
        </p:txBody>
      </p:sp>
      <p:sp>
        <p:nvSpPr>
          <p:cNvPr id="3" name="Content Placeholder 2"/>
          <p:cNvSpPr>
            <a:spLocks noGrp="1"/>
          </p:cNvSpPr>
          <p:nvPr>
            <p:ph idx="1"/>
          </p:nvPr>
        </p:nvSpPr>
        <p:spPr/>
        <p:txBody>
          <a:bodyPr>
            <a:normAutofit/>
          </a:bodyPr>
          <a:lstStyle/>
          <a:p>
            <a:pPr algn="just"/>
            <a:r>
              <a:rPr lang="en-US" sz="2400" dirty="0"/>
              <a:t>In parallel computing, all processors may have access to a share memory to exchange information between processors</a:t>
            </a:r>
          </a:p>
          <a:p>
            <a:pPr algn="just"/>
            <a:r>
              <a:rPr lang="en-US" sz="2400" dirty="0"/>
              <a:t>In distributed computing, each processor has its own private memory, where information is exchanged by passing message between processors (</a:t>
            </a:r>
            <a:r>
              <a:rPr lang="en-US" sz="2400" dirty="0">
                <a:solidFill>
                  <a:srgbClr val="FF0000"/>
                </a:solidFill>
              </a:rPr>
              <a:t>RPC, RMI</a:t>
            </a:r>
            <a:r>
              <a:rPr lang="en-US" sz="2400" dirty="0"/>
              <a:t>)</a:t>
            </a:r>
          </a:p>
          <a:p>
            <a:pPr algn="just"/>
            <a:endParaRPr lang="en-US" sz="2400" dirty="0"/>
          </a:p>
        </p:txBody>
      </p:sp>
      <p:sp>
        <p:nvSpPr>
          <p:cNvPr id="4" name="Footer Placeholder 3"/>
          <p:cNvSpPr>
            <a:spLocks noGrp="1"/>
          </p:cNvSpPr>
          <p:nvPr>
            <p:ph type="ftr" sz="quarter" idx="11"/>
          </p:nvPr>
        </p:nvSpPr>
        <p:spPr/>
        <p:txBody>
          <a:bodyPr/>
          <a:lstStyle/>
          <a:p>
            <a:r>
              <a:rPr lang="en-US"/>
              <a:t>Parallel and Distributed Computing</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3657600"/>
            <a:ext cx="5657143" cy="2466667"/>
          </a:xfrm>
          <a:prstGeom prst="rect">
            <a:avLst/>
          </a:prstGeom>
        </p:spPr>
      </p:pic>
      <p:sp>
        <p:nvSpPr>
          <p:cNvPr id="6" name="Slide Number Placeholder 5"/>
          <p:cNvSpPr>
            <a:spLocks noGrp="1"/>
          </p:cNvSpPr>
          <p:nvPr>
            <p:ph type="sldNum" sz="quarter" idx="12"/>
          </p:nvPr>
        </p:nvSpPr>
        <p:spPr/>
        <p:txBody>
          <a:bodyPr/>
          <a:lstStyle/>
          <a:p>
            <a:fld id="{464F0463-9ADA-46C2-917D-8AEF7708C576}" type="slidenum">
              <a:rPr lang="en-US" smtClean="0"/>
              <a:pPr/>
              <a:t>3</a:t>
            </a:fld>
            <a:endParaRPr lang="en-US"/>
          </a:p>
        </p:txBody>
      </p:sp>
    </p:spTree>
    <p:extLst>
      <p:ext uri="{BB962C8B-B14F-4D97-AF65-F5344CB8AC3E}">
        <p14:creationId xmlns:p14="http://schemas.microsoft.com/office/powerpoint/2010/main" val="845843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Axiomatic Semantic Definition…….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algn="just"/>
                <a:r>
                  <a:rPr lang="en-US" dirty="0"/>
                  <a:t>Await Then Rule </a:t>
                </a:r>
              </a:p>
              <a:p>
                <a:pPr lvl="1" algn="just"/>
                <a:r>
                  <a:rPr lang="en-US" dirty="0"/>
                  <a:t>Await T then B, Where T is a condition and B is a block of code</a:t>
                </a:r>
              </a:p>
              <a:p>
                <a:pPr lvl="1" algn="just"/>
                <a:r>
                  <a:rPr lang="en-US" dirty="0"/>
                  <a:t>If condition T holds then block B is executed else the process is suspended until T becomes true</a:t>
                </a:r>
              </a:p>
              <a:p>
                <a:pPr lvl="1" algn="just"/>
                <a:r>
                  <a:rPr lang="en-US" b="1" dirty="0">
                    <a:solidFill>
                      <a:srgbClr val="C00000"/>
                    </a:solidFill>
                  </a:rPr>
                  <a:t>Example the bank has an automated program that sends an email if the balance of customer is less than 1000…..here B is the block of code that sends the email and has to await until the balance &lt; 1000</a:t>
                </a:r>
              </a:p>
              <a:p>
                <a:pPr lvl="1" algn="just"/>
                <a:r>
                  <a:rPr lang="en-US" dirty="0"/>
                  <a:t>Semantically, it can be denoted as</a:t>
                </a:r>
              </a:p>
              <a:p>
                <a:pPr marL="457200" lvl="1" indent="0" algn="just">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a:rPr>
                                <m:t>𝑃𝑎𝑛𝑑</m:t>
                              </m:r>
                              <m:r>
                                <a:rPr lang="en-US" b="0" i="1" smtClean="0">
                                  <a:latin typeface="Cambria Math"/>
                                </a:rPr>
                                <m:t> </m:t>
                              </m:r>
                              <m:r>
                                <a:rPr lang="en-US" b="0" i="1" smtClean="0">
                                  <a:latin typeface="Cambria Math"/>
                                </a:rPr>
                                <m:t>𝑇</m:t>
                              </m:r>
                            </m:e>
                          </m:d>
                          <m:r>
                            <a:rPr lang="en-US" b="0" i="1" smtClean="0">
                              <a:latin typeface="Cambria Math"/>
                            </a:rPr>
                            <m:t>𝐵</m:t>
                          </m:r>
                          <m:r>
                            <a:rPr lang="en-US" b="0" i="1" smtClean="0">
                              <a:latin typeface="Cambria Math"/>
                            </a:rPr>
                            <m:t> {</m:t>
                          </m:r>
                          <m:r>
                            <a:rPr lang="en-US" b="0" i="1" smtClean="0">
                              <a:latin typeface="Cambria Math"/>
                            </a:rPr>
                            <m:t>𝑄</m:t>
                          </m:r>
                          <m:r>
                            <a:rPr lang="en-US" b="0" i="1" smtClean="0">
                              <a:latin typeface="Cambria Math"/>
                            </a:rPr>
                            <m:t>} </m:t>
                          </m:r>
                        </m:num>
                        <m:den>
                          <m:r>
                            <a:rPr lang="en-US" i="1" smtClean="0">
                              <a:latin typeface="Cambria Math"/>
                              <a:ea typeface="Cambria Math"/>
                            </a:rPr>
                            <m:t>∴</m:t>
                          </m:r>
                          <m:d>
                            <m:dPr>
                              <m:begChr m:val="{"/>
                              <m:endChr m:val="}"/>
                              <m:ctrlPr>
                                <a:rPr lang="en-US" b="0" i="1" smtClean="0">
                                  <a:latin typeface="Cambria Math" panose="02040503050406030204" pitchFamily="18" charset="0"/>
                                  <a:ea typeface="Cambria Math"/>
                                </a:rPr>
                              </m:ctrlPr>
                            </m:dPr>
                            <m:e>
                              <m:r>
                                <a:rPr lang="en-US" b="0" i="1" smtClean="0">
                                  <a:latin typeface="Cambria Math"/>
                                  <a:ea typeface="Cambria Math"/>
                                </a:rPr>
                                <m:t>𝑃</m:t>
                              </m:r>
                            </m:e>
                          </m:d>
                          <m:r>
                            <a:rPr lang="en-US" b="0" i="1" smtClean="0">
                              <a:latin typeface="Cambria Math"/>
                              <a:ea typeface="Cambria Math"/>
                            </a:rPr>
                            <m:t>𝐴𝑤𝑎𝑖𝑡</m:t>
                          </m:r>
                          <m:r>
                            <a:rPr lang="en-US" b="0" i="1" smtClean="0">
                              <a:latin typeface="Cambria Math"/>
                              <a:ea typeface="Cambria Math"/>
                            </a:rPr>
                            <m:t> </m:t>
                          </m:r>
                          <m:r>
                            <a:rPr lang="en-US" b="0" i="1" smtClean="0">
                              <a:latin typeface="Cambria Math"/>
                              <a:ea typeface="Cambria Math"/>
                            </a:rPr>
                            <m:t>𝑇</m:t>
                          </m:r>
                          <m:r>
                            <a:rPr lang="en-US" b="0" i="1" smtClean="0">
                              <a:latin typeface="Cambria Math"/>
                              <a:ea typeface="Cambria Math"/>
                            </a:rPr>
                            <m:t> </m:t>
                          </m:r>
                          <m:r>
                            <a:rPr lang="en-US" b="0" i="1" smtClean="0">
                              <a:latin typeface="Cambria Math"/>
                              <a:ea typeface="Cambria Math"/>
                            </a:rPr>
                            <m:t>𝑡h𝑒𝑛</m:t>
                          </m:r>
                          <m:r>
                            <a:rPr lang="en-US" b="0" i="1" smtClean="0">
                              <a:latin typeface="Cambria Math"/>
                              <a:ea typeface="Cambria Math"/>
                            </a:rPr>
                            <m:t> </m:t>
                          </m:r>
                          <m:r>
                            <a:rPr lang="en-US" b="0" i="1" smtClean="0">
                              <a:latin typeface="Cambria Math"/>
                              <a:ea typeface="Cambria Math"/>
                            </a:rPr>
                            <m:t>𝐵</m:t>
                          </m:r>
                          <m:r>
                            <a:rPr lang="en-US" b="0" i="1" smtClean="0">
                              <a:latin typeface="Cambria Math"/>
                              <a:ea typeface="Cambria Math"/>
                            </a:rPr>
                            <m:t> {</m:t>
                          </m:r>
                          <m:r>
                            <a:rPr lang="en-US" b="0" i="1" smtClean="0">
                              <a:latin typeface="Cambria Math"/>
                              <a:ea typeface="Cambria Math"/>
                            </a:rPr>
                            <m:t>𝑄</m:t>
                          </m:r>
                          <m:r>
                            <a:rPr lang="en-US" b="0" i="1" smtClean="0">
                              <a:latin typeface="Cambria Math"/>
                              <a:ea typeface="Cambria Math"/>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481" t="-3504" r="-229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30</a:t>
            </a:fld>
            <a:endParaRPr lang="en-US"/>
          </a:p>
        </p:txBody>
      </p:sp>
    </p:spTree>
    <p:extLst>
      <p:ext uri="{BB962C8B-B14F-4D97-AF65-F5344CB8AC3E}">
        <p14:creationId xmlns:p14="http://schemas.microsoft.com/office/powerpoint/2010/main" val="499256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Operational Semantics</a:t>
            </a:r>
          </a:p>
        </p:txBody>
      </p:sp>
      <p:sp>
        <p:nvSpPr>
          <p:cNvPr id="3" name="Content Placeholder 2"/>
          <p:cNvSpPr>
            <a:spLocks noGrp="1"/>
          </p:cNvSpPr>
          <p:nvPr>
            <p:ph idx="1"/>
          </p:nvPr>
        </p:nvSpPr>
        <p:spPr/>
        <p:txBody>
          <a:bodyPr>
            <a:normAutofit fontScale="70000" lnSpcReduction="20000"/>
          </a:bodyPr>
          <a:lstStyle/>
          <a:p>
            <a:pPr algn="just"/>
            <a:r>
              <a:rPr lang="en-US" dirty="0"/>
              <a:t>Focuses on how the state of the program is affected</a:t>
            </a:r>
          </a:p>
          <a:p>
            <a:pPr algn="just"/>
            <a:r>
              <a:rPr lang="en-US" dirty="0"/>
              <a:t>i.e. how a computation is performed</a:t>
            </a:r>
          </a:p>
          <a:p>
            <a:pPr algn="just"/>
            <a:r>
              <a:rPr lang="en-US" dirty="0"/>
              <a:t>Meanings for program phrases defined in terms of the steps of computation they can take during program execution</a:t>
            </a:r>
          </a:p>
          <a:p>
            <a:pPr algn="just"/>
            <a:r>
              <a:rPr lang="en-US" dirty="0"/>
              <a:t>Example</a:t>
            </a:r>
          </a:p>
          <a:p>
            <a:pPr lvl="1" algn="just"/>
            <a:r>
              <a:rPr lang="en-US" dirty="0"/>
              <a:t>To execute x = y, first determine the value of y, and assign it to x</a:t>
            </a:r>
          </a:p>
          <a:p>
            <a:pPr algn="just"/>
            <a:r>
              <a:rPr lang="en-US" dirty="0"/>
              <a:t>Uses the notation &lt;</a:t>
            </a:r>
            <a:r>
              <a:rPr lang="en-US" b="1" dirty="0">
                <a:solidFill>
                  <a:srgbClr val="C00000"/>
                </a:solidFill>
              </a:rPr>
              <a:t>P</a:t>
            </a:r>
            <a:r>
              <a:rPr lang="en-US" dirty="0"/>
              <a:t>, </a:t>
            </a:r>
            <a:r>
              <a:rPr lang="en-US" b="1" dirty="0">
                <a:solidFill>
                  <a:srgbClr val="00B050"/>
                </a:solidFill>
              </a:rPr>
              <a:t>S</a:t>
            </a:r>
            <a:r>
              <a:rPr lang="en-US" dirty="0"/>
              <a:t>&gt;, means semantics of program P at state S</a:t>
            </a:r>
          </a:p>
          <a:p>
            <a:pPr algn="just"/>
            <a:r>
              <a:rPr lang="en-US" dirty="0"/>
              <a:t>Example</a:t>
            </a:r>
          </a:p>
          <a:p>
            <a:pPr lvl="1" algn="just"/>
            <a:r>
              <a:rPr lang="en-US" dirty="0"/>
              <a:t>&lt;</a:t>
            </a:r>
            <a:r>
              <a:rPr lang="en-US" b="1" dirty="0">
                <a:solidFill>
                  <a:srgbClr val="FF0000"/>
                </a:solidFill>
              </a:rPr>
              <a:t> z=x, x=y, y=z</a:t>
            </a:r>
            <a:r>
              <a:rPr lang="en-US" dirty="0"/>
              <a:t>, </a:t>
            </a:r>
            <a:r>
              <a:rPr lang="en-US" b="1" dirty="0">
                <a:solidFill>
                  <a:srgbClr val="00B050"/>
                </a:solidFill>
              </a:rPr>
              <a:t>[x</a:t>
            </a:r>
            <a:r>
              <a:rPr lang="en-US" b="1" dirty="0">
                <a:solidFill>
                  <a:srgbClr val="00B050"/>
                </a:solidFill>
                <a:sym typeface="Symbol"/>
              </a:rPr>
              <a:t>5, y7, z0</a:t>
            </a:r>
            <a:r>
              <a:rPr lang="en-US" b="1" dirty="0">
                <a:solidFill>
                  <a:srgbClr val="00B050"/>
                </a:solidFill>
              </a:rPr>
              <a:t>]</a:t>
            </a:r>
            <a:r>
              <a:rPr lang="en-US" dirty="0"/>
              <a:t>&gt; </a:t>
            </a:r>
            <a:r>
              <a:rPr lang="en-US" dirty="0">
                <a:sym typeface="Symbol"/>
              </a:rPr>
              <a:t> &lt;P1, S1&gt;</a:t>
            </a:r>
          </a:p>
          <a:p>
            <a:pPr marL="457200" lvl="1" indent="0" algn="just">
              <a:buNone/>
            </a:pPr>
            <a:r>
              <a:rPr lang="en-US" dirty="0">
                <a:sym typeface="Symbol"/>
              </a:rPr>
              <a:t>	       &lt;x=y, y=z,[</a:t>
            </a:r>
            <a:r>
              <a:rPr lang="en-US" dirty="0"/>
              <a:t>x</a:t>
            </a:r>
            <a:r>
              <a:rPr lang="en-US" dirty="0">
                <a:sym typeface="Symbol"/>
              </a:rPr>
              <a:t>5, y7, z5]&gt;  &lt;P2, S2&gt;</a:t>
            </a:r>
          </a:p>
          <a:p>
            <a:pPr marL="457200" lvl="1" indent="0" algn="just">
              <a:buNone/>
            </a:pPr>
            <a:r>
              <a:rPr lang="en-US" dirty="0">
                <a:sym typeface="Symbol"/>
              </a:rPr>
              <a:t>		  &lt;y=z, [</a:t>
            </a:r>
            <a:r>
              <a:rPr lang="en-US" dirty="0"/>
              <a:t>x</a:t>
            </a:r>
            <a:r>
              <a:rPr lang="en-US" dirty="0">
                <a:sym typeface="Symbol"/>
              </a:rPr>
              <a:t>7, y7, z5]&gt; </a:t>
            </a:r>
          </a:p>
          <a:p>
            <a:pPr marL="457200" lvl="1" indent="0" algn="just">
              <a:buNone/>
            </a:pPr>
            <a:r>
              <a:rPr lang="en-US" dirty="0">
                <a:sym typeface="Symbol"/>
              </a:rPr>
              <a:t>		   &lt;     , [</a:t>
            </a:r>
            <a:r>
              <a:rPr lang="en-US" dirty="0"/>
              <a:t>x</a:t>
            </a:r>
            <a:r>
              <a:rPr lang="en-US" dirty="0">
                <a:sym typeface="Symbol"/>
              </a:rPr>
              <a:t>7, y5, z5]&gt;</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31</a:t>
            </a:fld>
            <a:endParaRPr lang="en-US"/>
          </a:p>
        </p:txBody>
      </p:sp>
    </p:spTree>
    <p:extLst>
      <p:ext uri="{BB962C8B-B14F-4D97-AF65-F5344CB8AC3E}">
        <p14:creationId xmlns:p14="http://schemas.microsoft.com/office/powerpoint/2010/main" val="1673096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a:t>Operational Semantics……………....</a:t>
            </a:r>
            <a:endParaRPr lang="en-US" dirty="0"/>
          </a:p>
        </p:txBody>
      </p:sp>
      <p:sp>
        <p:nvSpPr>
          <p:cNvPr id="3" name="Content Placeholder 2"/>
          <p:cNvSpPr>
            <a:spLocks noGrp="1"/>
          </p:cNvSpPr>
          <p:nvPr>
            <p:ph idx="1"/>
          </p:nvPr>
        </p:nvSpPr>
        <p:spPr/>
        <p:txBody>
          <a:bodyPr>
            <a:normAutofit fontScale="62500" lnSpcReduction="20000"/>
          </a:bodyPr>
          <a:lstStyle/>
          <a:p>
            <a:pPr algn="just"/>
            <a:r>
              <a:rPr lang="en-US" dirty="0"/>
              <a:t>So before starting the program, the state of the memory is [x</a:t>
            </a:r>
            <a:r>
              <a:rPr lang="en-US" dirty="0">
                <a:sym typeface="Symbol"/>
              </a:rPr>
              <a:t>5, y7, z0</a:t>
            </a:r>
            <a:r>
              <a:rPr lang="en-US" dirty="0"/>
              <a:t>], and after the program has terminated, it is [x</a:t>
            </a:r>
            <a:r>
              <a:rPr lang="en-US" dirty="0">
                <a:sym typeface="Symbol"/>
              </a:rPr>
              <a:t>7, y5, z5</a:t>
            </a:r>
            <a:r>
              <a:rPr lang="en-US" dirty="0"/>
              <a:t>], which is meaning of the program </a:t>
            </a:r>
            <a:r>
              <a:rPr lang="en-US" b="1" dirty="0">
                <a:solidFill>
                  <a:srgbClr val="FF0000"/>
                </a:solidFill>
              </a:rPr>
              <a:t>z=x, x=y, y=z </a:t>
            </a:r>
            <a:r>
              <a:rPr lang="en-US" dirty="0"/>
              <a:t>in the state </a:t>
            </a:r>
            <a:r>
              <a:rPr lang="en-US" b="1" dirty="0">
                <a:solidFill>
                  <a:srgbClr val="00B050"/>
                </a:solidFill>
              </a:rPr>
              <a:t>[x</a:t>
            </a:r>
            <a:r>
              <a:rPr lang="en-US" b="1" dirty="0">
                <a:solidFill>
                  <a:srgbClr val="00B050"/>
                </a:solidFill>
                <a:sym typeface="Symbol"/>
              </a:rPr>
              <a:t>5, y7, z0</a:t>
            </a:r>
            <a:r>
              <a:rPr lang="en-US" b="1" dirty="0">
                <a:solidFill>
                  <a:srgbClr val="00B050"/>
                </a:solidFill>
              </a:rPr>
              <a:t>]</a:t>
            </a:r>
            <a:r>
              <a:rPr lang="en-US" b="1" dirty="0">
                <a:solidFill>
                  <a:srgbClr val="FF0000"/>
                </a:solidFill>
              </a:rPr>
              <a:t> </a:t>
            </a:r>
          </a:p>
          <a:p>
            <a:pPr algn="just"/>
            <a:r>
              <a:rPr lang="en-US" b="1" dirty="0"/>
              <a:t>Syntax directed translation </a:t>
            </a:r>
            <a:r>
              <a:rPr lang="en-US" dirty="0"/>
              <a:t>can also be represented as operational semantics</a:t>
            </a:r>
          </a:p>
          <a:p>
            <a:pPr algn="just"/>
            <a:r>
              <a:rPr lang="en-US" dirty="0" err="1"/>
              <a:t>Eg</a:t>
            </a:r>
            <a:endParaRPr lang="en-US" dirty="0"/>
          </a:p>
          <a:p>
            <a:pPr marL="0" indent="0" algn="just">
              <a:buNone/>
            </a:pPr>
            <a:r>
              <a:rPr lang="en-US" dirty="0"/>
              <a:t>     </a:t>
            </a:r>
            <a:r>
              <a:rPr lang="en-US" b="1" u="sng" dirty="0"/>
              <a:t>Production</a:t>
            </a:r>
            <a:r>
              <a:rPr lang="en-US" dirty="0"/>
              <a:t>	                </a:t>
            </a:r>
            <a:r>
              <a:rPr lang="en-US" b="1" u="sng" dirty="0"/>
              <a:t>Semantic Rule</a:t>
            </a:r>
            <a:r>
              <a:rPr lang="en-US" dirty="0"/>
              <a:t>s</a:t>
            </a:r>
          </a:p>
          <a:p>
            <a:pPr marL="0" indent="0" algn="just">
              <a:buNone/>
            </a:pPr>
            <a:r>
              <a:rPr lang="en-US" dirty="0"/>
              <a:t>     </a:t>
            </a:r>
            <a:r>
              <a:rPr lang="en-US" i="1" dirty="0" err="1">
                <a:solidFill>
                  <a:srgbClr val="FF0000"/>
                </a:solidFill>
              </a:rPr>
              <a:t>expr</a:t>
            </a:r>
            <a:r>
              <a:rPr lang="en-US" i="1" dirty="0" err="1">
                <a:solidFill>
                  <a:srgbClr val="FF0000"/>
                </a:solidFill>
                <a:sym typeface="Symbol"/>
              </a:rPr>
              <a:t>expr</a:t>
            </a:r>
            <a:r>
              <a:rPr lang="en-US" i="1" dirty="0">
                <a:solidFill>
                  <a:srgbClr val="FF0000"/>
                </a:solidFill>
                <a:sym typeface="Symbol"/>
              </a:rPr>
              <a:t> + term	{print (‘+’)}</a:t>
            </a:r>
          </a:p>
          <a:p>
            <a:pPr marL="0" indent="0" algn="just">
              <a:buNone/>
            </a:pPr>
            <a:r>
              <a:rPr lang="en-US" i="1" dirty="0">
                <a:solidFill>
                  <a:srgbClr val="FF0000"/>
                </a:solidFill>
              </a:rPr>
              <a:t>     </a:t>
            </a:r>
            <a:r>
              <a:rPr lang="en-US" i="1" dirty="0" err="1">
                <a:solidFill>
                  <a:srgbClr val="FF0000"/>
                </a:solidFill>
              </a:rPr>
              <a:t>expr</a:t>
            </a:r>
            <a:r>
              <a:rPr lang="en-US" i="1" dirty="0" err="1">
                <a:solidFill>
                  <a:srgbClr val="FF0000"/>
                </a:solidFill>
                <a:sym typeface="Symbol"/>
              </a:rPr>
              <a:t>expr</a:t>
            </a:r>
            <a:r>
              <a:rPr lang="en-US" i="1" dirty="0">
                <a:solidFill>
                  <a:srgbClr val="FF0000"/>
                </a:solidFill>
                <a:sym typeface="Symbol"/>
              </a:rPr>
              <a:t> - term	{print (‘-’)}</a:t>
            </a:r>
            <a:endParaRPr lang="en-US" i="1" dirty="0">
              <a:solidFill>
                <a:srgbClr val="FF0000"/>
              </a:solidFill>
            </a:endParaRPr>
          </a:p>
          <a:p>
            <a:pPr marL="0" indent="0" algn="just">
              <a:buNone/>
            </a:pPr>
            <a:r>
              <a:rPr lang="en-US" i="1" dirty="0">
                <a:solidFill>
                  <a:srgbClr val="FF0000"/>
                </a:solidFill>
              </a:rPr>
              <a:t>     </a:t>
            </a:r>
            <a:r>
              <a:rPr lang="en-US" i="1" dirty="0" err="1">
                <a:solidFill>
                  <a:srgbClr val="FF0000"/>
                </a:solidFill>
              </a:rPr>
              <a:t>expr</a:t>
            </a:r>
            <a:r>
              <a:rPr lang="en-US" i="1" dirty="0" err="1">
                <a:solidFill>
                  <a:srgbClr val="FF0000"/>
                </a:solidFill>
                <a:sym typeface="Symbol"/>
              </a:rPr>
              <a:t>term</a:t>
            </a:r>
            <a:endParaRPr lang="en-US" i="1" dirty="0">
              <a:solidFill>
                <a:srgbClr val="FF0000"/>
              </a:solidFill>
              <a:sym typeface="Symbol"/>
            </a:endParaRPr>
          </a:p>
          <a:p>
            <a:pPr marL="0" indent="0" algn="just">
              <a:buNone/>
            </a:pPr>
            <a:r>
              <a:rPr lang="en-US" i="1" dirty="0">
                <a:solidFill>
                  <a:srgbClr val="FF0000"/>
                </a:solidFill>
                <a:sym typeface="Symbol"/>
              </a:rPr>
              <a:t>     term0		{print (‘0’)}</a:t>
            </a:r>
          </a:p>
          <a:p>
            <a:pPr marL="0" indent="0" algn="just">
              <a:buNone/>
            </a:pPr>
            <a:r>
              <a:rPr lang="en-US" i="1" dirty="0">
                <a:solidFill>
                  <a:srgbClr val="FF0000"/>
                </a:solidFill>
                <a:sym typeface="Symbol"/>
              </a:rPr>
              <a:t>     term1		{print (‘1’)}</a:t>
            </a:r>
          </a:p>
          <a:p>
            <a:pPr marL="0" indent="0" algn="just">
              <a:buNone/>
            </a:pPr>
            <a:r>
              <a:rPr lang="en-US" i="1" dirty="0">
                <a:solidFill>
                  <a:srgbClr val="FF0000"/>
                </a:solidFill>
                <a:sym typeface="Symbol"/>
              </a:rPr>
              <a:t>     …………...		……………….</a:t>
            </a:r>
          </a:p>
          <a:p>
            <a:pPr marL="0" indent="0" algn="just">
              <a:buNone/>
            </a:pPr>
            <a:r>
              <a:rPr lang="en-US" i="1" dirty="0">
                <a:solidFill>
                  <a:srgbClr val="FF0000"/>
                </a:solidFill>
                <a:sym typeface="Symbol"/>
              </a:rPr>
              <a:t>     term9		{print (‘9’)}</a:t>
            </a:r>
            <a:endParaRPr lang="en-US" i="1" dirty="0">
              <a:solidFill>
                <a:srgbClr val="FF0000"/>
              </a:solidFill>
            </a:endParaRP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32</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3276600"/>
            <a:ext cx="3886200" cy="2590800"/>
          </a:xfrm>
          <a:prstGeom prst="rect">
            <a:avLst/>
          </a:prstGeom>
        </p:spPr>
      </p:pic>
    </p:spTree>
    <p:extLst>
      <p:ext uri="{BB962C8B-B14F-4D97-AF65-F5344CB8AC3E}">
        <p14:creationId xmlns:p14="http://schemas.microsoft.com/office/powerpoint/2010/main" val="3890265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Operational Semantics……………....</a:t>
            </a:r>
            <a:endParaRPr lang="en-US" dirty="0"/>
          </a:p>
        </p:txBody>
      </p:sp>
      <p:sp>
        <p:nvSpPr>
          <p:cNvPr id="3" name="Content Placeholder 2"/>
          <p:cNvSpPr>
            <a:spLocks noGrp="1"/>
          </p:cNvSpPr>
          <p:nvPr>
            <p:ph idx="1"/>
          </p:nvPr>
        </p:nvSpPr>
        <p:spPr/>
        <p:txBody>
          <a:bodyPr>
            <a:normAutofit fontScale="70000" lnSpcReduction="20000"/>
          </a:bodyPr>
          <a:lstStyle/>
          <a:p>
            <a:pPr algn="just"/>
            <a:r>
              <a:rPr lang="en-US" b="1" u="sng" dirty="0"/>
              <a:t>Hennessy Milner Logic</a:t>
            </a:r>
          </a:p>
          <a:p>
            <a:pPr lvl="1" algn="just"/>
            <a:r>
              <a:rPr lang="en-US" dirty="0"/>
              <a:t>Used to specify properties of a labeled transition system</a:t>
            </a:r>
          </a:p>
          <a:p>
            <a:pPr lvl="1" algn="just"/>
            <a:r>
              <a:rPr lang="en-US" dirty="0"/>
              <a:t>Introduced by Mathew Hennessy and Rabin Milner</a:t>
            </a:r>
          </a:p>
          <a:p>
            <a:pPr lvl="1" algn="just"/>
            <a:r>
              <a:rPr lang="en-US" dirty="0"/>
              <a:t>Syntax</a:t>
            </a:r>
          </a:p>
          <a:p>
            <a:pPr lvl="2" algn="just"/>
            <a:r>
              <a:rPr lang="en-US" dirty="0">
                <a:sym typeface="Symbol"/>
              </a:rPr>
              <a:t>  </a:t>
            </a:r>
            <a:r>
              <a:rPr lang="en-US" dirty="0" err="1">
                <a:sym typeface="Symbol"/>
              </a:rPr>
              <a:t>tt</a:t>
            </a:r>
            <a:r>
              <a:rPr lang="en-US" dirty="0">
                <a:sym typeface="Symbol"/>
              </a:rPr>
              <a:t> 	{always true}</a:t>
            </a:r>
          </a:p>
          <a:p>
            <a:pPr lvl="2" algn="just"/>
            <a:r>
              <a:rPr lang="en-US" dirty="0">
                <a:sym typeface="Symbol"/>
              </a:rPr>
              <a:t>  </a:t>
            </a:r>
            <a:r>
              <a:rPr lang="en-US" dirty="0" err="1">
                <a:sym typeface="Symbol"/>
              </a:rPr>
              <a:t>ff</a:t>
            </a:r>
            <a:r>
              <a:rPr lang="en-US" dirty="0">
                <a:sym typeface="Symbol"/>
              </a:rPr>
              <a:t>	{always false}</a:t>
            </a:r>
          </a:p>
          <a:p>
            <a:pPr lvl="2" algn="just"/>
            <a:r>
              <a:rPr lang="en-US" dirty="0">
                <a:sym typeface="Symbol"/>
              </a:rPr>
              <a:t>  </a:t>
            </a:r>
            <a:r>
              <a:rPr lang="en-US" baseline="-25000" dirty="0">
                <a:sym typeface="Symbol"/>
              </a:rPr>
              <a:t>1</a:t>
            </a:r>
            <a:r>
              <a:rPr lang="en-US" dirty="0">
                <a:sym typeface="Symbol"/>
              </a:rPr>
              <a:t>  </a:t>
            </a:r>
            <a:r>
              <a:rPr lang="en-US" baseline="-25000" dirty="0">
                <a:sym typeface="Symbol"/>
              </a:rPr>
              <a:t> 2 </a:t>
            </a:r>
            <a:r>
              <a:rPr lang="en-US" dirty="0">
                <a:sym typeface="Symbol"/>
              </a:rPr>
              <a:t>	{conjunction}</a:t>
            </a:r>
          </a:p>
          <a:p>
            <a:pPr lvl="2" algn="just"/>
            <a:r>
              <a:rPr lang="en-US" dirty="0">
                <a:sym typeface="Symbol"/>
              </a:rPr>
              <a:t>  </a:t>
            </a:r>
            <a:r>
              <a:rPr lang="en-US" baseline="-25000" dirty="0">
                <a:sym typeface="Symbol"/>
              </a:rPr>
              <a:t>1</a:t>
            </a:r>
            <a:r>
              <a:rPr lang="en-US" dirty="0">
                <a:sym typeface="Symbol"/>
              </a:rPr>
              <a:t>  </a:t>
            </a:r>
            <a:r>
              <a:rPr lang="en-US" baseline="-25000" dirty="0">
                <a:sym typeface="Symbol"/>
              </a:rPr>
              <a:t> 2 </a:t>
            </a:r>
            <a:r>
              <a:rPr lang="en-US" dirty="0">
                <a:sym typeface="Symbol"/>
              </a:rPr>
              <a:t>	{disjunction}</a:t>
            </a:r>
          </a:p>
          <a:p>
            <a:pPr lvl="2" algn="just"/>
            <a:r>
              <a:rPr lang="en-US" dirty="0">
                <a:sym typeface="Symbol"/>
              </a:rPr>
              <a:t>  [L]  	{after </a:t>
            </a:r>
            <a:r>
              <a:rPr lang="en-US" b="1" i="1" dirty="0">
                <a:sym typeface="Symbol"/>
              </a:rPr>
              <a:t>every</a:t>
            </a:r>
            <a:r>
              <a:rPr lang="en-US" dirty="0">
                <a:sym typeface="Symbol"/>
              </a:rPr>
              <a:t> execution of event L, the result 			has property }</a:t>
            </a:r>
          </a:p>
          <a:p>
            <a:pPr lvl="2" algn="just"/>
            <a:r>
              <a:rPr lang="en-US" dirty="0">
                <a:sym typeface="Symbol"/>
              </a:rPr>
              <a:t> &lt;L&gt;  	{if </a:t>
            </a:r>
            <a:r>
              <a:rPr lang="en-US" b="1" i="1" dirty="0">
                <a:sym typeface="Symbol"/>
              </a:rPr>
              <a:t>there exists</a:t>
            </a:r>
            <a:r>
              <a:rPr lang="en-US" dirty="0">
                <a:sym typeface="Symbol"/>
              </a:rPr>
              <a:t> an event L such that after its 			execution the result has property  }</a:t>
            </a:r>
          </a:p>
          <a:p>
            <a:pPr lvl="2" algn="just"/>
            <a:r>
              <a:rPr lang="en-US" dirty="0">
                <a:sym typeface="Symbol"/>
              </a:rPr>
              <a:t>Example</a:t>
            </a:r>
          </a:p>
          <a:p>
            <a:pPr lvl="3" algn="just"/>
            <a:r>
              <a:rPr lang="en-US" dirty="0">
                <a:solidFill>
                  <a:srgbClr val="FF0000"/>
                </a:solidFill>
                <a:sym typeface="Symbol"/>
              </a:rPr>
              <a:t>E  &lt;tick&gt; </a:t>
            </a:r>
            <a:r>
              <a:rPr lang="en-US" dirty="0" err="1">
                <a:solidFill>
                  <a:srgbClr val="FF0000"/>
                </a:solidFill>
                <a:sym typeface="Symbol"/>
              </a:rPr>
              <a:t>tt</a:t>
            </a:r>
            <a:r>
              <a:rPr lang="en-US" dirty="0">
                <a:solidFill>
                  <a:srgbClr val="FF0000"/>
                </a:solidFill>
                <a:sym typeface="Symbol"/>
              </a:rPr>
              <a:t> 	{E can do a tick}</a:t>
            </a:r>
          </a:p>
          <a:p>
            <a:pPr lvl="3" algn="just"/>
            <a:r>
              <a:rPr lang="en-US" dirty="0">
                <a:solidFill>
                  <a:srgbClr val="FF0000"/>
                </a:solidFill>
                <a:sym typeface="Symbol"/>
              </a:rPr>
              <a:t>E  [tick] </a:t>
            </a:r>
            <a:r>
              <a:rPr lang="en-US" dirty="0" err="1">
                <a:solidFill>
                  <a:srgbClr val="FF0000"/>
                </a:solidFill>
                <a:sym typeface="Symbol"/>
              </a:rPr>
              <a:t>tt</a:t>
            </a:r>
            <a:r>
              <a:rPr lang="en-US" dirty="0">
                <a:solidFill>
                  <a:srgbClr val="FF0000"/>
                </a:solidFill>
                <a:sym typeface="Symbol"/>
              </a:rPr>
              <a:t> 	{E always  tick}</a:t>
            </a:r>
          </a:p>
          <a:p>
            <a:pPr lvl="3" algn="just"/>
            <a:r>
              <a:rPr lang="en-US" dirty="0">
                <a:solidFill>
                  <a:srgbClr val="FF0000"/>
                </a:solidFill>
                <a:sym typeface="Symbol"/>
              </a:rPr>
              <a:t>E  [tick] </a:t>
            </a:r>
            <a:r>
              <a:rPr lang="en-US" dirty="0" err="1">
                <a:solidFill>
                  <a:srgbClr val="FF0000"/>
                </a:solidFill>
                <a:sym typeface="Symbol"/>
              </a:rPr>
              <a:t>ff</a:t>
            </a:r>
            <a:r>
              <a:rPr lang="en-US" dirty="0">
                <a:solidFill>
                  <a:srgbClr val="FF0000"/>
                </a:solidFill>
                <a:sym typeface="Symbol"/>
              </a:rPr>
              <a:t> 	{E can  not do the tick}</a:t>
            </a:r>
          </a:p>
          <a:p>
            <a:pPr lvl="3" algn="just"/>
            <a:r>
              <a:rPr lang="en-US" dirty="0">
                <a:solidFill>
                  <a:srgbClr val="FF0000"/>
                </a:solidFill>
                <a:sym typeface="Symbol"/>
              </a:rPr>
              <a:t>E  &lt;tick&gt; </a:t>
            </a:r>
            <a:r>
              <a:rPr lang="en-US" dirty="0" err="1">
                <a:solidFill>
                  <a:srgbClr val="FF0000"/>
                </a:solidFill>
                <a:sym typeface="Symbol"/>
              </a:rPr>
              <a:t>ff</a:t>
            </a:r>
            <a:r>
              <a:rPr lang="en-US" dirty="0">
                <a:solidFill>
                  <a:srgbClr val="FF0000"/>
                </a:solidFill>
                <a:sym typeface="Symbol"/>
              </a:rPr>
              <a:t> 	{????????????????}</a:t>
            </a:r>
          </a:p>
          <a:p>
            <a:pPr lvl="3" algn="just"/>
            <a:endParaRPr lang="en-US" dirty="0">
              <a:sym typeface="Symbol"/>
            </a:endParaRPr>
          </a:p>
          <a:p>
            <a:pPr marL="1371600" lvl="3" indent="0" algn="just">
              <a:buNone/>
            </a:pPr>
            <a:endParaRPr lang="en-US" dirty="0">
              <a:sym typeface="Symbol"/>
            </a:endParaRPr>
          </a:p>
          <a:p>
            <a:pPr lvl="3" algn="just"/>
            <a:endParaRPr lang="en-US" dirty="0">
              <a:sym typeface="Symbol"/>
            </a:endParaRPr>
          </a:p>
          <a:p>
            <a:pPr lvl="2"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33</a:t>
            </a:fld>
            <a:endParaRPr lang="en-US"/>
          </a:p>
        </p:txBody>
      </p:sp>
    </p:spTree>
    <p:extLst>
      <p:ext uri="{BB962C8B-B14F-4D97-AF65-F5344CB8AC3E}">
        <p14:creationId xmlns:p14="http://schemas.microsoft.com/office/powerpoint/2010/main" val="2371456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Denotational</a:t>
            </a:r>
            <a:r>
              <a:rPr lang="en-US" b="1" dirty="0"/>
              <a:t> Semantic Definitions</a:t>
            </a:r>
          </a:p>
        </p:txBody>
      </p:sp>
      <p:sp>
        <p:nvSpPr>
          <p:cNvPr id="3" name="Content Placeholder 2"/>
          <p:cNvSpPr>
            <a:spLocks noGrp="1"/>
          </p:cNvSpPr>
          <p:nvPr>
            <p:ph idx="1"/>
          </p:nvPr>
        </p:nvSpPr>
        <p:spPr/>
        <p:txBody>
          <a:bodyPr/>
          <a:lstStyle/>
          <a:p>
            <a:pPr algn="just"/>
            <a:r>
              <a:rPr lang="en-US" dirty="0"/>
              <a:t>Each construct of the language is mapped into a mathematical object that defines its meaning</a:t>
            </a:r>
          </a:p>
          <a:p>
            <a:pPr algn="just"/>
            <a:r>
              <a:rPr lang="en-US" dirty="0"/>
              <a:t>Idea of </a:t>
            </a:r>
            <a:r>
              <a:rPr lang="en-US" dirty="0" err="1"/>
              <a:t>denotational</a:t>
            </a:r>
            <a:r>
              <a:rPr lang="en-US" dirty="0"/>
              <a:t> semantics is to associate an appropriate mathematical object with each phrase of the language</a:t>
            </a:r>
          </a:p>
          <a:p>
            <a:pPr algn="just"/>
            <a:r>
              <a:rPr lang="en-US" dirty="0"/>
              <a:t>Example</a:t>
            </a:r>
          </a:p>
          <a:p>
            <a:pPr lvl="1" algn="just"/>
            <a:r>
              <a:rPr lang="en-US" dirty="0"/>
              <a:t>Syntax tree for 3*5+4</a:t>
            </a:r>
          </a:p>
          <a:p>
            <a:pPr lvl="1"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34</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4191000"/>
            <a:ext cx="2247900"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7164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Denotational</a:t>
            </a:r>
            <a:r>
              <a:rPr lang="en-US" b="1" dirty="0"/>
              <a:t> Semantic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r>
                  <a:rPr lang="en-US" dirty="0"/>
                  <a:t>Traditionally, the emphatic bracket (</a:t>
                </a:r>
                <a14:m>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d>
                      </m:e>
                    </m:d>
                  </m:oMath>
                </a14:m>
                <a:r>
                  <a:rPr lang="en-US" dirty="0"/>
                  <a:t>), is used to represent the </a:t>
                </a:r>
                <a:r>
                  <a:rPr lang="en-US" dirty="0" err="1"/>
                  <a:t>denotational</a:t>
                </a:r>
                <a:r>
                  <a:rPr lang="en-US" dirty="0"/>
                  <a:t> semantics definition</a:t>
                </a:r>
              </a:p>
              <a:p>
                <a:r>
                  <a:rPr lang="en-US" dirty="0" err="1"/>
                  <a:t>Eg</a:t>
                </a:r>
                <a:r>
                  <a:rPr lang="en-US" dirty="0"/>
                  <a:t>:</a:t>
                </a:r>
              </a:p>
              <a:p>
                <a:pPr marL="457200" lvl="1" indent="0">
                  <a:buNone/>
                </a:pPr>
                <a:r>
                  <a:rPr lang="en-US" b="1" dirty="0">
                    <a:solidFill>
                      <a:srgbClr val="FF0000"/>
                    </a:solidFill>
                  </a:rPr>
                  <a:t>E1 + E2 = plus (Evaluate </a:t>
                </a:r>
                <a14:m>
                  <m:oMath xmlns:m="http://schemas.openxmlformats.org/officeDocument/2006/math">
                    <m:d>
                      <m:dPr>
                        <m:begChr m:val="⟦"/>
                        <m:endChr m:val=""/>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a:rPr>
                          <m:t>𝑬</m:t>
                        </m:r>
                        <m:d>
                          <m:dPr>
                            <m:begChr m:val=""/>
                            <m:endChr m:val="⟧"/>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a:rPr>
                              <m:t>𝟏</m:t>
                            </m:r>
                          </m:e>
                        </m:d>
                        <m:r>
                          <a:rPr lang="en-US" b="1" i="1" smtClean="0">
                            <a:solidFill>
                              <a:srgbClr val="FF0000"/>
                            </a:solidFill>
                            <a:latin typeface="Cambria Math"/>
                          </a:rPr>
                          <m:t>,</m:t>
                        </m:r>
                      </m:e>
                    </m:d>
                  </m:oMath>
                </a14:m>
                <a:r>
                  <a:rPr lang="en-US" b="1" dirty="0">
                    <a:solidFill>
                      <a:srgbClr val="FF0000"/>
                    </a:solidFill>
                  </a:rPr>
                  <a:t> Evaluate </a:t>
                </a:r>
                <a14:m>
                  <m:oMath xmlns:m="http://schemas.openxmlformats.org/officeDocument/2006/math">
                    <m:d>
                      <m:dPr>
                        <m:begChr m:val="⟦"/>
                        <m:endChr m:val=""/>
                        <m:ctrlPr>
                          <a:rPr lang="en-US" b="1" i="1">
                            <a:solidFill>
                              <a:srgbClr val="FF0000"/>
                            </a:solidFill>
                            <a:latin typeface="Cambria Math" panose="02040503050406030204" pitchFamily="18" charset="0"/>
                          </a:rPr>
                        </m:ctrlPr>
                      </m:dPr>
                      <m:e>
                        <m:r>
                          <a:rPr lang="en-US" b="1" i="1">
                            <a:solidFill>
                              <a:srgbClr val="FF0000"/>
                            </a:solidFill>
                            <a:latin typeface="Cambria Math"/>
                          </a:rPr>
                          <m:t>𝑬</m:t>
                        </m:r>
                        <m:d>
                          <m:dPr>
                            <m:begChr m:val=""/>
                            <m:endChr m:val="⟧"/>
                            <m:ctrlPr>
                              <a:rPr lang="en-US" b="1" i="1">
                                <a:solidFill>
                                  <a:srgbClr val="FF0000"/>
                                </a:solidFill>
                                <a:latin typeface="Cambria Math" panose="02040503050406030204" pitchFamily="18" charset="0"/>
                              </a:rPr>
                            </m:ctrlPr>
                          </m:dPr>
                          <m:e>
                            <m:r>
                              <a:rPr lang="en-US" b="1" i="1" smtClean="0">
                                <a:solidFill>
                                  <a:srgbClr val="FF0000"/>
                                </a:solidFill>
                                <a:latin typeface="Cambria Math"/>
                              </a:rPr>
                              <m:t>𝟐</m:t>
                            </m:r>
                          </m:e>
                        </m:d>
                        <m:r>
                          <a:rPr lang="en-US" b="1" i="1">
                            <a:solidFill>
                              <a:srgbClr val="FF0000"/>
                            </a:solidFill>
                            <a:latin typeface="Cambria Math"/>
                          </a:rPr>
                          <m:t>,</m:t>
                        </m:r>
                      </m:e>
                    </m:d>
                  </m:oMath>
                </a14:m>
                <a:r>
                  <a:rPr lang="en-US" b="1" dirty="0">
                    <a:solidFill>
                      <a:srgbClr val="FF0000"/>
                    </a:solidFill>
                  </a:rPr>
                  <a:t>)</a:t>
                </a:r>
              </a:p>
              <a:p>
                <a:r>
                  <a:rPr lang="en-US" dirty="0"/>
                  <a:t>Also the ordered pair can be used to represent the program </a:t>
                </a:r>
              </a:p>
              <a:p>
                <a:pPr marL="457200" lvl="1" indent="0">
                  <a:buNone/>
                </a:pPr>
                <a:r>
                  <a:rPr lang="en-US" dirty="0" err="1"/>
                  <a:t>Eg</a:t>
                </a:r>
                <a:r>
                  <a:rPr lang="en-US" dirty="0"/>
                  <a:t>:</a:t>
                </a:r>
              </a:p>
              <a:p>
                <a:pPr marL="457200" lvl="1" indent="0">
                  <a:buNone/>
                </a:pPr>
                <a:r>
                  <a:rPr lang="en-US" dirty="0"/>
                  <a:t>	</a:t>
                </a:r>
                <a:r>
                  <a:rPr lang="en-US" b="1" dirty="0">
                    <a:solidFill>
                      <a:srgbClr val="FF0000"/>
                    </a:solidFill>
                  </a:rPr>
                  <a:t>fact(n) = if( n==0) then 1 else n*fact(n-1)</a:t>
                </a:r>
              </a:p>
              <a:p>
                <a:pPr marL="457200" lvl="1" indent="0">
                  <a:buNone/>
                </a:pPr>
                <a:r>
                  <a:rPr lang="en-US" dirty="0"/>
                  <a:t>	can be viewed as in ordered pair for </a:t>
                </a:r>
                <a:r>
                  <a:rPr lang="en-US" dirty="0" err="1"/>
                  <a:t>denotational</a:t>
                </a:r>
                <a:r>
                  <a:rPr lang="en-US" dirty="0"/>
                  <a:t> 	semantics as &lt;n, n!&gt;, </a:t>
                </a:r>
              </a:p>
              <a:p>
                <a:pPr marL="457200" lvl="1" indent="0">
                  <a:buNone/>
                </a:pPr>
                <a:r>
                  <a:rPr lang="en-US" dirty="0"/>
                  <a:t>	</a:t>
                </a:r>
                <a:r>
                  <a:rPr lang="en-US" b="1" dirty="0">
                    <a:solidFill>
                      <a:srgbClr val="FF0000"/>
                    </a:solidFill>
                  </a:rPr>
                  <a:t>{&lt;0, 1&gt;, &lt;1, 1&gt;, &lt;2, 2&gt;, &lt;3, 6&gt;, &lt;4, 24&gt;, …………}</a:t>
                </a:r>
              </a:p>
              <a:p>
                <a:pPr marL="0" indent="0">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333" t="-2022" b="-2169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35</a:t>
            </a:fld>
            <a:endParaRPr lang="en-US"/>
          </a:p>
        </p:txBody>
      </p:sp>
    </p:spTree>
    <p:extLst>
      <p:ext uri="{BB962C8B-B14F-4D97-AF65-F5344CB8AC3E}">
        <p14:creationId xmlns:p14="http://schemas.microsoft.com/office/powerpoint/2010/main" val="714986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Denotational</a:t>
            </a:r>
            <a:r>
              <a:rPr lang="en-US" b="1" dirty="0"/>
              <a:t> Semantic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algn="just"/>
                <a:r>
                  <a:rPr lang="en-US" dirty="0"/>
                  <a:t>Example (</a:t>
                </a:r>
                <a:r>
                  <a:rPr lang="en-US" dirty="0" err="1"/>
                  <a:t>denotational</a:t>
                </a:r>
                <a:r>
                  <a:rPr lang="en-US" dirty="0"/>
                  <a:t> specification of language of non negative integer number)</a:t>
                </a:r>
              </a:p>
              <a:p>
                <a:pPr marL="457200" lvl="1" indent="0" algn="just">
                  <a:buNone/>
                </a:pPr>
                <a:r>
                  <a:rPr lang="en-US" sz="2000" b="1" dirty="0">
                    <a:solidFill>
                      <a:srgbClr val="FF0000"/>
                    </a:solidFill>
                  </a:rPr>
                  <a:t>Number </a:t>
                </a:r>
                <a:r>
                  <a:rPr lang="en-US" sz="2000" b="1" dirty="0">
                    <a:solidFill>
                      <a:srgbClr val="FF0000"/>
                    </a:solidFill>
                    <a:sym typeface="Symbol"/>
                  </a:rPr>
                  <a:t> Digit | Number Digit</a:t>
                </a:r>
              </a:p>
              <a:p>
                <a:pPr marL="457200" lvl="1" indent="0" algn="just">
                  <a:buNone/>
                </a:pPr>
                <a:r>
                  <a:rPr lang="en-US" sz="2000" b="1" dirty="0">
                    <a:solidFill>
                      <a:srgbClr val="FF0000"/>
                    </a:solidFill>
                  </a:rPr>
                  <a:t>Digit </a:t>
                </a:r>
                <a:r>
                  <a:rPr lang="en-US" sz="2000" b="1" dirty="0">
                    <a:solidFill>
                      <a:srgbClr val="FF0000"/>
                    </a:solidFill>
                    <a:sym typeface="Symbol"/>
                  </a:rPr>
                  <a:t> 0 | 1 | 2 | 3 | 4 | 5 | 6 | 7 | 8 | 9</a:t>
                </a:r>
              </a:p>
              <a:p>
                <a:pPr marL="857250" lvl="2" indent="0" algn="just">
                  <a:buNone/>
                </a:pPr>
                <a:r>
                  <a:rPr lang="en-US" sz="2100" dirty="0">
                    <a:solidFill>
                      <a:srgbClr val="0070C0"/>
                    </a:solidFill>
                    <a:sym typeface="Symbol"/>
                  </a:rPr>
                  <a:t>Value </a:t>
                </a:r>
                <a14:m>
                  <m:oMath xmlns:m="http://schemas.openxmlformats.org/officeDocument/2006/math">
                    <m:d>
                      <m:dPr>
                        <m:begChr m:val="⟦"/>
                        <m:endChr m:val=""/>
                        <m:ctrlPr>
                          <a:rPr lang="en-US" sz="2100" i="1" smtClean="0">
                            <a:solidFill>
                              <a:srgbClr val="0070C0"/>
                            </a:solidFill>
                            <a:latin typeface="Cambria Math" panose="02040503050406030204" pitchFamily="18" charset="0"/>
                            <a:sym typeface="Symbol"/>
                          </a:rPr>
                        </m:ctrlPr>
                      </m:dPr>
                      <m:e>
                        <m:r>
                          <a:rPr lang="en-US" sz="2100" b="0" i="1" smtClean="0">
                            <a:solidFill>
                              <a:srgbClr val="0070C0"/>
                            </a:solidFill>
                            <a:latin typeface="Cambria Math"/>
                            <a:sym typeface="Symbol"/>
                          </a:rPr>
                          <m:t>𝑁</m:t>
                        </m:r>
                        <m:d>
                          <m:dPr>
                            <m:begChr m:val=""/>
                            <m:endChr m:val="⟧"/>
                            <m:ctrlPr>
                              <a:rPr lang="en-US" sz="2100" b="0" i="1" smtClean="0">
                                <a:solidFill>
                                  <a:srgbClr val="0070C0"/>
                                </a:solidFill>
                                <a:latin typeface="Cambria Math" panose="02040503050406030204" pitchFamily="18" charset="0"/>
                                <a:sym typeface="Symbol"/>
                              </a:rPr>
                            </m:ctrlPr>
                          </m:dPr>
                          <m:e>
                            <m:r>
                              <a:rPr lang="en-US" sz="2100" b="0" i="1" smtClean="0">
                                <a:solidFill>
                                  <a:srgbClr val="0070C0"/>
                                </a:solidFill>
                                <a:latin typeface="Cambria Math"/>
                                <a:sym typeface="Symbol"/>
                              </a:rPr>
                              <m:t>𝐷</m:t>
                            </m:r>
                          </m:e>
                        </m:d>
                      </m:e>
                    </m:d>
                    <m:r>
                      <a:rPr lang="en-US" sz="2100" b="0" i="1" smtClean="0">
                        <a:solidFill>
                          <a:srgbClr val="0070C0"/>
                        </a:solidFill>
                        <a:latin typeface="Cambria Math"/>
                        <a:sym typeface="Symbol"/>
                      </a:rPr>
                      <m:t>=</m:t>
                    </m:r>
                    <m:r>
                      <a:rPr lang="en-US" sz="2100" b="0" i="1" smtClean="0">
                        <a:solidFill>
                          <a:srgbClr val="0070C0"/>
                        </a:solidFill>
                        <a:latin typeface="Cambria Math"/>
                        <a:sym typeface="Symbol"/>
                      </a:rPr>
                      <m:t>𝑝𝑙𝑢𝑠</m:t>
                    </m:r>
                    <m:r>
                      <a:rPr lang="en-US" sz="2100" b="0" i="1" smtClean="0">
                        <a:solidFill>
                          <a:srgbClr val="0070C0"/>
                        </a:solidFill>
                        <a:latin typeface="Cambria Math"/>
                        <a:sym typeface="Symbol"/>
                      </a:rPr>
                      <m:t>(</m:t>
                    </m:r>
                    <m:r>
                      <a:rPr lang="en-US" sz="2100" b="0" i="1" smtClean="0">
                        <a:solidFill>
                          <a:srgbClr val="0070C0"/>
                        </a:solidFill>
                        <a:latin typeface="Cambria Math"/>
                        <a:sym typeface="Symbol"/>
                      </a:rPr>
                      <m:t>𝑡𝑖𝑚𝑒𝑠</m:t>
                    </m:r>
                    <m:r>
                      <a:rPr lang="en-US" sz="2100" b="0" i="1" smtClean="0">
                        <a:solidFill>
                          <a:srgbClr val="0070C0"/>
                        </a:solidFill>
                        <a:latin typeface="Cambria Math"/>
                        <a:sym typeface="Symbol"/>
                      </a:rPr>
                      <m:t>(10,</m:t>
                    </m:r>
                    <m:r>
                      <a:rPr lang="en-US" sz="2100" b="0" i="1" smtClean="0">
                        <a:solidFill>
                          <a:srgbClr val="0070C0"/>
                        </a:solidFill>
                        <a:latin typeface="Cambria Math"/>
                        <a:sym typeface="Symbol"/>
                      </a:rPr>
                      <m:t>𝑣𝑎𝑙𝑢𝑒</m:t>
                    </m:r>
                    <m:d>
                      <m:dPr>
                        <m:begChr m:val="⟦"/>
                        <m:endChr m:val=""/>
                        <m:ctrlPr>
                          <a:rPr lang="en-US" sz="2100" i="1">
                            <a:solidFill>
                              <a:srgbClr val="0070C0"/>
                            </a:solidFill>
                            <a:latin typeface="Cambria Math" panose="02040503050406030204" pitchFamily="18" charset="0"/>
                            <a:sym typeface="Symbol"/>
                          </a:rPr>
                        </m:ctrlPr>
                      </m:dPr>
                      <m:e>
                        <m:d>
                          <m:dPr>
                            <m:begChr m:val=""/>
                            <m:endChr m:val="⟧"/>
                            <m:ctrlPr>
                              <a:rPr lang="en-US" sz="2100" i="1" smtClean="0">
                                <a:solidFill>
                                  <a:srgbClr val="0070C0"/>
                                </a:solidFill>
                                <a:latin typeface="Cambria Math" panose="02040503050406030204" pitchFamily="18" charset="0"/>
                                <a:sym typeface="Symbol"/>
                              </a:rPr>
                            </m:ctrlPr>
                          </m:dPr>
                          <m:e>
                            <m:r>
                              <a:rPr lang="en-US" sz="2100" b="0" i="1" smtClean="0">
                                <a:solidFill>
                                  <a:srgbClr val="0070C0"/>
                                </a:solidFill>
                                <a:latin typeface="Cambria Math"/>
                                <a:sym typeface="Symbol"/>
                              </a:rPr>
                              <m:t>𝑁</m:t>
                            </m:r>
                          </m:e>
                        </m:d>
                      </m:e>
                    </m:d>
                    <m:r>
                      <a:rPr lang="en-US" sz="2100" b="0" i="1" smtClean="0">
                        <a:solidFill>
                          <a:srgbClr val="0070C0"/>
                        </a:solidFill>
                        <a:latin typeface="Cambria Math"/>
                        <a:sym typeface="Symbol"/>
                      </a:rPr>
                      <m:t>, </m:t>
                    </m:r>
                    <m:r>
                      <a:rPr lang="en-US" sz="2100" b="0" i="1" smtClean="0">
                        <a:solidFill>
                          <a:srgbClr val="0070C0"/>
                        </a:solidFill>
                        <a:latin typeface="Cambria Math"/>
                        <a:sym typeface="Symbol"/>
                      </a:rPr>
                      <m:t>𝑑𝑖𝑔𝑖𝑡</m:t>
                    </m:r>
                    <m:d>
                      <m:dPr>
                        <m:begChr m:val="⟦"/>
                        <m:endChr m:val=""/>
                        <m:ctrlPr>
                          <a:rPr lang="en-US" sz="2100" i="1">
                            <a:solidFill>
                              <a:srgbClr val="0070C0"/>
                            </a:solidFill>
                            <a:latin typeface="Cambria Math" panose="02040503050406030204" pitchFamily="18" charset="0"/>
                            <a:sym typeface="Symbol"/>
                          </a:rPr>
                        </m:ctrlPr>
                      </m:dPr>
                      <m:e>
                        <m:d>
                          <m:dPr>
                            <m:begChr m:val=""/>
                            <m:endChr m:val="⟧"/>
                            <m:ctrlPr>
                              <a:rPr lang="en-US" sz="2100" i="1" smtClean="0">
                                <a:solidFill>
                                  <a:srgbClr val="0070C0"/>
                                </a:solidFill>
                                <a:latin typeface="Cambria Math" panose="02040503050406030204" pitchFamily="18" charset="0"/>
                                <a:sym typeface="Symbol"/>
                              </a:rPr>
                            </m:ctrlPr>
                          </m:dPr>
                          <m:e>
                            <m:r>
                              <a:rPr lang="en-US" sz="2100" b="0" i="1" smtClean="0">
                                <a:solidFill>
                                  <a:srgbClr val="0070C0"/>
                                </a:solidFill>
                                <a:latin typeface="Cambria Math"/>
                                <a:sym typeface="Symbol"/>
                              </a:rPr>
                              <m:t>𝐷</m:t>
                            </m:r>
                          </m:e>
                        </m:d>
                        <m:r>
                          <a:rPr lang="en-US" sz="2100" b="0" i="1" smtClean="0">
                            <a:solidFill>
                              <a:srgbClr val="0070C0"/>
                            </a:solidFill>
                            <a:latin typeface="Cambria Math"/>
                            <a:sym typeface="Symbol"/>
                          </a:rPr>
                          <m:t>)</m:t>
                        </m:r>
                      </m:e>
                    </m:d>
                  </m:oMath>
                </a14:m>
                <a:endParaRPr lang="en-US" sz="2100" dirty="0">
                  <a:solidFill>
                    <a:srgbClr val="0070C0"/>
                  </a:solidFill>
                </a:endParaRPr>
              </a:p>
              <a:p>
                <a:pPr marL="857250" lvl="2" indent="0" algn="just">
                  <a:buNone/>
                </a:pPr>
                <a:r>
                  <a:rPr lang="en-US" sz="2100" dirty="0">
                    <a:solidFill>
                      <a:srgbClr val="0070C0"/>
                    </a:solidFill>
                  </a:rPr>
                  <a:t>value</a:t>
                </a:r>
                <a14:m>
                  <m:oMath xmlns:m="http://schemas.openxmlformats.org/officeDocument/2006/math">
                    <m:d>
                      <m:dPr>
                        <m:begChr m:val="⟦"/>
                        <m:endChr m:val=""/>
                        <m:ctrlPr>
                          <a:rPr lang="en-US" sz="2100" i="1">
                            <a:solidFill>
                              <a:srgbClr val="0070C0"/>
                            </a:solidFill>
                            <a:latin typeface="Cambria Math" panose="02040503050406030204" pitchFamily="18" charset="0"/>
                            <a:sym typeface="Symbol"/>
                          </a:rPr>
                        </m:ctrlPr>
                      </m:dPr>
                      <m:e>
                        <m:d>
                          <m:dPr>
                            <m:begChr m:val=""/>
                            <m:endChr m:val="⟧"/>
                            <m:ctrlPr>
                              <a:rPr lang="en-US" sz="2100" i="1">
                                <a:solidFill>
                                  <a:srgbClr val="0070C0"/>
                                </a:solidFill>
                                <a:latin typeface="Cambria Math" panose="02040503050406030204" pitchFamily="18" charset="0"/>
                                <a:sym typeface="Symbol"/>
                              </a:rPr>
                            </m:ctrlPr>
                          </m:dPr>
                          <m:e>
                            <m:r>
                              <a:rPr lang="en-US" sz="2100" b="0" i="1" smtClean="0">
                                <a:solidFill>
                                  <a:srgbClr val="0070C0"/>
                                </a:solidFill>
                                <a:latin typeface="Cambria Math"/>
                                <a:sym typeface="Symbol"/>
                              </a:rPr>
                              <m:t>𝐷</m:t>
                            </m:r>
                          </m:e>
                        </m:d>
                        <m:r>
                          <a:rPr lang="en-US" sz="2100" b="0" i="1" smtClean="0">
                            <a:solidFill>
                              <a:srgbClr val="0070C0"/>
                            </a:solidFill>
                            <a:latin typeface="Cambria Math"/>
                            <a:sym typeface="Symbol"/>
                          </a:rPr>
                          <m:t>=</m:t>
                        </m:r>
                        <m:r>
                          <a:rPr lang="en-US" sz="2100" b="0" i="1" smtClean="0">
                            <a:solidFill>
                              <a:srgbClr val="0070C0"/>
                            </a:solidFill>
                            <a:latin typeface="Cambria Math"/>
                            <a:sym typeface="Symbol"/>
                          </a:rPr>
                          <m:t>𝑑𝑖𝑔𝑖𝑡</m:t>
                        </m:r>
                      </m:e>
                    </m:d>
                    <m:d>
                      <m:dPr>
                        <m:begChr m:val="⟦"/>
                        <m:endChr m:val=""/>
                        <m:ctrlPr>
                          <a:rPr lang="en-US" sz="2100" i="1" smtClean="0">
                            <a:solidFill>
                              <a:srgbClr val="0070C0"/>
                            </a:solidFill>
                            <a:latin typeface="Cambria Math" panose="02040503050406030204" pitchFamily="18" charset="0"/>
                            <a:sym typeface="Symbol"/>
                          </a:rPr>
                        </m:ctrlPr>
                      </m:dPr>
                      <m:e>
                        <m:d>
                          <m:dPr>
                            <m:begChr m:val=""/>
                            <m:endChr m:val="⟧"/>
                            <m:ctrlPr>
                              <a:rPr lang="en-US" sz="2100" i="1" smtClean="0">
                                <a:solidFill>
                                  <a:srgbClr val="0070C0"/>
                                </a:solidFill>
                                <a:latin typeface="Cambria Math" panose="02040503050406030204" pitchFamily="18" charset="0"/>
                                <a:sym typeface="Symbol"/>
                              </a:rPr>
                            </m:ctrlPr>
                          </m:dPr>
                          <m:e>
                            <m:r>
                              <a:rPr lang="en-US" sz="2100" b="0" i="1" smtClean="0">
                                <a:solidFill>
                                  <a:srgbClr val="0070C0"/>
                                </a:solidFill>
                                <a:latin typeface="Cambria Math"/>
                                <a:sym typeface="Symbol"/>
                              </a:rPr>
                              <m:t>𝐷</m:t>
                            </m:r>
                          </m:e>
                        </m:d>
                      </m:e>
                    </m:d>
                  </m:oMath>
                </a14:m>
                <a:endParaRPr lang="en-US" sz="2100" dirty="0">
                  <a:solidFill>
                    <a:srgbClr val="0070C0"/>
                  </a:solidFill>
                </a:endParaRPr>
              </a:p>
              <a:p>
                <a:pPr marL="857250" lvl="2" indent="0" algn="just">
                  <a:buNone/>
                </a:pPr>
                <a:r>
                  <a:rPr lang="en-US" sz="2100" dirty="0">
                    <a:solidFill>
                      <a:srgbClr val="0070C0"/>
                    </a:solidFill>
                  </a:rPr>
                  <a:t>digit</a:t>
                </a:r>
                <a14:m>
                  <m:oMath xmlns:m="http://schemas.openxmlformats.org/officeDocument/2006/math">
                    <m:d>
                      <m:dPr>
                        <m:begChr m:val="⟦"/>
                        <m:endChr m:val=""/>
                        <m:ctrlPr>
                          <a:rPr lang="en-US" sz="2100" i="1" smtClean="0">
                            <a:solidFill>
                              <a:srgbClr val="0070C0"/>
                            </a:solidFill>
                            <a:latin typeface="Cambria Math" panose="02040503050406030204" pitchFamily="18" charset="0"/>
                            <a:sym typeface="Symbol"/>
                          </a:rPr>
                        </m:ctrlPr>
                      </m:dPr>
                      <m:e>
                        <m:d>
                          <m:dPr>
                            <m:begChr m:val=""/>
                            <m:endChr m:val="⟧"/>
                            <m:ctrlPr>
                              <a:rPr lang="en-US" sz="2100" i="1">
                                <a:solidFill>
                                  <a:srgbClr val="0070C0"/>
                                </a:solidFill>
                                <a:latin typeface="Cambria Math" panose="02040503050406030204" pitchFamily="18" charset="0"/>
                                <a:sym typeface="Symbol"/>
                              </a:rPr>
                            </m:ctrlPr>
                          </m:dPr>
                          <m:e>
                            <m:r>
                              <a:rPr lang="en-US" sz="2100" b="0" i="1" smtClean="0">
                                <a:solidFill>
                                  <a:srgbClr val="0070C0"/>
                                </a:solidFill>
                                <a:latin typeface="Cambria Math"/>
                                <a:sym typeface="Symbol"/>
                              </a:rPr>
                              <m:t>0</m:t>
                            </m:r>
                          </m:e>
                        </m:d>
                        <m:r>
                          <a:rPr lang="en-US" sz="2100" i="1">
                            <a:solidFill>
                              <a:srgbClr val="0070C0"/>
                            </a:solidFill>
                            <a:latin typeface="Cambria Math"/>
                            <a:sym typeface="Symbol"/>
                          </a:rPr>
                          <m:t>=</m:t>
                        </m:r>
                        <m:r>
                          <a:rPr lang="en-US" sz="2100" b="0" i="1" smtClean="0">
                            <a:solidFill>
                              <a:srgbClr val="0070C0"/>
                            </a:solidFill>
                            <a:latin typeface="Cambria Math"/>
                            <a:sym typeface="Symbol"/>
                          </a:rPr>
                          <m:t>0</m:t>
                        </m:r>
                      </m:e>
                    </m:d>
                  </m:oMath>
                </a14:m>
                <a:endParaRPr lang="en-US" sz="2100" dirty="0">
                  <a:solidFill>
                    <a:srgbClr val="0070C0"/>
                  </a:solidFill>
                </a:endParaRPr>
              </a:p>
              <a:p>
                <a:pPr marL="857250" lvl="2" indent="0" algn="just">
                  <a:buNone/>
                </a:pPr>
                <a:r>
                  <a:rPr lang="en-US" sz="2100" dirty="0">
                    <a:solidFill>
                      <a:srgbClr val="0070C0"/>
                    </a:solidFill>
                  </a:rPr>
                  <a:t>digit</a:t>
                </a:r>
                <a14:m>
                  <m:oMath xmlns:m="http://schemas.openxmlformats.org/officeDocument/2006/math">
                    <m:d>
                      <m:dPr>
                        <m:begChr m:val="⟦"/>
                        <m:endChr m:val=""/>
                        <m:ctrlPr>
                          <a:rPr lang="en-US" sz="2100" i="1">
                            <a:solidFill>
                              <a:srgbClr val="0070C0"/>
                            </a:solidFill>
                            <a:latin typeface="Cambria Math" panose="02040503050406030204" pitchFamily="18" charset="0"/>
                            <a:sym typeface="Symbol"/>
                          </a:rPr>
                        </m:ctrlPr>
                      </m:dPr>
                      <m:e>
                        <m:d>
                          <m:dPr>
                            <m:begChr m:val=""/>
                            <m:endChr m:val="⟧"/>
                            <m:ctrlPr>
                              <a:rPr lang="en-US" sz="2100" i="1">
                                <a:solidFill>
                                  <a:srgbClr val="0070C0"/>
                                </a:solidFill>
                                <a:latin typeface="Cambria Math" panose="02040503050406030204" pitchFamily="18" charset="0"/>
                                <a:sym typeface="Symbol"/>
                              </a:rPr>
                            </m:ctrlPr>
                          </m:dPr>
                          <m:e>
                            <m:r>
                              <a:rPr lang="en-US" sz="2100" b="0" i="1" smtClean="0">
                                <a:solidFill>
                                  <a:srgbClr val="0070C0"/>
                                </a:solidFill>
                                <a:latin typeface="Cambria Math"/>
                                <a:sym typeface="Symbol"/>
                              </a:rPr>
                              <m:t>1</m:t>
                            </m:r>
                          </m:e>
                        </m:d>
                        <m:r>
                          <a:rPr lang="en-US" sz="2100" i="1">
                            <a:solidFill>
                              <a:srgbClr val="0070C0"/>
                            </a:solidFill>
                            <a:latin typeface="Cambria Math"/>
                            <a:sym typeface="Symbol"/>
                          </a:rPr>
                          <m:t>=</m:t>
                        </m:r>
                        <m:r>
                          <a:rPr lang="en-US" sz="2100" b="0" i="1" smtClean="0">
                            <a:solidFill>
                              <a:srgbClr val="0070C0"/>
                            </a:solidFill>
                            <a:latin typeface="Cambria Math"/>
                            <a:sym typeface="Symbol"/>
                          </a:rPr>
                          <m:t>1</m:t>
                        </m:r>
                      </m:e>
                    </m:d>
                  </m:oMath>
                </a14:m>
                <a:endParaRPr lang="en-US" sz="2100" dirty="0">
                  <a:solidFill>
                    <a:srgbClr val="0070C0"/>
                  </a:solidFill>
                </a:endParaRPr>
              </a:p>
              <a:p>
                <a:pPr marL="857250" lvl="2" indent="0" algn="just">
                  <a:buNone/>
                </a:pPr>
                <a:r>
                  <a:rPr lang="en-US" sz="2100" dirty="0">
                    <a:solidFill>
                      <a:srgbClr val="0070C0"/>
                    </a:solidFill>
                  </a:rPr>
                  <a:t>………………….</a:t>
                </a:r>
              </a:p>
              <a:p>
                <a:pPr marL="857250" lvl="2" indent="0" algn="just">
                  <a:buNone/>
                </a:pPr>
                <a:r>
                  <a:rPr lang="en-US" sz="2100" dirty="0">
                    <a:solidFill>
                      <a:srgbClr val="0070C0"/>
                    </a:solidFill>
                  </a:rPr>
                  <a:t>digit</a:t>
                </a:r>
                <a14:m>
                  <m:oMath xmlns:m="http://schemas.openxmlformats.org/officeDocument/2006/math">
                    <m:d>
                      <m:dPr>
                        <m:begChr m:val="⟦"/>
                        <m:endChr m:val=""/>
                        <m:ctrlPr>
                          <a:rPr lang="en-US" sz="2100" i="1">
                            <a:solidFill>
                              <a:srgbClr val="0070C0"/>
                            </a:solidFill>
                            <a:latin typeface="Cambria Math" panose="02040503050406030204" pitchFamily="18" charset="0"/>
                            <a:sym typeface="Symbol"/>
                          </a:rPr>
                        </m:ctrlPr>
                      </m:dPr>
                      <m:e>
                        <m:d>
                          <m:dPr>
                            <m:begChr m:val=""/>
                            <m:endChr m:val="⟧"/>
                            <m:ctrlPr>
                              <a:rPr lang="en-US" sz="2100" i="1">
                                <a:solidFill>
                                  <a:srgbClr val="0070C0"/>
                                </a:solidFill>
                                <a:latin typeface="Cambria Math" panose="02040503050406030204" pitchFamily="18" charset="0"/>
                                <a:sym typeface="Symbol"/>
                              </a:rPr>
                            </m:ctrlPr>
                          </m:dPr>
                          <m:e>
                            <m:r>
                              <a:rPr lang="en-US" sz="2100" b="0" i="1" smtClean="0">
                                <a:solidFill>
                                  <a:srgbClr val="0070C0"/>
                                </a:solidFill>
                                <a:latin typeface="Cambria Math"/>
                                <a:sym typeface="Symbol"/>
                              </a:rPr>
                              <m:t>9</m:t>
                            </m:r>
                          </m:e>
                        </m:d>
                        <m:r>
                          <a:rPr lang="en-US" sz="2100" i="1">
                            <a:solidFill>
                              <a:srgbClr val="0070C0"/>
                            </a:solidFill>
                            <a:latin typeface="Cambria Math"/>
                            <a:sym typeface="Symbol"/>
                          </a:rPr>
                          <m:t>=</m:t>
                        </m:r>
                        <m:r>
                          <a:rPr lang="en-US" sz="2100" b="0" i="1" smtClean="0">
                            <a:solidFill>
                              <a:srgbClr val="0070C0"/>
                            </a:solidFill>
                            <a:latin typeface="Cambria Math"/>
                            <a:sym typeface="Symbol"/>
                          </a:rPr>
                          <m:t>9</m:t>
                        </m:r>
                      </m:e>
                    </m:d>
                  </m:oMath>
                </a14:m>
                <a:endParaRPr lang="en-US" sz="2100" dirty="0">
                  <a:solidFill>
                    <a:srgbClr val="0070C0"/>
                  </a:solidFill>
                </a:endParaRPr>
              </a:p>
              <a:p>
                <a:pPr algn="just"/>
                <a:r>
                  <a:rPr lang="en-US" sz="2000" dirty="0" err="1"/>
                  <a:t>Eg</a:t>
                </a:r>
                <a:endParaRPr lang="en-US" sz="2000" dirty="0"/>
              </a:p>
              <a:p>
                <a:pPr algn="just"/>
                <a14:m>
                  <m:oMath xmlns:m="http://schemas.openxmlformats.org/officeDocument/2006/math">
                    <m:r>
                      <a:rPr lang="en-US" sz="2000" b="0" i="1" smtClean="0">
                        <a:latin typeface="Cambria Math"/>
                      </a:rPr>
                      <m:t>𝑣𝑎𝑙𝑢𝑒</m:t>
                    </m:r>
                    <m:d>
                      <m:dPr>
                        <m:begChr m:val="⟦"/>
                        <m:endChr m:val=""/>
                        <m:ctrlPr>
                          <a:rPr lang="en-US" sz="2000" b="0" i="1" smtClean="0">
                            <a:latin typeface="Cambria Math" panose="02040503050406030204" pitchFamily="18" charset="0"/>
                          </a:rPr>
                        </m:ctrlPr>
                      </m:dPr>
                      <m:e>
                        <m:r>
                          <a:rPr lang="en-US" sz="2000" b="0" i="1" smtClean="0">
                            <a:latin typeface="Cambria Math"/>
                          </a:rPr>
                          <m:t>6</m:t>
                        </m:r>
                        <m:d>
                          <m:dPr>
                            <m:begChr m:val=""/>
                            <m:endChr m:val="⟧"/>
                            <m:ctrlPr>
                              <a:rPr lang="en-US" sz="2000" b="0" i="1" smtClean="0">
                                <a:latin typeface="Cambria Math" panose="02040503050406030204" pitchFamily="18" charset="0"/>
                              </a:rPr>
                            </m:ctrlPr>
                          </m:dPr>
                          <m:e>
                            <m:r>
                              <a:rPr lang="en-US" sz="2000" b="0" i="1" smtClean="0">
                                <a:latin typeface="Cambria Math"/>
                              </a:rPr>
                              <m:t>5</m:t>
                            </m:r>
                          </m:e>
                        </m:d>
                        <m:r>
                          <a:rPr lang="en-US" sz="2000" b="0" i="1" smtClean="0">
                            <a:latin typeface="Cambria Math"/>
                          </a:rPr>
                          <m:t>=</m:t>
                        </m:r>
                        <m:r>
                          <a:rPr lang="en-US" sz="2000" b="0" i="1" smtClean="0">
                            <a:latin typeface="Cambria Math"/>
                          </a:rPr>
                          <m:t>𝑝𝑙𝑢𝑠</m:t>
                        </m:r>
                        <m:r>
                          <a:rPr lang="en-US" sz="2000" b="0" i="1" smtClean="0">
                            <a:latin typeface="Cambria Math"/>
                          </a:rPr>
                          <m:t>(</m:t>
                        </m:r>
                        <m:r>
                          <a:rPr lang="en-US" sz="2000" b="0" i="1" smtClean="0">
                            <a:latin typeface="Cambria Math"/>
                          </a:rPr>
                          <m:t>𝑡𝑖𝑚𝑒𝑠</m:t>
                        </m:r>
                        <m:r>
                          <a:rPr lang="en-US" sz="2000" b="0" i="1" smtClean="0">
                            <a:latin typeface="Cambria Math"/>
                          </a:rPr>
                          <m:t>(10,</m:t>
                        </m:r>
                        <m:r>
                          <a:rPr lang="en-US" sz="2000" b="0" i="1" smtClean="0">
                            <a:latin typeface="Cambria Math"/>
                          </a:rPr>
                          <m:t>𝑣𝑎𝑙𝑢𝑒</m:t>
                        </m:r>
                        <m:d>
                          <m:dPr>
                            <m:begChr m:val="⟦"/>
                            <m:endChr m:val=""/>
                            <m:ctrlPr>
                              <a:rPr lang="en-US" sz="2000" b="0" i="1" smtClean="0">
                                <a:latin typeface="Cambria Math" panose="02040503050406030204" pitchFamily="18" charset="0"/>
                              </a:rPr>
                            </m:ctrlPr>
                          </m:dPr>
                          <m:e>
                            <m:d>
                              <m:dPr>
                                <m:begChr m:val=""/>
                                <m:endChr m:val="⟧"/>
                                <m:ctrlPr>
                                  <a:rPr lang="en-US" sz="2000" b="0" i="1" smtClean="0">
                                    <a:latin typeface="Cambria Math" panose="02040503050406030204" pitchFamily="18" charset="0"/>
                                  </a:rPr>
                                </m:ctrlPr>
                              </m:dPr>
                              <m:e>
                                <m:r>
                                  <a:rPr lang="en-US" sz="2000" b="0" i="1" smtClean="0">
                                    <a:latin typeface="Cambria Math"/>
                                  </a:rPr>
                                  <m:t>6</m:t>
                                </m:r>
                              </m:e>
                            </m:d>
                          </m:e>
                        </m:d>
                        <m:r>
                          <a:rPr lang="en-US" sz="2000" b="0" i="1" smtClean="0">
                            <a:latin typeface="Cambria Math"/>
                          </a:rPr>
                          <m:t>),</m:t>
                        </m:r>
                        <m:r>
                          <a:rPr lang="en-US" sz="2000" b="0" i="1" smtClean="0">
                            <a:latin typeface="Cambria Math"/>
                          </a:rPr>
                          <m:t>𝑑𝑖𝑔𝑖𝑡</m:t>
                        </m:r>
                        <m:d>
                          <m:dPr>
                            <m:begChr m:val="⟦"/>
                            <m:endChr m:val=""/>
                            <m:ctrlPr>
                              <a:rPr lang="en-US" sz="2000" b="0" i="1" smtClean="0">
                                <a:latin typeface="Cambria Math" panose="02040503050406030204" pitchFamily="18" charset="0"/>
                              </a:rPr>
                            </m:ctrlPr>
                          </m:dPr>
                          <m:e>
                            <m:d>
                              <m:dPr>
                                <m:begChr m:val=""/>
                                <m:endChr m:val="⟧"/>
                                <m:ctrlPr>
                                  <a:rPr lang="en-US" sz="2000" b="0" i="1" smtClean="0">
                                    <a:latin typeface="Cambria Math" panose="02040503050406030204" pitchFamily="18" charset="0"/>
                                  </a:rPr>
                                </m:ctrlPr>
                              </m:dPr>
                              <m:e>
                                <m:r>
                                  <a:rPr lang="en-US" sz="2000" b="0" i="1" smtClean="0">
                                    <a:latin typeface="Cambria Math"/>
                                  </a:rPr>
                                  <m:t>5</m:t>
                                </m:r>
                              </m:e>
                            </m:d>
                          </m:e>
                        </m:d>
                        <m:r>
                          <a:rPr lang="en-US" sz="2000" b="0" i="1" smtClean="0">
                            <a:latin typeface="Cambria Math"/>
                          </a:rPr>
                          <m:t>)</m:t>
                        </m:r>
                      </m:e>
                    </m:d>
                  </m:oMath>
                </a14:m>
                <a:endParaRPr lang="en-US" sz="2000" dirty="0"/>
              </a:p>
              <a:p>
                <a:pPr marL="0" indent="0" algn="just">
                  <a:buNone/>
                </a:pPr>
                <a:r>
                  <a:rPr lang="en-US" sz="2000" dirty="0"/>
                  <a:t>	           = </a:t>
                </a:r>
                <a14:m>
                  <m:oMath xmlns:m="http://schemas.openxmlformats.org/officeDocument/2006/math">
                    <m:r>
                      <a:rPr lang="en-US" sz="2000" i="1">
                        <a:latin typeface="Cambria Math"/>
                      </a:rPr>
                      <m:t>𝑝𝑙𝑢𝑠</m:t>
                    </m:r>
                    <m:d>
                      <m:dPr>
                        <m:ctrlPr>
                          <a:rPr lang="en-US" sz="2000" i="1">
                            <a:latin typeface="Cambria Math" panose="02040503050406030204" pitchFamily="18" charset="0"/>
                          </a:rPr>
                        </m:ctrlPr>
                      </m:dPr>
                      <m:e>
                        <m:r>
                          <a:rPr lang="en-US" sz="2000" i="1">
                            <a:latin typeface="Cambria Math"/>
                          </a:rPr>
                          <m:t>𝑡𝑖𝑚𝑒𝑠</m:t>
                        </m:r>
                        <m:d>
                          <m:dPr>
                            <m:ctrlPr>
                              <a:rPr lang="en-US" sz="2000" i="1">
                                <a:latin typeface="Cambria Math" panose="02040503050406030204" pitchFamily="18" charset="0"/>
                              </a:rPr>
                            </m:ctrlPr>
                          </m:dPr>
                          <m:e>
                            <m:r>
                              <a:rPr lang="en-US" sz="2000" i="1">
                                <a:latin typeface="Cambria Math"/>
                              </a:rPr>
                              <m:t>10</m:t>
                            </m:r>
                            <m:r>
                              <a:rPr lang="en-US" sz="2000" b="0" i="1" smtClean="0">
                                <a:latin typeface="Cambria Math"/>
                              </a:rPr>
                              <m:t>,</m:t>
                            </m:r>
                            <m:r>
                              <a:rPr lang="en-US" sz="2000" b="0" i="1" smtClean="0">
                                <a:latin typeface="Cambria Math"/>
                              </a:rPr>
                              <m:t>𝑑𝑖𝑔𝑖𝑡</m:t>
                            </m:r>
                            <m:d>
                              <m:dPr>
                                <m:begChr m:val="⟦"/>
                                <m:endChr m:val=""/>
                                <m:ctrlPr>
                                  <a:rPr lang="en-US" sz="2000" i="1">
                                    <a:latin typeface="Cambria Math" panose="02040503050406030204" pitchFamily="18" charset="0"/>
                                  </a:rPr>
                                </m:ctrlPr>
                              </m:dPr>
                              <m:e>
                                <m:d>
                                  <m:dPr>
                                    <m:begChr m:val=""/>
                                    <m:endChr m:val="⟧"/>
                                    <m:ctrlPr>
                                      <a:rPr lang="en-US" sz="2000" i="1">
                                        <a:latin typeface="Cambria Math" panose="02040503050406030204" pitchFamily="18" charset="0"/>
                                      </a:rPr>
                                    </m:ctrlPr>
                                  </m:dPr>
                                  <m:e>
                                    <m:r>
                                      <a:rPr lang="en-US" sz="2000" i="1">
                                        <a:latin typeface="Cambria Math"/>
                                      </a:rPr>
                                      <m:t>6</m:t>
                                    </m:r>
                                  </m:e>
                                </m:d>
                              </m:e>
                            </m:d>
                          </m:e>
                        </m:d>
                        <m:r>
                          <a:rPr lang="en-US" sz="2000" i="1">
                            <a:latin typeface="Cambria Math"/>
                          </a:rPr>
                          <m:t>,</m:t>
                        </m:r>
                        <m:r>
                          <a:rPr lang="en-US" sz="2000" i="1">
                            <a:latin typeface="Cambria Math"/>
                          </a:rPr>
                          <m:t>𝑑𝑖𝑔𝑖𝑡</m:t>
                        </m:r>
                        <m:d>
                          <m:dPr>
                            <m:begChr m:val="⟦"/>
                            <m:endChr m:val=""/>
                            <m:ctrlPr>
                              <a:rPr lang="en-US" sz="2000" i="1">
                                <a:latin typeface="Cambria Math" panose="02040503050406030204" pitchFamily="18" charset="0"/>
                              </a:rPr>
                            </m:ctrlPr>
                          </m:dPr>
                          <m:e>
                            <m:d>
                              <m:dPr>
                                <m:begChr m:val=""/>
                                <m:endChr m:val="⟧"/>
                                <m:ctrlPr>
                                  <a:rPr lang="en-US" sz="2000" i="1">
                                    <a:latin typeface="Cambria Math" panose="02040503050406030204" pitchFamily="18" charset="0"/>
                                  </a:rPr>
                                </m:ctrlPr>
                              </m:dPr>
                              <m:e>
                                <m:r>
                                  <a:rPr lang="en-US" sz="2000" i="1">
                                    <a:latin typeface="Cambria Math"/>
                                  </a:rPr>
                                  <m:t>5</m:t>
                                </m:r>
                              </m:e>
                            </m:d>
                          </m:e>
                        </m:d>
                      </m:e>
                    </m:d>
                  </m:oMath>
                </a14:m>
                <a:endParaRPr lang="en-US" sz="2000" dirty="0"/>
              </a:p>
              <a:p>
                <a:pPr marL="0" indent="0" algn="just">
                  <a:buNone/>
                </a:pPr>
                <a:r>
                  <a:rPr lang="en-US" sz="2000" dirty="0"/>
                  <a:t>	           = </a:t>
                </a:r>
                <a14:m>
                  <m:oMath xmlns:m="http://schemas.openxmlformats.org/officeDocument/2006/math">
                    <m:r>
                      <a:rPr lang="en-US" sz="2000" i="1">
                        <a:latin typeface="Cambria Math"/>
                      </a:rPr>
                      <m:t>𝑝𝑙𝑢𝑠</m:t>
                    </m:r>
                    <m:d>
                      <m:dPr>
                        <m:ctrlPr>
                          <a:rPr lang="en-US" sz="2000" i="1">
                            <a:latin typeface="Cambria Math" panose="02040503050406030204" pitchFamily="18" charset="0"/>
                          </a:rPr>
                        </m:ctrlPr>
                      </m:dPr>
                      <m:e>
                        <m:r>
                          <a:rPr lang="en-US" sz="2000" i="1">
                            <a:latin typeface="Cambria Math"/>
                          </a:rPr>
                          <m:t>𝑡𝑖𝑚𝑒𝑠</m:t>
                        </m:r>
                        <m:d>
                          <m:dPr>
                            <m:ctrlPr>
                              <a:rPr lang="en-US" sz="2000" i="1">
                                <a:latin typeface="Cambria Math" panose="02040503050406030204" pitchFamily="18" charset="0"/>
                              </a:rPr>
                            </m:ctrlPr>
                          </m:dPr>
                          <m:e>
                            <m:r>
                              <a:rPr lang="en-US" sz="2000" i="1">
                                <a:latin typeface="Cambria Math"/>
                              </a:rPr>
                              <m:t>10</m:t>
                            </m:r>
                            <m:r>
                              <a:rPr lang="en-US" sz="2000" b="0" i="1" smtClean="0">
                                <a:latin typeface="Cambria Math"/>
                              </a:rPr>
                              <m:t>, 6</m:t>
                            </m:r>
                          </m:e>
                        </m:d>
                        <m:r>
                          <a:rPr lang="en-US" sz="2000" i="1">
                            <a:latin typeface="Cambria Math"/>
                          </a:rPr>
                          <m:t>,</m:t>
                        </m:r>
                        <m:r>
                          <a:rPr lang="en-US" sz="2000" i="1">
                            <a:latin typeface="Cambria Math"/>
                          </a:rPr>
                          <m:t>𝑑𝑖𝑔𝑖𝑡</m:t>
                        </m:r>
                        <m:d>
                          <m:dPr>
                            <m:begChr m:val="⟦"/>
                            <m:endChr m:val=""/>
                            <m:ctrlPr>
                              <a:rPr lang="en-US" sz="2000" i="1">
                                <a:latin typeface="Cambria Math" panose="02040503050406030204" pitchFamily="18" charset="0"/>
                              </a:rPr>
                            </m:ctrlPr>
                          </m:dPr>
                          <m:e>
                            <m:d>
                              <m:dPr>
                                <m:begChr m:val=""/>
                                <m:endChr m:val="⟧"/>
                                <m:ctrlPr>
                                  <a:rPr lang="en-US" sz="2000" i="1">
                                    <a:latin typeface="Cambria Math" panose="02040503050406030204" pitchFamily="18" charset="0"/>
                                  </a:rPr>
                                </m:ctrlPr>
                              </m:dPr>
                              <m:e>
                                <m:r>
                                  <a:rPr lang="en-US" sz="2000" i="1">
                                    <a:latin typeface="Cambria Math"/>
                                  </a:rPr>
                                  <m:t>5</m:t>
                                </m:r>
                              </m:e>
                            </m:d>
                          </m:e>
                        </m:d>
                      </m:e>
                    </m:d>
                  </m:oMath>
                </a14:m>
                <a:endParaRPr lang="en-US" sz="2000" dirty="0"/>
              </a:p>
              <a:p>
                <a:pPr marL="0" indent="0" algn="just">
                  <a:buNone/>
                </a:pPr>
                <a:r>
                  <a:rPr lang="en-US" sz="2000" dirty="0"/>
                  <a:t>	           = </a:t>
                </a:r>
                <a14:m>
                  <m:oMath xmlns:m="http://schemas.openxmlformats.org/officeDocument/2006/math">
                    <m:r>
                      <a:rPr lang="en-US" sz="2000" i="1">
                        <a:latin typeface="Cambria Math"/>
                      </a:rPr>
                      <m:t>𝑝𝑙𝑢𝑠</m:t>
                    </m:r>
                    <m:r>
                      <a:rPr lang="en-US" sz="2000" i="1">
                        <a:latin typeface="Cambria Math"/>
                      </a:rPr>
                      <m:t>(60,</m:t>
                    </m:r>
                    <m:r>
                      <a:rPr lang="en-US" sz="2000" i="1">
                        <a:latin typeface="Cambria Math"/>
                      </a:rPr>
                      <m:t>𝑑𝑖𝑔𝑖𝑡</m:t>
                    </m:r>
                    <m:d>
                      <m:dPr>
                        <m:begChr m:val="⟦"/>
                        <m:endChr m:val=""/>
                        <m:ctrlPr>
                          <a:rPr lang="en-US" sz="2000" i="1">
                            <a:latin typeface="Cambria Math" panose="02040503050406030204" pitchFamily="18" charset="0"/>
                          </a:rPr>
                        </m:ctrlPr>
                      </m:dPr>
                      <m:e>
                        <m:d>
                          <m:dPr>
                            <m:begChr m:val=""/>
                            <m:endChr m:val="⟧"/>
                            <m:ctrlPr>
                              <a:rPr lang="en-US" sz="2000" i="1">
                                <a:latin typeface="Cambria Math" panose="02040503050406030204" pitchFamily="18" charset="0"/>
                              </a:rPr>
                            </m:ctrlPr>
                          </m:dPr>
                          <m:e>
                            <m:r>
                              <a:rPr lang="en-US" sz="2000" i="1">
                                <a:latin typeface="Cambria Math"/>
                              </a:rPr>
                              <m:t>5</m:t>
                            </m:r>
                          </m:e>
                        </m:d>
                      </m:e>
                    </m:d>
                    <m:r>
                      <a:rPr lang="en-US" sz="2000" i="1">
                        <a:latin typeface="Cambria Math"/>
                      </a:rPr>
                      <m:t>)</m:t>
                    </m:r>
                  </m:oMath>
                </a14:m>
                <a:endParaRPr lang="en-US" sz="2000" dirty="0"/>
              </a:p>
              <a:p>
                <a:pPr marL="0" indent="0" algn="just">
                  <a:buNone/>
                </a:pPr>
                <a:r>
                  <a:rPr lang="en-US" sz="2000" dirty="0"/>
                  <a:t>  	           = </a:t>
                </a:r>
                <a14:m>
                  <m:oMath xmlns:m="http://schemas.openxmlformats.org/officeDocument/2006/math">
                    <m:r>
                      <a:rPr lang="en-US" sz="2000" i="1">
                        <a:latin typeface="Cambria Math"/>
                      </a:rPr>
                      <m:t>𝑝𝑙𝑢𝑠</m:t>
                    </m:r>
                    <m:d>
                      <m:dPr>
                        <m:ctrlPr>
                          <a:rPr lang="en-US" sz="2000" i="1">
                            <a:latin typeface="Cambria Math" panose="02040503050406030204" pitchFamily="18" charset="0"/>
                          </a:rPr>
                        </m:ctrlPr>
                      </m:dPr>
                      <m:e>
                        <m:r>
                          <a:rPr lang="en-US" sz="2000" i="1">
                            <a:latin typeface="Cambria Math"/>
                          </a:rPr>
                          <m:t>60,</m:t>
                        </m:r>
                        <m:r>
                          <a:rPr lang="en-US" sz="2000" b="0" i="1" smtClean="0">
                            <a:latin typeface="Cambria Math"/>
                          </a:rPr>
                          <m:t>5</m:t>
                        </m:r>
                      </m:e>
                    </m:d>
                  </m:oMath>
                </a14:m>
                <a:endParaRPr lang="en-US" sz="2000" dirty="0"/>
              </a:p>
              <a:p>
                <a:pPr marL="0" indent="0" algn="just">
                  <a:buNone/>
                </a:pPr>
                <a:r>
                  <a:rPr lang="en-US" sz="2000" dirty="0"/>
                  <a:t> 	           = 65</a:t>
                </a:r>
              </a:p>
              <a:p>
                <a:pPr marL="0" indent="0" algn="just">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037" t="-2426" r="-2074" b="-458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36</a:t>
            </a:fld>
            <a:endParaRPr lang="en-US"/>
          </a:p>
        </p:txBody>
      </p:sp>
    </p:spTree>
    <p:extLst>
      <p:ext uri="{BB962C8B-B14F-4D97-AF65-F5344CB8AC3E}">
        <p14:creationId xmlns:p14="http://schemas.microsoft.com/office/powerpoint/2010/main" val="3531353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Denotational</a:t>
            </a:r>
            <a:r>
              <a:rPr lang="en-US" b="1" dirty="0"/>
              <a:t> Semantic Definitions……</a:t>
            </a:r>
            <a:endParaRPr lang="en-US" dirty="0"/>
          </a:p>
        </p:txBody>
      </p:sp>
      <p:sp>
        <p:nvSpPr>
          <p:cNvPr id="3" name="Content Placeholder 2"/>
          <p:cNvSpPr>
            <a:spLocks noGrp="1"/>
          </p:cNvSpPr>
          <p:nvPr>
            <p:ph idx="1"/>
          </p:nvPr>
        </p:nvSpPr>
        <p:spPr/>
        <p:txBody>
          <a:bodyPr>
            <a:normAutofit fontScale="77500" lnSpcReduction="20000"/>
          </a:bodyPr>
          <a:lstStyle/>
          <a:p>
            <a:pPr algn="just"/>
            <a:r>
              <a:rPr lang="en-US" b="1" u="sng" dirty="0"/>
              <a:t>Communicating Sequential Process</a:t>
            </a:r>
          </a:p>
          <a:p>
            <a:pPr lvl="1" algn="just"/>
            <a:r>
              <a:rPr lang="en-US" dirty="0"/>
              <a:t>Concurrent systems are made up of processes where each process is defined by a sequence of events</a:t>
            </a:r>
          </a:p>
          <a:p>
            <a:pPr lvl="1" algn="just"/>
            <a:r>
              <a:rPr lang="en-US" dirty="0"/>
              <a:t>A process P can be represented by the notation</a:t>
            </a:r>
          </a:p>
          <a:p>
            <a:pPr marL="457200" lvl="1" indent="0" algn="just">
              <a:buNone/>
            </a:pPr>
            <a:r>
              <a:rPr lang="en-US" dirty="0"/>
              <a:t>	</a:t>
            </a:r>
            <a:r>
              <a:rPr lang="en-US" b="1" i="1" dirty="0">
                <a:solidFill>
                  <a:srgbClr val="C00000"/>
                </a:solidFill>
              </a:rPr>
              <a:t>x </a:t>
            </a:r>
            <a:r>
              <a:rPr lang="en-US" b="1" i="1" dirty="0">
                <a:solidFill>
                  <a:srgbClr val="C00000"/>
                </a:solidFill>
                <a:sym typeface="Symbol"/>
              </a:rPr>
              <a:t> Q</a:t>
            </a:r>
            <a:r>
              <a:rPr lang="en-US" dirty="0">
                <a:sym typeface="Symbol"/>
              </a:rPr>
              <a:t>, where x is an event and Q is a process</a:t>
            </a:r>
            <a:endParaRPr lang="en-US" dirty="0"/>
          </a:p>
          <a:p>
            <a:pPr lvl="1" algn="just"/>
            <a:r>
              <a:rPr lang="en-US" dirty="0"/>
              <a:t>i.e. P as a process which first engages in the event x then behaves exactly as described by Q</a:t>
            </a:r>
          </a:p>
          <a:p>
            <a:pPr lvl="1" algn="just"/>
            <a:r>
              <a:rPr lang="en-US" dirty="0"/>
              <a:t>Each process is defined with a particular alphabet which represent the event</a:t>
            </a:r>
          </a:p>
          <a:p>
            <a:pPr lvl="1" algn="just"/>
            <a:r>
              <a:rPr lang="en-US" dirty="0"/>
              <a:t>Small letter (alphabet, i.e. set of events), capital letter (Process)</a:t>
            </a:r>
          </a:p>
          <a:p>
            <a:pPr lvl="1" algn="just"/>
            <a:r>
              <a:rPr lang="en-US" dirty="0"/>
              <a:t>It is logically impossible for an alphabet to engage an event outside an alphabet</a:t>
            </a:r>
          </a:p>
          <a:p>
            <a:pPr lvl="1" algn="just"/>
            <a:r>
              <a:rPr lang="en-US" dirty="0"/>
              <a:t>i.e. a machine designed to sell chocolate cannot deliver toy</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37</a:t>
            </a:fld>
            <a:endParaRPr lang="en-US"/>
          </a:p>
        </p:txBody>
      </p:sp>
    </p:spTree>
    <p:extLst>
      <p:ext uri="{BB962C8B-B14F-4D97-AF65-F5344CB8AC3E}">
        <p14:creationId xmlns:p14="http://schemas.microsoft.com/office/powerpoint/2010/main" val="1723958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Denotational</a:t>
            </a:r>
            <a:r>
              <a:rPr lang="en-US" b="1" dirty="0"/>
              <a:t> Semantic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gn="just"/>
                <a:r>
                  <a:rPr lang="en-US" b="1" u="sng" dirty="0"/>
                  <a:t>Communicating Sequential Process</a:t>
                </a:r>
              </a:p>
              <a:p>
                <a:pPr algn="just"/>
                <a:r>
                  <a:rPr lang="en-US" dirty="0">
                    <a:solidFill>
                      <a:srgbClr val="C00000"/>
                    </a:solidFill>
                  </a:rPr>
                  <a:t>Example</a:t>
                </a:r>
              </a:p>
              <a:p>
                <a:pPr lvl="1" algn="just"/>
                <a:r>
                  <a:rPr lang="en-US" dirty="0"/>
                  <a:t>A simple vending machine that serves a single customer then stop can be represented as,</a:t>
                </a:r>
              </a:p>
              <a:p>
                <a:pPr marL="1371600" lvl="2" indent="-457200" algn="just">
                  <a:buFont typeface="+mj-lt"/>
                  <a:buAutoNum type="arabicPeriod"/>
                </a:pPr>
                <a14:m>
                  <m:oMath xmlns:m="http://schemas.openxmlformats.org/officeDocument/2006/math">
                    <m:sSub>
                      <m:sSubPr>
                        <m:ctrlPr>
                          <a:rPr lang="en-US" sz="1800" i="1" smtClean="0">
                            <a:solidFill>
                              <a:srgbClr val="0070C0"/>
                            </a:solidFill>
                            <a:latin typeface="Cambria Math" panose="02040503050406030204" pitchFamily="18" charset="0"/>
                          </a:rPr>
                        </m:ctrlPr>
                      </m:sSubPr>
                      <m:e>
                        <m:r>
                          <a:rPr lang="en-US" sz="1800" b="0" i="1" smtClean="0">
                            <a:solidFill>
                              <a:srgbClr val="0070C0"/>
                            </a:solidFill>
                            <a:latin typeface="Cambria Math"/>
                          </a:rPr>
                          <m:t>𝑉𝑀</m:t>
                        </m:r>
                      </m:e>
                      <m:sub>
                        <m:r>
                          <a:rPr lang="en-US" sz="1800" b="0" i="1" smtClean="0">
                            <a:solidFill>
                              <a:srgbClr val="0070C0"/>
                            </a:solidFill>
                            <a:latin typeface="Cambria Math"/>
                          </a:rPr>
                          <m:t>0</m:t>
                        </m:r>
                      </m:sub>
                    </m:sSub>
                    <m:r>
                      <a:rPr lang="en-US" sz="1800" i="1" smtClean="0">
                        <a:solidFill>
                          <a:srgbClr val="0070C0"/>
                        </a:solidFill>
                        <a:latin typeface="Cambria Math"/>
                      </a:rPr>
                      <m:t>≝</m:t>
                    </m:r>
                    <m:d>
                      <m:dPr>
                        <m:ctrlPr>
                          <a:rPr lang="en-US" sz="1800" b="0" i="1" smtClean="0">
                            <a:solidFill>
                              <a:srgbClr val="0070C0"/>
                            </a:solidFill>
                            <a:latin typeface="Cambria Math" panose="02040503050406030204" pitchFamily="18" charset="0"/>
                          </a:rPr>
                        </m:ctrlPr>
                      </m:dPr>
                      <m:e>
                        <m:r>
                          <a:rPr lang="en-US" sz="1800" b="0" i="1" smtClean="0">
                            <a:solidFill>
                              <a:srgbClr val="0070C0"/>
                            </a:solidFill>
                            <a:latin typeface="Cambria Math"/>
                          </a:rPr>
                          <m:t>𝑐𝑜𝑖𝑛</m:t>
                        </m:r>
                        <m:r>
                          <a:rPr lang="en-US" sz="1800" b="0" i="1" smtClean="0">
                            <a:solidFill>
                              <a:srgbClr val="0070C0"/>
                            </a:solidFill>
                            <a:latin typeface="Cambria Math"/>
                          </a:rPr>
                          <m:t> →</m:t>
                        </m:r>
                        <m:d>
                          <m:dPr>
                            <m:ctrlPr>
                              <a:rPr lang="en-US" sz="1800" b="0" i="1" smtClean="0">
                                <a:solidFill>
                                  <a:srgbClr val="0070C0"/>
                                </a:solidFill>
                                <a:latin typeface="Cambria Math" panose="02040503050406030204" pitchFamily="18" charset="0"/>
                                <a:ea typeface="Cambria Math"/>
                              </a:rPr>
                            </m:ctrlPr>
                          </m:dPr>
                          <m:e>
                            <m:r>
                              <a:rPr lang="en-US" sz="1800" b="0" i="1" smtClean="0">
                                <a:solidFill>
                                  <a:srgbClr val="0070C0"/>
                                </a:solidFill>
                                <a:latin typeface="Cambria Math"/>
                                <a:ea typeface="Cambria Math"/>
                              </a:rPr>
                              <m:t>𝑐𝑎𝑛𝑑𝑦</m:t>
                            </m:r>
                            <m:r>
                              <a:rPr lang="en-US" sz="1800" b="0" i="1" smtClean="0">
                                <a:solidFill>
                                  <a:srgbClr val="0070C0"/>
                                </a:solidFill>
                                <a:latin typeface="Cambria Math"/>
                                <a:ea typeface="Cambria Math"/>
                              </a:rPr>
                              <m:t> →</m:t>
                            </m:r>
                            <m:r>
                              <a:rPr lang="en-US" sz="1800" b="0" i="1" smtClean="0">
                                <a:solidFill>
                                  <a:srgbClr val="0070C0"/>
                                </a:solidFill>
                                <a:latin typeface="Cambria Math"/>
                                <a:ea typeface="Cambria Math"/>
                              </a:rPr>
                              <m:t>𝑠𝑡𝑜𝑝</m:t>
                            </m:r>
                          </m:e>
                        </m:d>
                      </m:e>
                    </m:d>
                  </m:oMath>
                </a14:m>
                <a:endParaRPr lang="en-US" sz="1800" b="0" dirty="0">
                  <a:solidFill>
                    <a:srgbClr val="0070C0"/>
                  </a:solidFill>
                </a:endParaRPr>
              </a:p>
              <a:p>
                <a:pPr marL="1371600" lvl="2" indent="-457200" algn="just">
                  <a:buFont typeface="+mj-lt"/>
                  <a:buAutoNum type="arabicPeriod"/>
                </a:pPr>
                <a14:m>
                  <m:oMath xmlns:m="http://schemas.openxmlformats.org/officeDocument/2006/math">
                    <m:sSub>
                      <m:sSubPr>
                        <m:ctrlPr>
                          <a:rPr lang="en-US" sz="1800" i="1" smtClean="0">
                            <a:solidFill>
                              <a:srgbClr val="0070C0"/>
                            </a:solidFill>
                            <a:latin typeface="Cambria Math" panose="02040503050406030204" pitchFamily="18" charset="0"/>
                          </a:rPr>
                        </m:ctrlPr>
                      </m:sSubPr>
                      <m:e>
                        <m:r>
                          <a:rPr lang="en-US" sz="1800" b="0" i="1" smtClean="0">
                            <a:solidFill>
                              <a:srgbClr val="0070C0"/>
                            </a:solidFill>
                            <a:latin typeface="Cambria Math"/>
                          </a:rPr>
                          <m:t>𝑉𝑀</m:t>
                        </m:r>
                      </m:e>
                      <m:sub>
                        <m:r>
                          <a:rPr lang="en-US" sz="1800" b="0" i="1" smtClean="0">
                            <a:solidFill>
                              <a:srgbClr val="0070C0"/>
                            </a:solidFill>
                            <a:latin typeface="Cambria Math"/>
                          </a:rPr>
                          <m:t>1</m:t>
                        </m:r>
                      </m:sub>
                    </m:sSub>
                    <m:r>
                      <a:rPr lang="en-US" sz="1800" i="1" smtClean="0">
                        <a:solidFill>
                          <a:srgbClr val="0070C0"/>
                        </a:solidFill>
                        <a:latin typeface="Cambria Math"/>
                      </a:rPr>
                      <m:t>≝</m:t>
                    </m:r>
                    <m:d>
                      <m:dPr>
                        <m:ctrlPr>
                          <a:rPr lang="en-US" sz="1800" b="0" i="1" smtClean="0">
                            <a:solidFill>
                              <a:srgbClr val="0070C0"/>
                            </a:solidFill>
                            <a:latin typeface="Cambria Math" panose="02040503050406030204" pitchFamily="18" charset="0"/>
                          </a:rPr>
                        </m:ctrlPr>
                      </m:dPr>
                      <m:e>
                        <m:r>
                          <a:rPr lang="en-US" sz="1800" b="0" i="1" smtClean="0">
                            <a:solidFill>
                              <a:srgbClr val="0070C0"/>
                            </a:solidFill>
                            <a:latin typeface="Cambria Math"/>
                          </a:rPr>
                          <m:t>𝑐𝑜𝑖𝑛</m:t>
                        </m:r>
                        <m:r>
                          <a:rPr lang="en-US" sz="1800" b="0" i="1" smtClean="0">
                            <a:solidFill>
                              <a:srgbClr val="0070C0"/>
                            </a:solidFill>
                            <a:latin typeface="Cambria Math"/>
                          </a:rPr>
                          <m:t> →</m:t>
                        </m:r>
                        <m:d>
                          <m:dPr>
                            <m:ctrlPr>
                              <a:rPr lang="en-US" sz="1800" b="0" i="1" smtClean="0">
                                <a:solidFill>
                                  <a:srgbClr val="0070C0"/>
                                </a:solidFill>
                                <a:latin typeface="Cambria Math" panose="02040503050406030204" pitchFamily="18" charset="0"/>
                              </a:rPr>
                            </m:ctrlPr>
                          </m:dPr>
                          <m:e>
                            <m:r>
                              <a:rPr lang="en-US" sz="1800" b="0" i="1" smtClean="0">
                                <a:solidFill>
                                  <a:srgbClr val="0070C0"/>
                                </a:solidFill>
                                <a:latin typeface="Cambria Math"/>
                              </a:rPr>
                              <m:t>𝑐𝑎𝑛𝑑𝑦</m:t>
                            </m:r>
                            <m:r>
                              <a:rPr lang="en-US" sz="1800" b="0" i="1" smtClean="0">
                                <a:solidFill>
                                  <a:srgbClr val="0070C0"/>
                                </a:solidFill>
                                <a:latin typeface="Cambria Math"/>
                                <a:ea typeface="Cambria Math"/>
                              </a:rPr>
                              <m:t>→</m:t>
                            </m:r>
                            <m:sSub>
                              <m:sSubPr>
                                <m:ctrlPr>
                                  <a:rPr lang="en-US" sz="1800" b="0" i="1" smtClean="0">
                                    <a:solidFill>
                                      <a:srgbClr val="0070C0"/>
                                    </a:solidFill>
                                    <a:latin typeface="Cambria Math" panose="02040503050406030204" pitchFamily="18" charset="0"/>
                                    <a:ea typeface="Cambria Math"/>
                                  </a:rPr>
                                </m:ctrlPr>
                              </m:sSubPr>
                              <m:e>
                                <m:r>
                                  <a:rPr lang="en-US" sz="1800" b="0" i="1" smtClean="0">
                                    <a:solidFill>
                                      <a:srgbClr val="0070C0"/>
                                    </a:solidFill>
                                    <a:latin typeface="Cambria Math"/>
                                    <a:ea typeface="Cambria Math"/>
                                  </a:rPr>
                                  <m:t>𝑉𝑀</m:t>
                                </m:r>
                              </m:e>
                              <m:sub>
                                <m:r>
                                  <a:rPr lang="en-US" sz="1800" b="0" i="1" smtClean="0">
                                    <a:solidFill>
                                      <a:srgbClr val="0070C0"/>
                                    </a:solidFill>
                                    <a:latin typeface="Cambria Math"/>
                                    <a:ea typeface="Cambria Math"/>
                                  </a:rPr>
                                  <m:t>1</m:t>
                                </m:r>
                              </m:sub>
                            </m:sSub>
                          </m:e>
                        </m:d>
                      </m:e>
                    </m:d>
                  </m:oMath>
                </a14:m>
                <a:endParaRPr lang="en-US" sz="1800" b="0" dirty="0">
                  <a:solidFill>
                    <a:srgbClr val="0070C0"/>
                  </a:solidFill>
                </a:endParaRPr>
              </a:p>
              <a:p>
                <a:pPr marL="1371600" lvl="2" indent="-457200" algn="just">
                  <a:buFont typeface="+mj-lt"/>
                  <a:buAutoNum type="arabicPeriod"/>
                </a:pPr>
                <a14:m>
                  <m:oMath xmlns:m="http://schemas.openxmlformats.org/officeDocument/2006/math">
                    <m:sSub>
                      <m:sSubPr>
                        <m:ctrlPr>
                          <a:rPr lang="en-US" sz="1800" i="1" smtClean="0">
                            <a:solidFill>
                              <a:srgbClr val="0070C0"/>
                            </a:solidFill>
                            <a:latin typeface="Cambria Math" panose="02040503050406030204" pitchFamily="18" charset="0"/>
                          </a:rPr>
                        </m:ctrlPr>
                      </m:sSubPr>
                      <m:e>
                        <m:r>
                          <a:rPr lang="en-US" sz="1800" b="0" i="1" smtClean="0">
                            <a:solidFill>
                              <a:srgbClr val="0070C0"/>
                            </a:solidFill>
                            <a:latin typeface="Cambria Math"/>
                          </a:rPr>
                          <m:t>𝑉𝑀</m:t>
                        </m:r>
                      </m:e>
                      <m:sub>
                        <m:r>
                          <a:rPr lang="en-US" sz="1800" b="0" i="1" smtClean="0">
                            <a:solidFill>
                              <a:srgbClr val="0070C0"/>
                            </a:solidFill>
                            <a:latin typeface="Cambria Math"/>
                          </a:rPr>
                          <m:t>2</m:t>
                        </m:r>
                      </m:sub>
                    </m:sSub>
                    <m:r>
                      <a:rPr lang="en-US" sz="1800" i="1" smtClean="0">
                        <a:solidFill>
                          <a:srgbClr val="0070C0"/>
                        </a:solidFill>
                        <a:latin typeface="Cambria Math"/>
                      </a:rPr>
                      <m:t>≝</m:t>
                    </m:r>
                    <m:r>
                      <a:rPr lang="en-US" sz="1800" b="0" i="1" smtClean="0">
                        <a:solidFill>
                          <a:srgbClr val="0070C0"/>
                        </a:solidFill>
                        <a:latin typeface="Cambria Math"/>
                      </a:rPr>
                      <m:t>(</m:t>
                    </m:r>
                    <m:r>
                      <a:rPr lang="en-US" sz="1800" b="0" i="1" smtClean="0">
                        <a:solidFill>
                          <a:srgbClr val="0070C0"/>
                        </a:solidFill>
                        <a:latin typeface="Cambria Math"/>
                      </a:rPr>
                      <m:t>𝑐𝑜𝑖𝑛</m:t>
                    </m:r>
                    <m:r>
                      <a:rPr lang="en-US" sz="1800" b="0" i="1" smtClean="0">
                        <a:solidFill>
                          <a:srgbClr val="0070C0"/>
                        </a:solidFill>
                        <a:latin typeface="Cambria Math"/>
                        <a:ea typeface="Cambria Math"/>
                      </a:rPr>
                      <m:t>→(</m:t>
                    </m:r>
                    <m:r>
                      <a:rPr lang="en-US" sz="1800" b="0" i="1" smtClean="0">
                        <a:solidFill>
                          <a:srgbClr val="0070C0"/>
                        </a:solidFill>
                        <a:latin typeface="Cambria Math"/>
                        <a:ea typeface="Cambria Math"/>
                      </a:rPr>
                      <m:t>𝑐𝑎𝑛𝑑𝑦</m:t>
                    </m:r>
                    <m:r>
                      <a:rPr lang="en-US" sz="1800" b="0" i="1" smtClean="0">
                        <a:solidFill>
                          <a:srgbClr val="0070C0"/>
                        </a:solidFill>
                        <a:latin typeface="Cambria Math"/>
                        <a:ea typeface="Cambria Math"/>
                      </a:rPr>
                      <m:t>→</m:t>
                    </m:r>
                    <m:sSub>
                      <m:sSubPr>
                        <m:ctrlPr>
                          <a:rPr lang="en-US" sz="1800" b="0" i="1" smtClean="0">
                            <a:solidFill>
                              <a:srgbClr val="0070C0"/>
                            </a:solidFill>
                            <a:latin typeface="Cambria Math" panose="02040503050406030204" pitchFamily="18" charset="0"/>
                            <a:ea typeface="Cambria Math"/>
                          </a:rPr>
                        </m:ctrlPr>
                      </m:sSubPr>
                      <m:e>
                        <m:r>
                          <a:rPr lang="en-US" sz="1800" b="0" i="1" smtClean="0">
                            <a:solidFill>
                              <a:srgbClr val="0070C0"/>
                            </a:solidFill>
                            <a:latin typeface="Cambria Math"/>
                            <a:ea typeface="Cambria Math"/>
                          </a:rPr>
                          <m:t>𝑉𝑀</m:t>
                        </m:r>
                      </m:e>
                      <m:sub>
                        <m:r>
                          <a:rPr lang="en-US" sz="1800" b="0" i="1" smtClean="0">
                            <a:solidFill>
                              <a:srgbClr val="0070C0"/>
                            </a:solidFill>
                            <a:latin typeface="Cambria Math"/>
                            <a:ea typeface="Cambria Math"/>
                          </a:rPr>
                          <m:t>2</m:t>
                        </m:r>
                      </m:sub>
                    </m:sSub>
                    <m:r>
                      <a:rPr lang="en-US" sz="1800" b="0" i="1" smtClean="0">
                        <a:solidFill>
                          <a:srgbClr val="0070C0"/>
                        </a:solidFill>
                        <a:latin typeface="Cambria Math"/>
                        <a:ea typeface="Cambria Math"/>
                      </a:rPr>
                      <m:t>)</m:t>
                    </m:r>
                    <m:r>
                      <a:rPr lang="en-US" sz="1800" b="0" i="1" smtClean="0">
                        <a:solidFill>
                          <a:srgbClr val="0070C0"/>
                        </a:solidFill>
                        <a:latin typeface="Cambria Math"/>
                      </a:rPr>
                      <m:t>)||(</m:t>
                    </m:r>
                    <m:r>
                      <a:rPr lang="en-US" sz="1800" b="0" i="1" smtClean="0">
                        <a:solidFill>
                          <a:srgbClr val="0070C0"/>
                        </a:solidFill>
                        <a:latin typeface="Cambria Math"/>
                      </a:rPr>
                      <m:t>𝑛𝑜𝑡𝑒𝑏𝑖𝑙𝑙</m:t>
                    </m:r>
                    <m:r>
                      <a:rPr lang="en-US" sz="1800" b="0" i="1" smtClean="0">
                        <a:solidFill>
                          <a:srgbClr val="0070C0"/>
                        </a:solidFill>
                        <a:latin typeface="Cambria Math"/>
                        <a:ea typeface="Cambria Math"/>
                      </a:rPr>
                      <m:t>→(</m:t>
                    </m:r>
                    <m:r>
                      <a:rPr lang="en-US" sz="1800" b="0" i="1" smtClean="0">
                        <a:solidFill>
                          <a:srgbClr val="0070C0"/>
                        </a:solidFill>
                        <a:latin typeface="Cambria Math"/>
                        <a:ea typeface="Cambria Math"/>
                      </a:rPr>
                      <m:t>𝑡𝑜𝑓𝑓𝑒𝑒</m:t>
                    </m:r>
                    <m:r>
                      <a:rPr lang="en-US" sz="1800" b="0" i="1" smtClean="0">
                        <a:solidFill>
                          <a:srgbClr val="0070C0"/>
                        </a:solidFill>
                        <a:latin typeface="Cambria Math"/>
                        <a:ea typeface="Cambria Math"/>
                      </a:rPr>
                      <m:t>→</m:t>
                    </m:r>
                    <m:sSub>
                      <m:sSubPr>
                        <m:ctrlPr>
                          <a:rPr lang="en-US" sz="1800" b="0" i="1" smtClean="0">
                            <a:solidFill>
                              <a:srgbClr val="0070C0"/>
                            </a:solidFill>
                            <a:latin typeface="Cambria Math" panose="02040503050406030204" pitchFamily="18" charset="0"/>
                            <a:ea typeface="Cambria Math"/>
                          </a:rPr>
                        </m:ctrlPr>
                      </m:sSubPr>
                      <m:e>
                        <m:r>
                          <a:rPr lang="en-US" sz="1800" b="0" i="1" smtClean="0">
                            <a:solidFill>
                              <a:srgbClr val="0070C0"/>
                            </a:solidFill>
                            <a:latin typeface="Cambria Math"/>
                            <a:ea typeface="Cambria Math"/>
                          </a:rPr>
                          <m:t>𝑉𝑀</m:t>
                        </m:r>
                      </m:e>
                      <m:sub>
                        <m:r>
                          <a:rPr lang="en-US" sz="1800" b="0" i="1" smtClean="0">
                            <a:solidFill>
                              <a:srgbClr val="0070C0"/>
                            </a:solidFill>
                            <a:latin typeface="Cambria Math"/>
                            <a:ea typeface="Cambria Math"/>
                          </a:rPr>
                          <m:t>2</m:t>
                        </m:r>
                      </m:sub>
                    </m:sSub>
                    <m:r>
                      <a:rPr lang="en-US" sz="1800" b="0" i="1" smtClean="0">
                        <a:solidFill>
                          <a:srgbClr val="0070C0"/>
                        </a:solidFill>
                        <a:latin typeface="Cambria Math"/>
                        <a:ea typeface="Cambria Math"/>
                      </a:rPr>
                      <m:t>)</m:t>
                    </m:r>
                    <m:r>
                      <a:rPr lang="en-US" sz="1800" b="0" i="1" smtClean="0">
                        <a:solidFill>
                          <a:srgbClr val="0070C0"/>
                        </a:solidFill>
                        <a:latin typeface="Cambria Math"/>
                      </a:rPr>
                      <m:t>)</m:t>
                    </m:r>
                  </m:oMath>
                </a14:m>
                <a:endParaRPr lang="en-US" sz="1800" dirty="0">
                  <a:solidFill>
                    <a:srgbClr val="0070C0"/>
                  </a:solidFill>
                </a:endParaRPr>
              </a:p>
              <a:p>
                <a:pPr lvl="1" algn="just"/>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630" t="-1752" r="-251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38</a:t>
            </a:fld>
            <a:endParaRPr lang="en-US"/>
          </a:p>
        </p:txBody>
      </p:sp>
    </p:spTree>
    <p:extLst>
      <p:ext uri="{BB962C8B-B14F-4D97-AF65-F5344CB8AC3E}">
        <p14:creationId xmlns:p14="http://schemas.microsoft.com/office/powerpoint/2010/main" val="641657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2819400"/>
            <a:ext cx="6477000" cy="1447800"/>
          </a:xfrm>
        </p:spPr>
        <p:txBody>
          <a:bodyPr>
            <a:normAutofit fontScale="70000" lnSpcReduction="20000"/>
          </a:bodyPr>
          <a:lstStyle/>
          <a:p>
            <a:pPr marL="0" indent="0" algn="ctr">
              <a:buNone/>
            </a:pPr>
            <a:r>
              <a:rPr lang="en-US" sz="7200" b="1" dirty="0"/>
              <a:t>End of Session Unit 1.2</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39</a:t>
            </a:fld>
            <a:endParaRPr lang="en-US"/>
          </a:p>
        </p:txBody>
      </p:sp>
    </p:spTree>
    <p:extLst>
      <p:ext uri="{BB962C8B-B14F-4D97-AF65-F5344CB8AC3E}">
        <p14:creationId xmlns:p14="http://schemas.microsoft.com/office/powerpoint/2010/main" val="1555747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Why do we need parallel computing?</a:t>
            </a:r>
            <a:endParaRPr lang="en-US" dirty="0"/>
          </a:p>
        </p:txBody>
      </p:sp>
      <p:sp>
        <p:nvSpPr>
          <p:cNvPr id="3" name="Content Placeholder 2"/>
          <p:cNvSpPr>
            <a:spLocks noGrp="1"/>
          </p:cNvSpPr>
          <p:nvPr>
            <p:ph idx="1"/>
          </p:nvPr>
        </p:nvSpPr>
        <p:spPr/>
        <p:txBody>
          <a:bodyPr>
            <a:normAutofit/>
          </a:bodyPr>
          <a:lstStyle/>
          <a:p>
            <a:pPr algn="just"/>
            <a:r>
              <a:rPr lang="en-US" sz="2400" dirty="0"/>
              <a:t>Serial computing is too slow</a:t>
            </a:r>
          </a:p>
          <a:p>
            <a:pPr algn="just"/>
            <a:r>
              <a:rPr lang="en-US" sz="2400" dirty="0"/>
              <a:t>Need for more computing power (</a:t>
            </a:r>
            <a:r>
              <a:rPr lang="en-US" sz="2400" dirty="0" err="1"/>
              <a:t>Eg</a:t>
            </a:r>
            <a:r>
              <a:rPr lang="en-US" sz="2400" dirty="0"/>
              <a:t>:- </a:t>
            </a:r>
            <a:r>
              <a:rPr lang="en-US" sz="2400" dirty="0">
                <a:solidFill>
                  <a:srgbClr val="FF0000"/>
                </a:solidFill>
              </a:rPr>
              <a:t>Data mining, search engine, cryptography</a:t>
            </a:r>
            <a:r>
              <a:rPr lang="en-US" sz="2400" dirty="0"/>
              <a:t>)</a:t>
            </a:r>
          </a:p>
          <a:p>
            <a:pPr algn="just"/>
            <a:endParaRPr lang="en-US" sz="2400" dirty="0"/>
          </a:p>
        </p:txBody>
      </p:sp>
      <p:sp>
        <p:nvSpPr>
          <p:cNvPr id="4" name="Footer Placeholder 3"/>
          <p:cNvSpPr>
            <a:spLocks noGrp="1"/>
          </p:cNvSpPr>
          <p:nvPr>
            <p:ph type="ftr" sz="quarter" idx="11"/>
          </p:nvPr>
        </p:nvSpPr>
        <p:spPr/>
        <p:txBody>
          <a:bodyPr/>
          <a:lstStyle/>
          <a:p>
            <a:r>
              <a:rPr lang="en-US"/>
              <a:t>Parallel and Distributed Computing</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6874" y="2901885"/>
            <a:ext cx="6410726" cy="362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464F0463-9ADA-46C2-917D-8AEF7708C576}" type="slidenum">
              <a:rPr lang="en-US" smtClean="0"/>
              <a:pPr/>
              <a:t>4</a:t>
            </a:fld>
            <a:endParaRPr lang="en-US"/>
          </a:p>
        </p:txBody>
      </p:sp>
    </p:spTree>
    <p:extLst>
      <p:ext uri="{BB962C8B-B14F-4D97-AF65-F5344CB8AC3E}">
        <p14:creationId xmlns:p14="http://schemas.microsoft.com/office/powerpoint/2010/main" val="611639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Unit 1.3 :-  Process Algebra</a:t>
            </a:r>
          </a:p>
        </p:txBody>
      </p:sp>
      <p:sp>
        <p:nvSpPr>
          <p:cNvPr id="4" name="Footer Placeholder 3"/>
          <p:cNvSpPr>
            <a:spLocks noGrp="1"/>
          </p:cNvSpPr>
          <p:nvPr>
            <p:ph type="ftr" sz="quarter" idx="11"/>
          </p:nvPr>
        </p:nvSpPr>
        <p:spPr>
          <a:xfrm>
            <a:off x="3124200" y="6356350"/>
            <a:ext cx="3810000" cy="365125"/>
          </a:xfrm>
        </p:spPr>
        <p:txBody>
          <a:bodyPr/>
          <a:lstStyle/>
          <a:p>
            <a:pPr>
              <a:spcBef>
                <a:spcPct val="20000"/>
              </a:spcBef>
            </a:pPr>
            <a:r>
              <a:rPr lang="en-US" sz="1400" b="1">
                <a:solidFill>
                  <a:schemeClr val="tx1"/>
                </a:solidFill>
                <a:latin typeface="+mj-lt"/>
                <a:ea typeface="+mj-ea"/>
                <a:cs typeface="+mj-cs"/>
              </a:rPr>
              <a:t>Parallel and Distributed Computing</a:t>
            </a:r>
            <a:endParaRPr lang="en-US" sz="1400" b="1" dirty="0">
              <a:solidFill>
                <a:schemeClr val="tx1"/>
              </a:solidFill>
              <a:latin typeface="+mj-lt"/>
              <a:ea typeface="+mj-ea"/>
              <a:cs typeface="+mj-cs"/>
            </a:endParaRPr>
          </a:p>
        </p:txBody>
      </p:sp>
      <p:sp>
        <p:nvSpPr>
          <p:cNvPr id="5" name="Slide Number Placeholder 4"/>
          <p:cNvSpPr>
            <a:spLocks noGrp="1"/>
          </p:cNvSpPr>
          <p:nvPr>
            <p:ph type="sldNum" sz="quarter" idx="12"/>
          </p:nvPr>
        </p:nvSpPr>
        <p:spPr/>
        <p:txBody>
          <a:bodyPr/>
          <a:lstStyle/>
          <a:p>
            <a:fld id="{464F0463-9ADA-46C2-917D-8AEF7708C576}" type="slidenum">
              <a:rPr lang="en-US" smtClean="0"/>
              <a:pPr/>
              <a:t>40</a:t>
            </a:fld>
            <a:endParaRPr lang="en-US"/>
          </a:p>
        </p:txBody>
      </p:sp>
    </p:spTree>
    <p:extLst>
      <p:ext uri="{BB962C8B-B14F-4D97-AF65-F5344CB8AC3E}">
        <p14:creationId xmlns:p14="http://schemas.microsoft.com/office/powerpoint/2010/main" val="1783773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Process Algebra</a:t>
            </a:r>
          </a:p>
        </p:txBody>
      </p:sp>
      <p:sp>
        <p:nvSpPr>
          <p:cNvPr id="3" name="Content Placeholder 2"/>
          <p:cNvSpPr>
            <a:spLocks noGrp="1"/>
          </p:cNvSpPr>
          <p:nvPr>
            <p:ph idx="1"/>
          </p:nvPr>
        </p:nvSpPr>
        <p:spPr/>
        <p:txBody>
          <a:bodyPr>
            <a:noAutofit/>
          </a:bodyPr>
          <a:lstStyle/>
          <a:p>
            <a:pPr algn="just"/>
            <a:r>
              <a:rPr lang="en-US" sz="2600" dirty="0"/>
              <a:t>System behavior generally consists of process and data</a:t>
            </a:r>
          </a:p>
          <a:p>
            <a:pPr algn="just"/>
            <a:r>
              <a:rPr lang="en-US" sz="2600" dirty="0"/>
              <a:t>Process are the control mechanism for the manipulation of the data</a:t>
            </a:r>
          </a:p>
          <a:p>
            <a:pPr algn="just"/>
            <a:r>
              <a:rPr lang="en-US" sz="2600" dirty="0"/>
              <a:t>Process are dynamic and active, while the data are static and passive</a:t>
            </a:r>
          </a:p>
          <a:p>
            <a:pPr algn="just"/>
            <a:r>
              <a:rPr lang="en-US" sz="2600" dirty="0"/>
              <a:t>System behavior tends to be composed of several processes that are executed concurrently, where those processes exchange data in order to influence each other’s behavior</a:t>
            </a:r>
          </a:p>
          <a:p>
            <a:pPr algn="just"/>
            <a:endParaRPr lang="en-US" sz="2600"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41</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000" y="5257800"/>
            <a:ext cx="39338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1071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Process Algebra……………………………</a:t>
            </a:r>
            <a:endParaRPr lang="en-US" dirty="0"/>
          </a:p>
        </p:txBody>
      </p:sp>
      <p:sp>
        <p:nvSpPr>
          <p:cNvPr id="3" name="Content Placeholder 2"/>
          <p:cNvSpPr>
            <a:spLocks noGrp="1"/>
          </p:cNvSpPr>
          <p:nvPr>
            <p:ph idx="1"/>
          </p:nvPr>
        </p:nvSpPr>
        <p:spPr/>
        <p:txBody>
          <a:bodyPr/>
          <a:lstStyle/>
          <a:p>
            <a:r>
              <a:rPr lang="en-US" dirty="0"/>
              <a:t>Example</a:t>
            </a:r>
          </a:p>
          <a:p>
            <a:pPr marL="0" indent="0">
              <a:buNone/>
            </a:pPr>
            <a:r>
              <a:rPr lang="en-US" b="1" dirty="0"/>
              <a:t>	DFA (Deterministic Finite Automata)</a:t>
            </a:r>
          </a:p>
          <a:p>
            <a:pPr marL="0" indent="0">
              <a:buNone/>
            </a:pPr>
            <a:r>
              <a:rPr lang="en-US" dirty="0"/>
              <a:t>	1(0 + 1)*0 </a:t>
            </a:r>
            <a:r>
              <a:rPr lang="en-US" dirty="0">
                <a:sym typeface="Symbol"/>
              </a:rPr>
              <a:t> Process Algebra</a:t>
            </a:r>
            <a:endParaRPr lang="en-US" dirty="0"/>
          </a:p>
          <a:p>
            <a:pPr marL="0" indent="0">
              <a:buNone/>
            </a:pPr>
            <a:r>
              <a:rPr lang="en-US" dirty="0"/>
              <a:t>						</a:t>
            </a:r>
          </a:p>
          <a:p>
            <a:pPr marL="0" indent="0">
              <a:buNone/>
            </a:pPr>
            <a:r>
              <a:rPr lang="en-US" dirty="0"/>
              <a:t>	</a:t>
            </a:r>
          </a:p>
          <a:p>
            <a:pPr marL="0" indent="0">
              <a:buNone/>
            </a:pPr>
            <a:r>
              <a:rPr lang="en-US" dirty="0"/>
              <a:t>	Process Graph</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42</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3419657"/>
            <a:ext cx="4267200" cy="999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4520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a:t>Process Algebra……………………………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algn="just"/>
                <a:r>
                  <a:rPr lang="en-US" dirty="0"/>
                  <a:t>Is a labeled transition system in which one state is selected as a root state</a:t>
                </a:r>
              </a:p>
              <a:p>
                <a:pPr algn="just"/>
                <a:r>
                  <a:rPr lang="en-US" dirty="0"/>
                  <a:t>If the labeled transition system contains an edge </a:t>
                </a:r>
                <a14:m>
                  <m:oMath xmlns:m="http://schemas.openxmlformats.org/officeDocument/2006/math">
                    <m:r>
                      <a:rPr lang="en-US" b="0" i="1" smtClean="0">
                        <a:solidFill>
                          <a:srgbClr val="FF0000"/>
                        </a:solidFill>
                        <a:latin typeface="Cambria Math"/>
                      </a:rPr>
                      <m:t>𝑆</m:t>
                    </m:r>
                    <m:groupChr>
                      <m:groupChrPr>
                        <m:chr m:val="→"/>
                        <m:vertJc m:val="bot"/>
                        <m:ctrlPr>
                          <a:rPr lang="en-US" b="0" i="1" smtClean="0">
                            <a:solidFill>
                              <a:srgbClr val="FF0000"/>
                            </a:solidFill>
                            <a:latin typeface="Cambria Math" panose="02040503050406030204" pitchFamily="18" charset="0"/>
                          </a:rPr>
                        </m:ctrlPr>
                      </m:groupChrPr>
                      <m:e>
                        <m:r>
                          <m:rPr>
                            <m:brk m:alnAt="2"/>
                          </m:rPr>
                          <a:rPr lang="en-US" b="0" i="1" smtClean="0">
                            <a:solidFill>
                              <a:srgbClr val="FF0000"/>
                            </a:solidFill>
                            <a:latin typeface="Cambria Math"/>
                          </a:rPr>
                          <m:t>𝑎</m:t>
                        </m:r>
                      </m:e>
                    </m:groupCh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a:rPr>
                          <m:t>𝑆</m:t>
                        </m:r>
                      </m:e>
                      <m:sup>
                        <m:r>
                          <a:rPr lang="en-US" b="0" i="1" smtClean="0">
                            <a:solidFill>
                              <a:srgbClr val="FF0000"/>
                            </a:solidFill>
                            <a:latin typeface="Cambria Math"/>
                          </a:rPr>
                          <m:t>′</m:t>
                        </m:r>
                      </m:sup>
                    </m:sSup>
                  </m:oMath>
                </a14:m>
                <a:r>
                  <a:rPr lang="en-US" dirty="0"/>
                  <a:t>, then the process graph can evolve from state S to S’ by the execution of action (event) </a:t>
                </a:r>
                <a:r>
                  <a:rPr lang="en-US" b="1" i="1" dirty="0">
                    <a:solidFill>
                      <a:srgbClr val="FF0000"/>
                    </a:solidFill>
                  </a:rPr>
                  <a:t>a</a:t>
                </a:r>
              </a:p>
              <a:p>
                <a:pPr algn="just"/>
                <a:r>
                  <a:rPr lang="en-US" dirty="0"/>
                  <a:t>For the mathematical reasoning, process graph are expressed algebraically called process algebra</a:t>
                </a:r>
              </a:p>
              <a:p>
                <a:pPr algn="just"/>
                <a:r>
                  <a:rPr lang="en-US" dirty="0"/>
                  <a:t>So process algebra is a mathematical framework in which system behavior is expressed in the form of algebraic terms</a:t>
                </a:r>
              </a:p>
              <a:p>
                <a:pPr algn="just"/>
                <a:r>
                  <a:rPr lang="en-US" dirty="0"/>
                  <a:t>Process algebra studies two types of action</a:t>
                </a:r>
              </a:p>
              <a:p>
                <a:pPr lvl="1" algn="just"/>
                <a:r>
                  <a:rPr lang="en-US" dirty="0"/>
                  <a:t>Observable Action</a:t>
                </a:r>
              </a:p>
              <a:p>
                <a:pPr lvl="1" algn="just"/>
                <a:r>
                  <a:rPr lang="en-US" dirty="0"/>
                  <a:t>Unobservable Action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037" t="-2426" r="-214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43</a:t>
            </a:fld>
            <a:endParaRPr lang="en-US"/>
          </a:p>
        </p:txBody>
      </p:sp>
    </p:spTree>
    <p:extLst>
      <p:ext uri="{BB962C8B-B14F-4D97-AF65-F5344CB8AC3E}">
        <p14:creationId xmlns:p14="http://schemas.microsoft.com/office/powerpoint/2010/main" val="33901445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Process Algebra……………………………</a:t>
            </a:r>
            <a:endParaRPr lang="en-US" dirty="0"/>
          </a:p>
        </p:txBody>
      </p:sp>
      <p:sp>
        <p:nvSpPr>
          <p:cNvPr id="3" name="Content Placeholder 2"/>
          <p:cNvSpPr>
            <a:spLocks noGrp="1"/>
          </p:cNvSpPr>
          <p:nvPr>
            <p:ph idx="1"/>
          </p:nvPr>
        </p:nvSpPr>
        <p:spPr/>
        <p:txBody>
          <a:bodyPr>
            <a:normAutofit lnSpcReduction="10000"/>
          </a:bodyPr>
          <a:lstStyle/>
          <a:p>
            <a:pPr algn="just"/>
            <a:r>
              <a:rPr lang="en-US" b="1" u="sng" dirty="0"/>
              <a:t>Observable Action</a:t>
            </a:r>
          </a:p>
          <a:p>
            <a:pPr lvl="1" algn="just"/>
            <a:r>
              <a:rPr lang="en-US" dirty="0"/>
              <a:t>Can occur within a process, if the process is ready to perform the action and some controlling environments allows it to occur</a:t>
            </a:r>
          </a:p>
          <a:p>
            <a:pPr lvl="1" algn="just"/>
            <a:r>
              <a:rPr lang="en-US" dirty="0"/>
              <a:t>Explicit</a:t>
            </a:r>
          </a:p>
          <a:p>
            <a:pPr algn="just"/>
            <a:r>
              <a:rPr lang="en-US" b="1" u="sng" dirty="0"/>
              <a:t>Unobservable Action</a:t>
            </a:r>
          </a:p>
          <a:p>
            <a:pPr lvl="1" algn="just"/>
            <a:r>
              <a:rPr lang="en-US" dirty="0"/>
              <a:t>Occur without any event (explicit)</a:t>
            </a:r>
          </a:p>
          <a:p>
            <a:pPr lvl="1" algn="just"/>
            <a:r>
              <a:rPr lang="en-US" dirty="0"/>
              <a:t>Implicit</a:t>
            </a:r>
          </a:p>
          <a:p>
            <a:pPr lvl="1" algn="just"/>
            <a:r>
              <a:rPr lang="en-US" dirty="0"/>
              <a:t>Denoted by </a:t>
            </a:r>
            <a:r>
              <a:rPr lang="en-US" dirty="0">
                <a:sym typeface="Symbol"/>
              </a:rPr>
              <a:t> (tow)</a:t>
            </a:r>
            <a:endParaRPr lang="en-US" dirty="0"/>
          </a:p>
          <a:p>
            <a:pPr marL="457200" lvl="1" indent="0" algn="just">
              <a:buNone/>
            </a:pP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44</a:t>
            </a:fld>
            <a:endParaRPr lang="en-US"/>
          </a:p>
        </p:txBody>
      </p:sp>
    </p:spTree>
    <p:extLst>
      <p:ext uri="{BB962C8B-B14F-4D97-AF65-F5344CB8AC3E}">
        <p14:creationId xmlns:p14="http://schemas.microsoft.com/office/powerpoint/2010/main" val="2586604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Process Algebra……………………………</a:t>
            </a:r>
            <a:endParaRPr lang="en-US" dirty="0"/>
          </a:p>
        </p:txBody>
      </p:sp>
      <p:sp>
        <p:nvSpPr>
          <p:cNvPr id="3" name="Content Placeholder 2"/>
          <p:cNvSpPr>
            <a:spLocks noGrp="1"/>
          </p:cNvSpPr>
          <p:nvPr>
            <p:ph idx="1"/>
          </p:nvPr>
        </p:nvSpPr>
        <p:spPr/>
        <p:txBody>
          <a:bodyPr>
            <a:normAutofit/>
          </a:bodyPr>
          <a:lstStyle/>
          <a:p>
            <a:r>
              <a:rPr lang="en-US" b="1" u="sng" dirty="0"/>
              <a:t>Example </a:t>
            </a:r>
            <a:r>
              <a:rPr lang="en-US" b="1" dirty="0"/>
              <a:t>memory = 2items q0, q1(1+1), q2(2-1)</a:t>
            </a:r>
            <a:endParaRPr lang="en-US" b="1" u="sng" dirty="0"/>
          </a:p>
          <a:p>
            <a:r>
              <a:rPr lang="en-US" sz="2000" dirty="0"/>
              <a:t>The buffer is operated through</a:t>
            </a:r>
          </a:p>
          <a:p>
            <a:pPr marL="0" indent="0">
              <a:buNone/>
            </a:pPr>
            <a:r>
              <a:rPr lang="en-US" sz="2000" dirty="0"/>
              <a:t>     a two place buffer</a:t>
            </a:r>
          </a:p>
          <a:p>
            <a:r>
              <a:rPr lang="en-US" sz="2000" b="1" u="sng" dirty="0"/>
              <a:t>IN</a:t>
            </a:r>
            <a:r>
              <a:rPr lang="en-US" sz="2000" dirty="0"/>
              <a:t> </a:t>
            </a:r>
            <a:r>
              <a:rPr lang="en-US" sz="2000" dirty="0">
                <a:sym typeface="Symbol"/>
              </a:rPr>
              <a:t> putting one item in the buffer</a:t>
            </a:r>
            <a:r>
              <a:rPr lang="en-US" sz="2000" dirty="0"/>
              <a:t> </a:t>
            </a:r>
          </a:p>
          <a:p>
            <a:r>
              <a:rPr lang="en-US" sz="2000" b="1" u="sng" dirty="0"/>
              <a:t>OUT</a:t>
            </a:r>
            <a:r>
              <a:rPr lang="en-US" sz="2000" dirty="0"/>
              <a:t> </a:t>
            </a:r>
            <a:r>
              <a:rPr lang="en-US" sz="2000" dirty="0">
                <a:sym typeface="Symbol"/>
              </a:rPr>
              <a:t> taking one item from the</a:t>
            </a:r>
          </a:p>
          <a:p>
            <a:pPr marL="0" indent="0">
              <a:buNone/>
            </a:pPr>
            <a:r>
              <a:rPr lang="en-US" sz="2000" dirty="0">
                <a:sym typeface="Symbol"/>
              </a:rPr>
              <a:t> 	    buffer</a:t>
            </a:r>
          </a:p>
          <a:p>
            <a:r>
              <a:rPr lang="en-US" sz="2000" dirty="0">
                <a:sym typeface="Symbol"/>
              </a:rPr>
              <a:t>It is impossible to put one item</a:t>
            </a:r>
          </a:p>
          <a:p>
            <a:pPr marL="0" indent="0">
              <a:buNone/>
            </a:pPr>
            <a:r>
              <a:rPr lang="en-US" sz="2000" dirty="0">
                <a:sym typeface="Symbol"/>
              </a:rPr>
              <a:t>      into a full buffer and impossible</a:t>
            </a:r>
          </a:p>
          <a:p>
            <a:pPr marL="0" indent="0">
              <a:buNone/>
            </a:pPr>
            <a:r>
              <a:rPr lang="en-US" sz="2000" dirty="0">
                <a:sym typeface="Symbol"/>
              </a:rPr>
              <a:t>      to take one item from empty buffer</a:t>
            </a:r>
          </a:p>
          <a:p>
            <a:r>
              <a:rPr lang="en-US" sz="2000" dirty="0">
                <a:sym typeface="Symbol"/>
              </a:rPr>
              <a:t>Initially buffer is empty, i.e. only one operation (IN) is possible</a:t>
            </a:r>
            <a:endParaRPr lang="en-US" sz="2000" dirty="0"/>
          </a:p>
          <a:p>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45</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000" y="2209800"/>
            <a:ext cx="421005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4323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Process Algebra……………………………</a:t>
            </a:r>
            <a:endParaRPr lang="en-US" dirty="0"/>
          </a:p>
        </p:txBody>
      </p:sp>
      <p:sp>
        <p:nvSpPr>
          <p:cNvPr id="3" name="Content Placeholder 2"/>
          <p:cNvSpPr>
            <a:spLocks noGrp="1"/>
          </p:cNvSpPr>
          <p:nvPr>
            <p:ph idx="1"/>
          </p:nvPr>
        </p:nvSpPr>
        <p:spPr/>
        <p:txBody>
          <a:bodyPr/>
          <a:lstStyle/>
          <a:p>
            <a:r>
              <a:rPr lang="en-US" b="1" u="sng" dirty="0"/>
              <a:t>Example  </a:t>
            </a:r>
            <a:r>
              <a:rPr lang="en-US" b="1" dirty="0"/>
              <a:t>m1 (1), m2(1) </a:t>
            </a:r>
            <a:r>
              <a:rPr lang="en-US" b="1" dirty="0" err="1"/>
              <a:t>int</a:t>
            </a:r>
            <a:r>
              <a:rPr lang="en-US" b="1" dirty="0"/>
              <a:t> a[2] first </a:t>
            </a:r>
            <a:r>
              <a:rPr lang="en-US" b="1" dirty="0" err="1"/>
              <a:t>int</a:t>
            </a:r>
            <a:r>
              <a:rPr lang="en-US" b="1" dirty="0"/>
              <a:t> b[1],c[1] second</a:t>
            </a:r>
            <a:endParaRPr lang="en-US" b="1" u="sng" dirty="0"/>
          </a:p>
          <a:p>
            <a:r>
              <a:rPr lang="en-US" sz="2000" dirty="0"/>
              <a:t>Q0 b-</a:t>
            </a:r>
            <a:r>
              <a:rPr lang="en-US" sz="2000" dirty="0" err="1"/>
              <a:t>emp</a:t>
            </a:r>
            <a:r>
              <a:rPr lang="en-US" sz="2000" dirty="0"/>
              <a:t> c-</a:t>
            </a:r>
            <a:r>
              <a:rPr lang="en-US" sz="2000" dirty="0" err="1"/>
              <a:t>emp</a:t>
            </a:r>
            <a:endParaRPr lang="en-US" sz="2000" dirty="0"/>
          </a:p>
          <a:p>
            <a:r>
              <a:rPr lang="en-US" sz="2000" dirty="0"/>
              <a:t>Q1 b-</a:t>
            </a:r>
            <a:r>
              <a:rPr lang="en-US" sz="2000" dirty="0" err="1"/>
              <a:t>ful</a:t>
            </a:r>
            <a:r>
              <a:rPr lang="en-US" sz="2000" dirty="0"/>
              <a:t> c-</a:t>
            </a:r>
            <a:r>
              <a:rPr lang="en-US" sz="2000" dirty="0" err="1"/>
              <a:t>emp</a:t>
            </a:r>
            <a:endParaRPr lang="en-US" sz="2000" dirty="0"/>
          </a:p>
          <a:p>
            <a:r>
              <a:rPr lang="en-US" sz="2000" dirty="0"/>
              <a:t>Q2 b-</a:t>
            </a:r>
            <a:r>
              <a:rPr lang="en-US" sz="2000" dirty="0" err="1"/>
              <a:t>em</a:t>
            </a:r>
            <a:r>
              <a:rPr lang="en-US" sz="2000" dirty="0"/>
              <a:t> c-</a:t>
            </a:r>
            <a:r>
              <a:rPr lang="en-US" sz="2000" dirty="0" err="1"/>
              <a:t>ful</a:t>
            </a:r>
            <a:endParaRPr lang="en-US" sz="2000" dirty="0"/>
          </a:p>
          <a:p>
            <a:r>
              <a:rPr lang="en-US" sz="2000" dirty="0"/>
              <a:t>Q3 b-</a:t>
            </a:r>
            <a:r>
              <a:rPr lang="en-US" sz="2000" dirty="0" err="1"/>
              <a:t>ful</a:t>
            </a:r>
            <a:r>
              <a:rPr lang="en-US" sz="2000" dirty="0"/>
              <a:t> c-full</a:t>
            </a:r>
          </a:p>
          <a:p>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46</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1398" y="3124200"/>
            <a:ext cx="5586802" cy="3217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7767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Transition System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algn="just"/>
                <a:r>
                  <a:rPr lang="en-US" sz="2400" dirty="0"/>
                  <a:t>Formally it can be defined as , A’ = (A, S, </a:t>
                </a:r>
                <a:r>
                  <a:rPr lang="en-US" sz="2400" dirty="0">
                    <a:sym typeface="Symbol"/>
                  </a:rPr>
                  <a:t>, S</a:t>
                </a:r>
                <a:r>
                  <a:rPr lang="en-US" sz="2400" baseline="-25000" dirty="0">
                    <a:sym typeface="Symbol"/>
                  </a:rPr>
                  <a:t>0</a:t>
                </a:r>
                <a:r>
                  <a:rPr lang="en-US" sz="2400" dirty="0">
                    <a:sym typeface="Symbol"/>
                  </a:rPr>
                  <a:t>), where</a:t>
                </a:r>
              </a:p>
              <a:p>
                <a:pPr marL="457200" lvl="1" indent="0" algn="just">
                  <a:buNone/>
                </a:pPr>
                <a:r>
                  <a:rPr lang="en-US" sz="2400" dirty="0">
                    <a:sym typeface="Symbol"/>
                  </a:rPr>
                  <a:t>A : alphabet</a:t>
                </a:r>
              </a:p>
              <a:p>
                <a:pPr marL="457200" lvl="1" indent="0" algn="just">
                  <a:buNone/>
                </a:pPr>
                <a:r>
                  <a:rPr lang="en-US" sz="2400" dirty="0">
                    <a:sym typeface="Symbol"/>
                  </a:rPr>
                  <a:t>S : set of states</a:t>
                </a:r>
              </a:p>
              <a:p>
                <a:pPr marL="457200" lvl="1" indent="0" algn="just">
                  <a:buNone/>
                </a:pPr>
                <a:r>
                  <a:rPr lang="en-US" sz="2400" dirty="0">
                    <a:sym typeface="Symbol"/>
                  </a:rPr>
                  <a:t> : transition	S  (A  {})  S</a:t>
                </a:r>
              </a:p>
              <a:p>
                <a:pPr marL="457200" lvl="1" indent="0" algn="just">
                  <a:buNone/>
                </a:pPr>
                <a:r>
                  <a:rPr lang="en-US" sz="2400" dirty="0">
                    <a:sym typeface="Symbol"/>
                  </a:rPr>
                  <a:t>S</a:t>
                </a:r>
                <a:r>
                  <a:rPr lang="en-US" sz="2400" baseline="-25000" dirty="0">
                    <a:sym typeface="Symbol"/>
                  </a:rPr>
                  <a:t>0</a:t>
                </a:r>
                <a:r>
                  <a:rPr lang="en-US" sz="2400" dirty="0">
                    <a:sym typeface="Symbol"/>
                  </a:rPr>
                  <a:t> : initial (root) state</a:t>
                </a:r>
              </a:p>
              <a:p>
                <a:pPr algn="just"/>
                <a:r>
                  <a:rPr lang="en-US" sz="2400" b="1" u="sng" dirty="0">
                    <a:sym typeface="Symbol"/>
                  </a:rPr>
                  <a:t>Conventions</a:t>
                </a:r>
              </a:p>
              <a:p>
                <a:pPr lvl="1" algn="just"/>
                <a:r>
                  <a:rPr lang="en-US" sz="2000" dirty="0">
                    <a:sym typeface="Symbol"/>
                  </a:rPr>
                  <a:t>a, b, c, …….are used to indicate elements of A</a:t>
                </a:r>
              </a:p>
              <a:p>
                <a:pPr lvl="1" algn="just"/>
                <a:r>
                  <a:rPr lang="en-US" sz="2000" dirty="0">
                    <a:sym typeface="Symbol"/>
                  </a:rPr>
                  <a:t>u, v, …………are used to indicate A  {}</a:t>
                </a:r>
              </a:p>
              <a:p>
                <a:pPr lvl="1" algn="just"/>
                <a:r>
                  <a:rPr lang="en-US" sz="2000" dirty="0">
                    <a:sym typeface="Symbol"/>
                  </a:rPr>
                  <a:t>w is used to indicate (A  {})* </a:t>
                </a:r>
                <a:r>
                  <a:rPr lang="en-US" sz="2000" dirty="0" err="1">
                    <a:sym typeface="Symbol"/>
                  </a:rPr>
                  <a:t>aauvv</a:t>
                </a:r>
                <a:r>
                  <a:rPr lang="en-US" sz="2000" dirty="0">
                    <a:sym typeface="Symbol"/>
                  </a:rPr>
                  <a:t>-w</a:t>
                </a:r>
              </a:p>
              <a:p>
                <a:pPr lvl="1" algn="just"/>
                <a:r>
                  <a:rPr lang="en-US" sz="2000" dirty="0" err="1">
                    <a:sym typeface="Symbol"/>
                  </a:rPr>
                  <a:t>ow</a:t>
                </a:r>
                <a:r>
                  <a:rPr lang="en-US" sz="2000" dirty="0">
                    <a:sym typeface="Symbol"/>
                  </a:rPr>
                  <a:t> is used to indicate A*…………abbbbccaaa1b1</a:t>
                </a:r>
              </a:p>
              <a:p>
                <a:pPr lvl="1" algn="just"/>
                <a:r>
                  <a:rPr lang="en-US" sz="2000" dirty="0">
                    <a:sym typeface="Symbol"/>
                  </a:rPr>
                  <a:t>Example</a:t>
                </a:r>
              </a:p>
              <a:p>
                <a:pPr lvl="1" algn="just"/>
                <a14:m>
                  <m:oMath xmlns:m="http://schemas.openxmlformats.org/officeDocument/2006/math">
                    <m:r>
                      <a:rPr lang="en-US" sz="2000" b="0" i="1" smtClean="0">
                        <a:latin typeface="Cambria Math"/>
                        <a:sym typeface="Symbol"/>
                      </a:rPr>
                      <m:t>𝑆</m:t>
                    </m:r>
                    <m:groupChr>
                      <m:groupChrPr>
                        <m:chr m:val="→"/>
                        <m:vertJc m:val="bot"/>
                        <m:ctrlPr>
                          <a:rPr lang="en-US" sz="2000" b="0" i="1" smtClean="0">
                            <a:latin typeface="Cambria Math" panose="02040503050406030204" pitchFamily="18" charset="0"/>
                            <a:sym typeface="Symbol"/>
                          </a:rPr>
                        </m:ctrlPr>
                      </m:groupChrPr>
                      <m:e>
                        <m:r>
                          <m:rPr>
                            <m:brk m:alnAt="2"/>
                          </m:rPr>
                          <a:rPr lang="en-US" sz="2000" b="0" i="1" smtClean="0">
                            <a:latin typeface="Cambria Math"/>
                            <a:sym typeface="Symbol"/>
                          </a:rPr>
                          <m:t>𝑤</m:t>
                        </m:r>
                      </m:e>
                    </m:groupChr>
                    <m:sSup>
                      <m:sSupPr>
                        <m:ctrlPr>
                          <a:rPr lang="en-US" sz="2000" b="0" i="1" smtClean="0">
                            <a:latin typeface="Cambria Math" panose="02040503050406030204" pitchFamily="18" charset="0"/>
                            <a:sym typeface="Symbol"/>
                          </a:rPr>
                        </m:ctrlPr>
                      </m:sSupPr>
                      <m:e>
                        <m:r>
                          <a:rPr lang="en-US" sz="2000" b="0" i="1" smtClean="0">
                            <a:latin typeface="Cambria Math"/>
                            <a:sym typeface="Symbol"/>
                          </a:rPr>
                          <m:t>𝑆</m:t>
                        </m:r>
                      </m:e>
                      <m:sup>
                        <m:r>
                          <a:rPr lang="en-US" sz="2000" b="0" i="1" smtClean="0">
                            <a:latin typeface="Cambria Math"/>
                            <a:sym typeface="Symbol"/>
                          </a:rPr>
                          <m:t>′</m:t>
                        </m:r>
                      </m:sup>
                    </m:sSup>
                  </m:oMath>
                </a14:m>
                <a:r>
                  <a:rPr lang="en-US" sz="2000" dirty="0">
                    <a:sym typeface="Symbol"/>
                  </a:rPr>
                  <a:t>if there exists </a:t>
                </a:r>
                <a14:m>
                  <m:oMath xmlns:m="http://schemas.openxmlformats.org/officeDocument/2006/math">
                    <m:r>
                      <a:rPr lang="en-US" sz="2000" b="0" i="1" smtClean="0">
                        <a:latin typeface="Cambria Math"/>
                        <a:sym typeface="Symbol"/>
                      </a:rPr>
                      <m:t>𝑆</m:t>
                    </m:r>
                    <m:r>
                      <a:rPr lang="en-US" sz="2000" b="0" i="1" smtClean="0">
                        <a:latin typeface="Cambria Math"/>
                        <a:sym typeface="Symbol"/>
                      </a:rPr>
                      <m:t>=</m:t>
                    </m:r>
                    <m:r>
                      <a:rPr lang="en-US" sz="2000" b="0" i="1" smtClean="0">
                        <a:latin typeface="Cambria Math"/>
                        <a:sym typeface="Symbol"/>
                      </a:rPr>
                      <m:t>𝑆</m:t>
                    </m:r>
                    <m:r>
                      <a:rPr lang="en-US" sz="2000" b="0" i="1" smtClean="0">
                        <a:latin typeface="Cambria Math"/>
                        <a:sym typeface="Symbol"/>
                      </a:rPr>
                      <m:t>1</m:t>
                    </m:r>
                    <m:groupChr>
                      <m:groupChrPr>
                        <m:chr m:val="→"/>
                        <m:vertJc m:val="bot"/>
                        <m:ctrlPr>
                          <a:rPr lang="en-US" sz="2000" b="0" i="1" smtClean="0">
                            <a:latin typeface="Cambria Math" panose="02040503050406030204" pitchFamily="18" charset="0"/>
                            <a:sym typeface="Symbol"/>
                          </a:rPr>
                        </m:ctrlPr>
                      </m:groupChrPr>
                      <m:e>
                        <m:r>
                          <m:rPr>
                            <m:brk m:alnAt="2"/>
                          </m:rPr>
                          <a:rPr lang="en-US" sz="2000" b="0" i="1" smtClean="0">
                            <a:latin typeface="Cambria Math"/>
                            <a:sym typeface="Symbol"/>
                          </a:rPr>
                          <m:t>𝑢</m:t>
                        </m:r>
                        <m:r>
                          <a:rPr lang="en-US" sz="2000" b="0" i="1" smtClean="0">
                            <a:latin typeface="Cambria Math"/>
                            <a:sym typeface="Symbol"/>
                          </a:rPr>
                          <m:t>1</m:t>
                        </m:r>
                      </m:e>
                    </m:groupChr>
                    <m:r>
                      <a:rPr lang="en-US" sz="2000" b="0" i="1" smtClean="0">
                        <a:latin typeface="Cambria Math"/>
                        <a:sym typeface="Symbol"/>
                      </a:rPr>
                      <m:t>𝑆</m:t>
                    </m:r>
                    <m:r>
                      <a:rPr lang="en-US" sz="2000" b="0" i="1" smtClean="0">
                        <a:latin typeface="Cambria Math"/>
                        <a:sym typeface="Symbol"/>
                      </a:rPr>
                      <m:t>2</m:t>
                    </m:r>
                    <m:groupChr>
                      <m:groupChrPr>
                        <m:chr m:val="→"/>
                        <m:vertJc m:val="bot"/>
                        <m:ctrlPr>
                          <a:rPr lang="en-US" sz="2000" b="0" i="1" smtClean="0">
                            <a:latin typeface="Cambria Math" panose="02040503050406030204" pitchFamily="18" charset="0"/>
                            <a:sym typeface="Symbol"/>
                          </a:rPr>
                        </m:ctrlPr>
                      </m:groupChrPr>
                      <m:e>
                        <m:r>
                          <m:rPr>
                            <m:brk m:alnAt="2"/>
                          </m:rPr>
                          <a:rPr lang="en-US" sz="2000" b="0" i="1" smtClean="0">
                            <a:latin typeface="Cambria Math"/>
                            <a:sym typeface="Symbol"/>
                          </a:rPr>
                          <m:t>𝑢</m:t>
                        </m:r>
                        <m:r>
                          <a:rPr lang="en-US" sz="2000" b="0" i="1" smtClean="0">
                            <a:latin typeface="Cambria Math"/>
                            <a:sym typeface="Symbol"/>
                          </a:rPr>
                          <m:t>2</m:t>
                        </m:r>
                      </m:e>
                    </m:groupChr>
                    <m:r>
                      <a:rPr lang="en-US" sz="2000" b="0" i="1" smtClean="0">
                        <a:latin typeface="Cambria Math"/>
                        <a:sym typeface="Symbol"/>
                      </a:rPr>
                      <m:t>𝑆</m:t>
                    </m:r>
                    <m:r>
                      <a:rPr lang="en-US" sz="2000" b="0" i="1" smtClean="0">
                        <a:latin typeface="Cambria Math"/>
                        <a:sym typeface="Symbol"/>
                      </a:rPr>
                      <m:t>3→…</m:t>
                    </m:r>
                    <m:groupChr>
                      <m:groupChrPr>
                        <m:chr m:val="→"/>
                        <m:vertJc m:val="bot"/>
                        <m:ctrlPr>
                          <a:rPr lang="en-US" sz="2000" b="0" i="1" smtClean="0">
                            <a:latin typeface="Cambria Math" panose="02040503050406030204" pitchFamily="18" charset="0"/>
                            <a:ea typeface="Cambria Math"/>
                            <a:sym typeface="Symbol"/>
                          </a:rPr>
                        </m:ctrlPr>
                      </m:groupChrPr>
                      <m:e>
                        <m:r>
                          <m:rPr>
                            <m:brk m:alnAt="2"/>
                          </m:rPr>
                          <a:rPr lang="en-US" sz="2000" b="0" i="1" smtClean="0">
                            <a:latin typeface="Cambria Math"/>
                            <a:ea typeface="Cambria Math"/>
                            <a:sym typeface="Symbol"/>
                          </a:rPr>
                          <m:t>𝑢</m:t>
                        </m:r>
                        <m:r>
                          <a:rPr lang="en-US" sz="2000" b="0" i="1" smtClean="0">
                            <a:latin typeface="Cambria Math"/>
                            <a:ea typeface="Cambria Math"/>
                            <a:sym typeface="Symbol"/>
                          </a:rPr>
                          <m:t>𝑛</m:t>
                        </m:r>
                      </m:e>
                    </m:groupChr>
                    <m:r>
                      <a:rPr lang="en-US" sz="2000" b="0" i="1" smtClean="0">
                        <a:latin typeface="Cambria Math"/>
                        <a:ea typeface="Cambria Math"/>
                        <a:sym typeface="Symbol"/>
                      </a:rPr>
                      <m:t>𝑆𝑛</m:t>
                    </m:r>
                    <m:r>
                      <a:rPr lang="en-US" sz="2000" b="0" i="1" smtClean="0">
                        <a:latin typeface="Cambria Math"/>
                        <a:ea typeface="Cambria Math"/>
                        <a:sym typeface="Symbol"/>
                      </a:rPr>
                      <m:t>=</m:t>
                    </m:r>
                    <m:r>
                      <a:rPr lang="en-US" sz="2000" b="0" i="1" smtClean="0">
                        <a:latin typeface="Cambria Math"/>
                        <a:ea typeface="Cambria Math"/>
                        <a:sym typeface="Symbol"/>
                      </a:rPr>
                      <m:t>𝑆</m:t>
                    </m:r>
                    <m:r>
                      <a:rPr lang="en-US" sz="2000" b="0" i="1" smtClean="0">
                        <a:latin typeface="Cambria Math"/>
                        <a:ea typeface="Cambria Math"/>
                        <a:sym typeface="Symbol"/>
                      </a:rPr>
                      <m:t>′</m:t>
                    </m:r>
                  </m:oMath>
                </a14:m>
                <a:endParaRPr lang="en-US" sz="2000" dirty="0">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815" t="-175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47</a:t>
            </a:fld>
            <a:endParaRPr lang="en-US"/>
          </a:p>
        </p:txBody>
      </p:sp>
    </p:spTree>
    <p:extLst>
      <p:ext uri="{BB962C8B-B14F-4D97-AF65-F5344CB8AC3E}">
        <p14:creationId xmlns:p14="http://schemas.microsoft.com/office/powerpoint/2010/main" val="2555585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Transition System……………………….......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algn="just"/>
                <a:r>
                  <a:rPr lang="en-US" dirty="0"/>
                  <a:t>Reachable States</a:t>
                </a:r>
              </a:p>
              <a:p>
                <a:pPr lvl="1" algn="just"/>
                <a:r>
                  <a:rPr lang="en-US" dirty="0"/>
                  <a:t>Let A’ = (A, S, </a:t>
                </a:r>
                <a:r>
                  <a:rPr lang="en-US" dirty="0">
                    <a:sym typeface="Symbol"/>
                  </a:rPr>
                  <a:t>, S</a:t>
                </a:r>
                <a:r>
                  <a:rPr lang="en-US" baseline="-25000" dirty="0">
                    <a:sym typeface="Symbol"/>
                  </a:rPr>
                  <a:t>0</a:t>
                </a:r>
                <a:r>
                  <a:rPr lang="en-US" dirty="0">
                    <a:sym typeface="Symbol"/>
                  </a:rPr>
                  <a:t> ) be a transition system</a:t>
                </a:r>
              </a:p>
              <a:p>
                <a:pPr lvl="1" algn="just"/>
                <a:r>
                  <a:rPr lang="en-US" dirty="0">
                    <a:sym typeface="Symbol"/>
                  </a:rPr>
                  <a:t>Then s’  S is a reachable state of A’ if there exists w = u</a:t>
                </a:r>
                <a:r>
                  <a:rPr lang="en-US" baseline="-25000" dirty="0">
                    <a:sym typeface="Symbol"/>
                  </a:rPr>
                  <a:t>1</a:t>
                </a:r>
                <a:r>
                  <a:rPr lang="en-US" dirty="0">
                    <a:sym typeface="Symbol"/>
                  </a:rPr>
                  <a:t>u</a:t>
                </a:r>
                <a:r>
                  <a:rPr lang="en-US" baseline="-25000" dirty="0">
                    <a:sym typeface="Symbol"/>
                  </a:rPr>
                  <a:t>2</a:t>
                </a:r>
                <a:r>
                  <a:rPr lang="en-US" dirty="0">
                    <a:sym typeface="Symbol"/>
                  </a:rPr>
                  <a:t>……u</a:t>
                </a:r>
                <a:r>
                  <a:rPr lang="en-US" baseline="-25000" dirty="0">
                    <a:sym typeface="Symbol"/>
                  </a:rPr>
                  <a:t>n</a:t>
                </a:r>
                <a:r>
                  <a:rPr lang="en-US" dirty="0">
                    <a:sym typeface="Symbol"/>
                  </a:rPr>
                  <a:t>  (A  {})* such that </a:t>
                </a:r>
                <a14:m>
                  <m:oMath xmlns:m="http://schemas.openxmlformats.org/officeDocument/2006/math">
                    <m:sSub>
                      <m:sSubPr>
                        <m:ctrlPr>
                          <a:rPr lang="en-US" i="1" smtClean="0">
                            <a:latin typeface="Cambria Math" panose="02040503050406030204" pitchFamily="18" charset="0"/>
                            <a:sym typeface="Symbol"/>
                          </a:rPr>
                        </m:ctrlPr>
                      </m:sSubPr>
                      <m:e>
                        <m:r>
                          <a:rPr lang="en-US" b="0" i="1" smtClean="0">
                            <a:latin typeface="Cambria Math"/>
                            <a:sym typeface="Symbol"/>
                          </a:rPr>
                          <m:t>𝑆</m:t>
                        </m:r>
                      </m:e>
                      <m:sub>
                        <m:r>
                          <a:rPr lang="en-US" b="0" i="1" smtClean="0">
                            <a:latin typeface="Cambria Math"/>
                            <a:sym typeface="Symbol"/>
                          </a:rPr>
                          <m:t>0</m:t>
                        </m:r>
                      </m:sub>
                    </m:sSub>
                    <m:groupChr>
                      <m:groupChrPr>
                        <m:chr m:val="→"/>
                        <m:vertJc m:val="bot"/>
                        <m:ctrlPr>
                          <a:rPr lang="en-US" i="1" smtClean="0">
                            <a:latin typeface="Cambria Math" panose="02040503050406030204" pitchFamily="18" charset="0"/>
                            <a:sym typeface="Symbol"/>
                          </a:rPr>
                        </m:ctrlPr>
                      </m:groupChrPr>
                      <m:e>
                        <m:r>
                          <m:rPr>
                            <m:brk m:alnAt="2"/>
                          </m:rPr>
                          <a:rPr lang="en-US" b="0" i="1" smtClean="0">
                            <a:latin typeface="Cambria Math"/>
                            <a:sym typeface="Symbol"/>
                          </a:rPr>
                          <m:t>𝑤</m:t>
                        </m:r>
                      </m:e>
                    </m:groupChr>
                    <m:r>
                      <a:rPr lang="en-US" b="0" i="1" smtClean="0">
                        <a:latin typeface="Cambria Math"/>
                        <a:sym typeface="Symbol"/>
                      </a:rPr>
                      <m:t>𝑠</m:t>
                    </m:r>
                    <m:r>
                      <a:rPr lang="en-US" b="0" i="1" smtClean="0">
                        <a:latin typeface="Cambria Math"/>
                        <a:sym typeface="Symbol"/>
                      </a:rPr>
                      <m:t>′</m:t>
                    </m:r>
                  </m:oMath>
                </a14:m>
                <a:endParaRPr lang="en-US" dirty="0"/>
              </a:p>
              <a:p>
                <a:pPr lvl="1" algn="just"/>
                <a:r>
                  <a:rPr lang="en-US" dirty="0"/>
                  <a:t>Set of all reachable states at A’ is denoted by reach(A’)</a:t>
                </a:r>
              </a:p>
              <a:p>
                <a:pPr lvl="1" algn="just"/>
                <a:r>
                  <a:rPr lang="en-US" dirty="0"/>
                  <a:t>Transition system can also be represented through graphs</a:t>
                </a:r>
              </a:p>
              <a:p>
                <a:pPr lvl="1" algn="just"/>
                <a:r>
                  <a:rPr lang="en-US" dirty="0"/>
                  <a:t>Example</a:t>
                </a:r>
              </a:p>
              <a:p>
                <a:pPr marL="457200" lvl="1" indent="0" algn="just">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630" t="-2830" r="-2519" b="-539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48</a:t>
            </a:fld>
            <a:endParaRPr lang="en-US"/>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4876800"/>
            <a:ext cx="1438275"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4765098"/>
            <a:ext cx="2143125"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p:nvPr/>
        </p:nvSpPr>
        <p:spPr>
          <a:xfrm>
            <a:off x="4419600" y="1752600"/>
            <a:ext cx="3048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4724400" y="18669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338762" y="1752600"/>
            <a:ext cx="3048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562725" y="1638300"/>
            <a:ext cx="3048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0781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Observation </a:t>
            </a:r>
            <a:r>
              <a:rPr lang="en-US" b="1" dirty="0" err="1"/>
              <a:t>Bisimilarity</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pPr algn="just"/>
                <a:r>
                  <a:rPr lang="en-US" dirty="0"/>
                  <a:t>Let A</a:t>
                </a:r>
                <a:r>
                  <a:rPr lang="en-US" baseline="-25000" dirty="0"/>
                  <a:t>i</a:t>
                </a:r>
                <a:r>
                  <a:rPr lang="en-US" dirty="0"/>
                  <a:t>’ = (A</a:t>
                </a:r>
                <a:r>
                  <a:rPr lang="en-US" baseline="-25000" dirty="0"/>
                  <a:t>i</a:t>
                </a:r>
                <a:r>
                  <a:rPr lang="en-US" dirty="0"/>
                  <a:t>, S</a:t>
                </a:r>
                <a:r>
                  <a:rPr lang="en-US" baseline="-25000" dirty="0"/>
                  <a:t>i</a:t>
                </a:r>
                <a:r>
                  <a:rPr lang="en-US" dirty="0"/>
                  <a:t>, </a:t>
                </a:r>
                <a:r>
                  <a:rPr lang="en-US" dirty="0">
                    <a:sym typeface="Symbol"/>
                  </a:rPr>
                  <a:t></a:t>
                </a:r>
                <a:r>
                  <a:rPr lang="en-US" baseline="-25000" dirty="0"/>
                  <a:t>i</a:t>
                </a:r>
                <a:r>
                  <a:rPr lang="en-US" dirty="0">
                    <a:sym typeface="Symbol"/>
                  </a:rPr>
                  <a:t>, S</a:t>
                </a:r>
                <a:r>
                  <a:rPr lang="en-US" baseline="-25000" dirty="0">
                    <a:sym typeface="Symbol"/>
                  </a:rPr>
                  <a:t>0i</a:t>
                </a:r>
                <a:r>
                  <a:rPr lang="en-US" dirty="0">
                    <a:sym typeface="Symbol"/>
                  </a:rPr>
                  <a:t> ), i = 1, 2 be two transition systems</a:t>
                </a:r>
              </a:p>
              <a:p>
                <a:pPr algn="just"/>
                <a:r>
                  <a:rPr lang="en-US" dirty="0">
                    <a:sym typeface="Symbol"/>
                  </a:rPr>
                  <a:t>A</a:t>
                </a:r>
                <a:r>
                  <a:rPr lang="en-US" baseline="-25000" dirty="0">
                    <a:sym typeface="Symbol"/>
                  </a:rPr>
                  <a:t>1</a:t>
                </a:r>
                <a:r>
                  <a:rPr lang="en-US" dirty="0">
                    <a:sym typeface="Symbol"/>
                  </a:rPr>
                  <a:t>’ and A</a:t>
                </a:r>
                <a:r>
                  <a:rPr lang="en-US" baseline="-25000" dirty="0">
                    <a:sym typeface="Symbol"/>
                  </a:rPr>
                  <a:t>2</a:t>
                </a:r>
                <a:r>
                  <a:rPr lang="en-US" dirty="0">
                    <a:sym typeface="Symbol"/>
                  </a:rPr>
                  <a:t>’ are observation </a:t>
                </a:r>
                <a:r>
                  <a:rPr lang="en-US" dirty="0" err="1">
                    <a:sym typeface="Symbol"/>
                  </a:rPr>
                  <a:t>bisimilar</a:t>
                </a:r>
                <a:r>
                  <a:rPr lang="en-US" dirty="0">
                    <a:sym typeface="Symbol"/>
                  </a:rPr>
                  <a:t>, denoted by A</a:t>
                </a:r>
                <a:r>
                  <a:rPr lang="en-US" baseline="-25000" dirty="0">
                    <a:sym typeface="Symbol"/>
                  </a:rPr>
                  <a:t>1</a:t>
                </a:r>
                <a:r>
                  <a:rPr lang="en-US" dirty="0">
                    <a:sym typeface="Symbol"/>
                  </a:rPr>
                  <a:t>’ A</a:t>
                </a:r>
                <a:r>
                  <a:rPr lang="en-US" baseline="-25000" dirty="0">
                    <a:sym typeface="Symbol"/>
                  </a:rPr>
                  <a:t>2</a:t>
                </a:r>
                <a:r>
                  <a:rPr lang="en-US" dirty="0">
                    <a:sym typeface="Symbol"/>
                  </a:rPr>
                  <a:t>’ if there is a relation B  S</a:t>
                </a:r>
                <a:r>
                  <a:rPr lang="en-US" baseline="-25000" dirty="0">
                    <a:sym typeface="Symbol"/>
                  </a:rPr>
                  <a:t>1</a:t>
                </a:r>
                <a:r>
                  <a:rPr lang="en-US" dirty="0">
                    <a:sym typeface="Symbol"/>
                  </a:rPr>
                  <a:t>S</a:t>
                </a:r>
                <a:r>
                  <a:rPr lang="en-US" baseline="-25000" dirty="0">
                    <a:sym typeface="Symbol"/>
                  </a:rPr>
                  <a:t>2</a:t>
                </a:r>
                <a:r>
                  <a:rPr lang="en-US" dirty="0">
                    <a:sym typeface="Symbol"/>
                  </a:rPr>
                  <a:t> such that,</a:t>
                </a:r>
              </a:p>
              <a:p>
                <a:pPr lvl="1" algn="just"/>
                <a:r>
                  <a:rPr lang="en-US" dirty="0">
                    <a:sym typeface="Symbol"/>
                  </a:rPr>
                  <a:t>(S</a:t>
                </a:r>
                <a:r>
                  <a:rPr lang="en-US" baseline="-25000" dirty="0">
                    <a:sym typeface="Symbol"/>
                  </a:rPr>
                  <a:t>01</a:t>
                </a:r>
                <a:r>
                  <a:rPr lang="en-US" dirty="0">
                    <a:sym typeface="Symbol"/>
                  </a:rPr>
                  <a:t>, S</a:t>
                </a:r>
                <a:r>
                  <a:rPr lang="en-US" baseline="-25000" dirty="0">
                    <a:sym typeface="Symbol"/>
                  </a:rPr>
                  <a:t>02</a:t>
                </a:r>
                <a:r>
                  <a:rPr lang="en-US" dirty="0">
                    <a:sym typeface="Symbol"/>
                  </a:rPr>
                  <a:t>)  B</a:t>
                </a:r>
              </a:p>
              <a:p>
                <a:pPr lvl="1" algn="just"/>
                <a:r>
                  <a:rPr lang="en-US" dirty="0">
                    <a:sym typeface="Symbol"/>
                  </a:rPr>
                  <a:t>If (S</a:t>
                </a:r>
                <a:r>
                  <a:rPr lang="en-US" baseline="-25000" dirty="0">
                    <a:sym typeface="Symbol"/>
                  </a:rPr>
                  <a:t>1</a:t>
                </a:r>
                <a:r>
                  <a:rPr lang="en-US" dirty="0">
                    <a:sym typeface="Symbol"/>
                  </a:rPr>
                  <a:t>, S</a:t>
                </a:r>
                <a:r>
                  <a:rPr lang="en-US" baseline="-25000" dirty="0">
                    <a:sym typeface="Symbol"/>
                  </a:rPr>
                  <a:t>2</a:t>
                </a:r>
                <a:r>
                  <a:rPr lang="en-US" dirty="0">
                    <a:sym typeface="Symbol"/>
                  </a:rPr>
                  <a:t>)  B and </a:t>
                </a:r>
                <a14:m>
                  <m:oMath xmlns:m="http://schemas.openxmlformats.org/officeDocument/2006/math">
                    <m:sSub>
                      <m:sSubPr>
                        <m:ctrlPr>
                          <a:rPr lang="en-US" i="1">
                            <a:latin typeface="Cambria Math" panose="02040503050406030204" pitchFamily="18" charset="0"/>
                            <a:sym typeface="Symbol"/>
                          </a:rPr>
                        </m:ctrlPr>
                      </m:sSubPr>
                      <m:e>
                        <m:r>
                          <a:rPr lang="en-US" i="1">
                            <a:latin typeface="Cambria Math"/>
                            <a:sym typeface="Symbol"/>
                          </a:rPr>
                          <m:t>𝑆</m:t>
                        </m:r>
                      </m:e>
                      <m:sub>
                        <m:r>
                          <a:rPr lang="en-US" i="1">
                            <a:latin typeface="Cambria Math"/>
                            <a:sym typeface="Symbol"/>
                          </a:rPr>
                          <m:t>1</m:t>
                        </m:r>
                      </m:sub>
                    </m:sSub>
                    <m:groupChr>
                      <m:groupChrPr>
                        <m:chr m:val="→"/>
                        <m:vertJc m:val="bot"/>
                        <m:ctrlPr>
                          <a:rPr lang="en-US" i="1">
                            <a:latin typeface="Cambria Math" panose="02040503050406030204" pitchFamily="18" charset="0"/>
                            <a:sym typeface="Symbol"/>
                          </a:rPr>
                        </m:ctrlPr>
                      </m:groupChrPr>
                      <m:e>
                        <m:r>
                          <m:rPr>
                            <m:brk m:alnAt="2"/>
                          </m:rPr>
                          <a:rPr lang="en-US" i="1">
                            <a:latin typeface="Cambria Math"/>
                            <a:sym typeface="Symbol"/>
                          </a:rPr>
                          <m:t>𝑎</m:t>
                        </m:r>
                      </m:e>
                    </m:groupChr>
                    <m:sSubSup>
                      <m:sSubSupPr>
                        <m:ctrlPr>
                          <a:rPr lang="en-US" i="1">
                            <a:latin typeface="Cambria Math" panose="02040503050406030204" pitchFamily="18" charset="0"/>
                            <a:sym typeface="Symbol"/>
                          </a:rPr>
                        </m:ctrlPr>
                      </m:sSubSupPr>
                      <m:e>
                        <m:r>
                          <a:rPr lang="en-US" i="1">
                            <a:latin typeface="Cambria Math"/>
                            <a:sym typeface="Symbol"/>
                          </a:rPr>
                          <m:t>𝑆</m:t>
                        </m:r>
                      </m:e>
                      <m:sub>
                        <m:r>
                          <a:rPr lang="en-US" i="1">
                            <a:latin typeface="Cambria Math"/>
                            <a:sym typeface="Symbol"/>
                          </a:rPr>
                          <m:t>1</m:t>
                        </m:r>
                      </m:sub>
                      <m:sup>
                        <m:r>
                          <a:rPr lang="en-US" i="1">
                            <a:latin typeface="Cambria Math"/>
                            <a:sym typeface="Symbol"/>
                          </a:rPr>
                          <m:t>′</m:t>
                        </m:r>
                      </m:sup>
                    </m:sSubSup>
                    <m:r>
                      <a:rPr lang="en-US" i="1">
                        <a:latin typeface="Cambria Math"/>
                        <a:sym typeface="Symbol"/>
                      </a:rPr>
                      <m:t> </m:t>
                    </m:r>
                  </m:oMath>
                </a14:m>
                <a:r>
                  <a:rPr lang="en-US" dirty="0"/>
                  <a:t>then there is S</a:t>
                </a:r>
                <a:r>
                  <a:rPr lang="en-US" baseline="-25000" dirty="0"/>
                  <a:t>2</a:t>
                </a:r>
                <a:r>
                  <a:rPr lang="en-US" dirty="0"/>
                  <a:t>’ such that </a:t>
                </a:r>
                <a:r>
                  <a:rPr lang="en-US" dirty="0">
                    <a:sym typeface="Symbol"/>
                  </a:rPr>
                  <a:t>(S</a:t>
                </a:r>
                <a:r>
                  <a:rPr lang="en-US" baseline="-25000" dirty="0">
                    <a:sym typeface="Symbol"/>
                  </a:rPr>
                  <a:t>1</a:t>
                </a:r>
                <a:r>
                  <a:rPr lang="en-US" dirty="0">
                    <a:sym typeface="Symbol"/>
                  </a:rPr>
                  <a:t>’, S</a:t>
                </a:r>
                <a:r>
                  <a:rPr lang="en-US" baseline="-25000" dirty="0">
                    <a:sym typeface="Symbol"/>
                  </a:rPr>
                  <a:t>2</a:t>
                </a:r>
                <a:r>
                  <a:rPr lang="en-US" dirty="0">
                    <a:sym typeface="Symbol"/>
                  </a:rPr>
                  <a:t>’)  B and </a:t>
                </a:r>
                <a14:m>
                  <m:oMath xmlns:m="http://schemas.openxmlformats.org/officeDocument/2006/math">
                    <m:sSub>
                      <m:sSubPr>
                        <m:ctrlPr>
                          <a:rPr lang="en-US" i="1">
                            <a:latin typeface="Cambria Math" panose="02040503050406030204" pitchFamily="18" charset="0"/>
                            <a:sym typeface="Symbol"/>
                          </a:rPr>
                        </m:ctrlPr>
                      </m:sSubPr>
                      <m:e>
                        <m:r>
                          <a:rPr lang="en-US" i="1">
                            <a:latin typeface="Cambria Math"/>
                            <a:sym typeface="Symbol"/>
                          </a:rPr>
                          <m:t>𝑆</m:t>
                        </m:r>
                      </m:e>
                      <m:sub>
                        <m:r>
                          <a:rPr lang="en-US" i="1">
                            <a:latin typeface="Cambria Math"/>
                            <a:sym typeface="Symbol"/>
                          </a:rPr>
                          <m:t>2</m:t>
                        </m:r>
                      </m:sub>
                    </m:sSub>
                    <m:groupChr>
                      <m:groupChrPr>
                        <m:chr m:val="→"/>
                        <m:vertJc m:val="bot"/>
                        <m:ctrlPr>
                          <a:rPr lang="en-US" i="1">
                            <a:latin typeface="Cambria Math" panose="02040503050406030204" pitchFamily="18" charset="0"/>
                            <a:sym typeface="Symbol"/>
                          </a:rPr>
                        </m:ctrlPr>
                      </m:groupChrPr>
                      <m:e>
                        <m:r>
                          <m:rPr>
                            <m:brk m:alnAt="2"/>
                          </m:rPr>
                          <a:rPr lang="en-US" i="1">
                            <a:latin typeface="Cambria Math"/>
                            <a:sym typeface="Symbol"/>
                          </a:rPr>
                          <m:t>𝑎</m:t>
                        </m:r>
                      </m:e>
                    </m:groupChr>
                    <m:sSubSup>
                      <m:sSubSupPr>
                        <m:ctrlPr>
                          <a:rPr lang="en-US" i="1">
                            <a:latin typeface="Cambria Math" panose="02040503050406030204" pitchFamily="18" charset="0"/>
                            <a:sym typeface="Symbol"/>
                          </a:rPr>
                        </m:ctrlPr>
                      </m:sSubSupPr>
                      <m:e>
                        <m:r>
                          <a:rPr lang="en-US" i="1">
                            <a:latin typeface="Cambria Math"/>
                            <a:sym typeface="Symbol"/>
                          </a:rPr>
                          <m:t>𝑆</m:t>
                        </m:r>
                      </m:e>
                      <m:sub>
                        <m:r>
                          <a:rPr lang="en-US" i="1">
                            <a:latin typeface="Cambria Math"/>
                            <a:sym typeface="Symbol"/>
                          </a:rPr>
                          <m:t>2</m:t>
                        </m:r>
                      </m:sub>
                      <m:sup>
                        <m:r>
                          <a:rPr lang="en-US" i="1">
                            <a:latin typeface="Cambria Math"/>
                            <a:sym typeface="Symbol"/>
                          </a:rPr>
                          <m:t>′</m:t>
                        </m:r>
                      </m:sup>
                    </m:sSubSup>
                  </m:oMath>
                </a14:m>
                <a:endParaRPr lang="en-US" dirty="0"/>
              </a:p>
              <a:p>
                <a:pPr lvl="1" algn="just"/>
                <a:r>
                  <a:rPr lang="en-US" dirty="0">
                    <a:sym typeface="Symbol"/>
                  </a:rPr>
                  <a:t>If (S</a:t>
                </a:r>
                <a:r>
                  <a:rPr lang="en-US" baseline="-25000" dirty="0">
                    <a:sym typeface="Symbol"/>
                  </a:rPr>
                  <a:t>1</a:t>
                </a:r>
                <a:r>
                  <a:rPr lang="en-US" dirty="0">
                    <a:sym typeface="Symbol"/>
                  </a:rPr>
                  <a:t>, S</a:t>
                </a:r>
                <a:r>
                  <a:rPr lang="en-US" baseline="-25000" dirty="0">
                    <a:sym typeface="Symbol"/>
                  </a:rPr>
                  <a:t>2</a:t>
                </a:r>
                <a:r>
                  <a:rPr lang="en-US" dirty="0">
                    <a:sym typeface="Symbol"/>
                  </a:rPr>
                  <a:t>)  B and</a:t>
                </a:r>
                <a14:m>
                  <m:oMath xmlns:m="http://schemas.openxmlformats.org/officeDocument/2006/math">
                    <m:sSub>
                      <m:sSubPr>
                        <m:ctrlPr>
                          <a:rPr lang="en-US" i="1">
                            <a:latin typeface="Cambria Math" panose="02040503050406030204" pitchFamily="18" charset="0"/>
                            <a:sym typeface="Symbol"/>
                          </a:rPr>
                        </m:ctrlPr>
                      </m:sSubPr>
                      <m:e>
                        <m:r>
                          <a:rPr lang="en-US" i="1">
                            <a:latin typeface="Cambria Math"/>
                            <a:sym typeface="Symbol"/>
                          </a:rPr>
                          <m:t>𝑆</m:t>
                        </m:r>
                      </m:e>
                      <m:sub>
                        <m:r>
                          <a:rPr lang="en-US" i="1">
                            <a:latin typeface="Cambria Math"/>
                            <a:sym typeface="Symbol"/>
                          </a:rPr>
                          <m:t>2</m:t>
                        </m:r>
                      </m:sub>
                    </m:sSub>
                    <m:groupChr>
                      <m:groupChrPr>
                        <m:chr m:val="→"/>
                        <m:vertJc m:val="bot"/>
                        <m:ctrlPr>
                          <a:rPr lang="en-US" i="1">
                            <a:latin typeface="Cambria Math" panose="02040503050406030204" pitchFamily="18" charset="0"/>
                            <a:sym typeface="Symbol"/>
                          </a:rPr>
                        </m:ctrlPr>
                      </m:groupChrPr>
                      <m:e>
                        <m:r>
                          <m:rPr>
                            <m:brk m:alnAt="2"/>
                          </m:rPr>
                          <a:rPr lang="en-US" i="1">
                            <a:latin typeface="Cambria Math"/>
                            <a:sym typeface="Symbol"/>
                          </a:rPr>
                          <m:t>𝑎</m:t>
                        </m:r>
                      </m:e>
                    </m:groupChr>
                    <m:sSubSup>
                      <m:sSubSupPr>
                        <m:ctrlPr>
                          <a:rPr lang="en-US" i="1">
                            <a:latin typeface="Cambria Math" panose="02040503050406030204" pitchFamily="18" charset="0"/>
                            <a:sym typeface="Symbol"/>
                          </a:rPr>
                        </m:ctrlPr>
                      </m:sSubSupPr>
                      <m:e>
                        <m:r>
                          <a:rPr lang="en-US" i="1">
                            <a:latin typeface="Cambria Math"/>
                            <a:sym typeface="Symbol"/>
                          </a:rPr>
                          <m:t>𝑆</m:t>
                        </m:r>
                      </m:e>
                      <m:sub>
                        <m:r>
                          <a:rPr lang="en-US" i="1">
                            <a:latin typeface="Cambria Math"/>
                            <a:sym typeface="Symbol"/>
                          </a:rPr>
                          <m:t>2</m:t>
                        </m:r>
                      </m:sub>
                      <m:sup>
                        <m:r>
                          <a:rPr lang="en-US" i="1">
                            <a:latin typeface="Cambria Math"/>
                            <a:sym typeface="Symbol"/>
                          </a:rPr>
                          <m:t>′</m:t>
                        </m:r>
                      </m:sup>
                    </m:sSubSup>
                  </m:oMath>
                </a14:m>
                <a:r>
                  <a:rPr lang="en-US" dirty="0"/>
                  <a:t>then there is S</a:t>
                </a:r>
                <a:r>
                  <a:rPr lang="en-US" baseline="-25000" dirty="0"/>
                  <a:t>1</a:t>
                </a:r>
                <a:r>
                  <a:rPr lang="en-US" dirty="0"/>
                  <a:t>’ such that </a:t>
                </a:r>
                <a:r>
                  <a:rPr lang="en-US" dirty="0">
                    <a:sym typeface="Symbol"/>
                  </a:rPr>
                  <a:t>(S</a:t>
                </a:r>
                <a:r>
                  <a:rPr lang="en-US" baseline="-25000" dirty="0">
                    <a:sym typeface="Symbol"/>
                  </a:rPr>
                  <a:t>1</a:t>
                </a:r>
                <a:r>
                  <a:rPr lang="en-US" dirty="0">
                    <a:sym typeface="Symbol"/>
                  </a:rPr>
                  <a:t>’, S</a:t>
                </a:r>
                <a:r>
                  <a:rPr lang="en-US" baseline="-25000" dirty="0">
                    <a:sym typeface="Symbol"/>
                  </a:rPr>
                  <a:t>2</a:t>
                </a:r>
                <a:r>
                  <a:rPr lang="en-US" dirty="0">
                    <a:sym typeface="Symbol"/>
                  </a:rPr>
                  <a:t>’)  B and </a:t>
                </a:r>
                <a14:m>
                  <m:oMath xmlns:m="http://schemas.openxmlformats.org/officeDocument/2006/math">
                    <m:sSub>
                      <m:sSubPr>
                        <m:ctrlPr>
                          <a:rPr lang="en-US" i="1">
                            <a:latin typeface="Cambria Math" panose="02040503050406030204" pitchFamily="18" charset="0"/>
                            <a:sym typeface="Symbol"/>
                          </a:rPr>
                        </m:ctrlPr>
                      </m:sSubPr>
                      <m:e>
                        <m:r>
                          <a:rPr lang="en-US" i="1">
                            <a:latin typeface="Cambria Math"/>
                            <a:sym typeface="Symbol"/>
                          </a:rPr>
                          <m:t>𝑆</m:t>
                        </m:r>
                      </m:e>
                      <m:sub>
                        <m:r>
                          <a:rPr lang="en-US" i="1">
                            <a:latin typeface="Cambria Math"/>
                            <a:sym typeface="Symbol"/>
                          </a:rPr>
                          <m:t>1</m:t>
                        </m:r>
                      </m:sub>
                    </m:sSub>
                    <m:groupChr>
                      <m:groupChrPr>
                        <m:chr m:val="→"/>
                        <m:vertJc m:val="bot"/>
                        <m:ctrlPr>
                          <a:rPr lang="en-US" i="1">
                            <a:latin typeface="Cambria Math" panose="02040503050406030204" pitchFamily="18" charset="0"/>
                            <a:sym typeface="Symbol"/>
                          </a:rPr>
                        </m:ctrlPr>
                      </m:groupChrPr>
                      <m:e>
                        <m:r>
                          <m:rPr>
                            <m:brk m:alnAt="2"/>
                          </m:rPr>
                          <a:rPr lang="en-US" i="1">
                            <a:latin typeface="Cambria Math"/>
                            <a:sym typeface="Symbol"/>
                          </a:rPr>
                          <m:t>𝑎</m:t>
                        </m:r>
                      </m:e>
                    </m:groupChr>
                    <m:sSubSup>
                      <m:sSubSupPr>
                        <m:ctrlPr>
                          <a:rPr lang="en-US" i="1">
                            <a:latin typeface="Cambria Math" panose="02040503050406030204" pitchFamily="18" charset="0"/>
                            <a:sym typeface="Symbol"/>
                          </a:rPr>
                        </m:ctrlPr>
                      </m:sSubSupPr>
                      <m:e>
                        <m:r>
                          <a:rPr lang="en-US" i="1">
                            <a:latin typeface="Cambria Math"/>
                            <a:sym typeface="Symbol"/>
                          </a:rPr>
                          <m:t>𝑆</m:t>
                        </m:r>
                      </m:e>
                      <m:sub>
                        <m:r>
                          <a:rPr lang="en-US" i="1">
                            <a:latin typeface="Cambria Math"/>
                            <a:sym typeface="Symbol"/>
                          </a:rPr>
                          <m:t>1</m:t>
                        </m:r>
                      </m:sub>
                      <m:sup>
                        <m:r>
                          <a:rPr lang="en-US" i="1">
                            <a:latin typeface="Cambria Math"/>
                            <a:sym typeface="Symbol"/>
                          </a:rPr>
                          <m:t>′</m:t>
                        </m:r>
                      </m:sup>
                    </m:sSubSup>
                  </m:oMath>
                </a14:m>
                <a:endParaRPr lang="en-US" dirty="0">
                  <a:sym typeface="Symbol"/>
                </a:endParaRPr>
              </a:p>
              <a:p>
                <a:pPr algn="just"/>
                <a:r>
                  <a:rPr lang="en-US" dirty="0">
                    <a:sym typeface="Symbol"/>
                  </a:rPr>
                  <a:t>Example</a:t>
                </a:r>
              </a:p>
              <a:p>
                <a:pPr lvl="1" algn="just"/>
                <a:r>
                  <a:rPr lang="en-US" b="1" u="sng" dirty="0">
                    <a:sym typeface="Symbol"/>
                  </a:rPr>
                  <a:t>Two place buffer and Two one place buffer</a:t>
                </a:r>
              </a:p>
              <a:p>
                <a:pPr lvl="1" algn="just">
                  <a:buFont typeface="Arial" pitchFamily="34"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185" t="-3100" r="-2370" b="-619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49</a:t>
            </a:fld>
            <a:endParaRPr lang="en-US"/>
          </a:p>
        </p:txBody>
      </p:sp>
    </p:spTree>
    <p:extLst>
      <p:ext uri="{BB962C8B-B14F-4D97-AF65-F5344CB8AC3E}">
        <p14:creationId xmlns:p14="http://schemas.microsoft.com/office/powerpoint/2010/main" val="2584402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Issues on Shared Resources</a:t>
            </a:r>
          </a:p>
        </p:txBody>
      </p:sp>
      <p:sp>
        <p:nvSpPr>
          <p:cNvPr id="3" name="Content Placeholder 2"/>
          <p:cNvSpPr>
            <a:spLocks noGrp="1"/>
          </p:cNvSpPr>
          <p:nvPr>
            <p:ph idx="1"/>
          </p:nvPr>
        </p:nvSpPr>
        <p:spPr/>
        <p:txBody>
          <a:bodyPr/>
          <a:lstStyle/>
          <a:p>
            <a:r>
              <a:rPr lang="en-US" dirty="0"/>
              <a:t>Race Condition</a:t>
            </a:r>
          </a:p>
          <a:p>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2209800"/>
            <a:ext cx="7749481"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045310" y="1741161"/>
            <a:ext cx="420308" cy="646331"/>
          </a:xfrm>
          <a:prstGeom prst="rect">
            <a:avLst/>
          </a:prstGeom>
          <a:noFill/>
        </p:spPr>
        <p:txBody>
          <a:bodyPr wrap="none" rtlCol="0">
            <a:spAutoFit/>
          </a:bodyPr>
          <a:lstStyle/>
          <a:p>
            <a:endParaRPr lang="en-US" dirty="0"/>
          </a:p>
          <a:p>
            <a:r>
              <a:rPr lang="en-US" dirty="0"/>
              <a:t>P1</a:t>
            </a:r>
          </a:p>
        </p:txBody>
      </p:sp>
      <p:sp>
        <p:nvSpPr>
          <p:cNvPr id="8" name="TextBox 7"/>
          <p:cNvSpPr txBox="1"/>
          <p:nvPr/>
        </p:nvSpPr>
        <p:spPr>
          <a:xfrm>
            <a:off x="7543800" y="1741160"/>
            <a:ext cx="420308" cy="646331"/>
          </a:xfrm>
          <a:prstGeom prst="rect">
            <a:avLst/>
          </a:prstGeom>
          <a:noFill/>
        </p:spPr>
        <p:txBody>
          <a:bodyPr wrap="none" rtlCol="0">
            <a:spAutoFit/>
          </a:bodyPr>
          <a:lstStyle/>
          <a:p>
            <a:endParaRPr lang="en-US" dirty="0"/>
          </a:p>
          <a:p>
            <a:r>
              <a:rPr lang="en-US" dirty="0"/>
              <a:t>P2</a:t>
            </a:r>
          </a:p>
        </p:txBody>
      </p:sp>
      <p:sp>
        <p:nvSpPr>
          <p:cNvPr id="9" name="Slide Number Placeholder 8"/>
          <p:cNvSpPr>
            <a:spLocks noGrp="1"/>
          </p:cNvSpPr>
          <p:nvPr>
            <p:ph type="sldNum" sz="quarter" idx="12"/>
          </p:nvPr>
        </p:nvSpPr>
        <p:spPr/>
        <p:txBody>
          <a:bodyPr/>
          <a:lstStyle/>
          <a:p>
            <a:fld id="{464F0463-9ADA-46C2-917D-8AEF7708C576}" type="slidenum">
              <a:rPr lang="en-US" smtClean="0"/>
              <a:pPr/>
              <a:t>5</a:t>
            </a:fld>
            <a:endParaRPr lang="en-US"/>
          </a:p>
        </p:txBody>
      </p:sp>
    </p:spTree>
    <p:extLst>
      <p:ext uri="{BB962C8B-B14F-4D97-AF65-F5344CB8AC3E}">
        <p14:creationId xmlns:p14="http://schemas.microsoft.com/office/powerpoint/2010/main" val="21898443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Observation </a:t>
            </a:r>
            <a:r>
              <a:rPr lang="en-US" b="1" dirty="0" err="1"/>
              <a:t>Bisimilarity</a:t>
            </a:r>
            <a:r>
              <a:rPr lang="en-US" b="1" dirty="0"/>
              <a:t>………………</a:t>
            </a:r>
            <a:endParaRPr lang="en-US" dirty="0"/>
          </a:p>
        </p:txBody>
      </p:sp>
      <p:sp>
        <p:nvSpPr>
          <p:cNvPr id="3" name="Content Placeholder 2"/>
          <p:cNvSpPr>
            <a:spLocks noGrp="1"/>
          </p:cNvSpPr>
          <p:nvPr>
            <p:ph idx="1"/>
          </p:nvPr>
        </p:nvSpPr>
        <p:spPr/>
        <p:txBody>
          <a:bodyPr>
            <a:normAutofit fontScale="70000" lnSpcReduction="20000"/>
          </a:bodyPr>
          <a:lstStyle/>
          <a:p>
            <a:r>
              <a:rPr lang="en-US" dirty="0"/>
              <a:t>Example</a:t>
            </a:r>
          </a:p>
          <a:p>
            <a:pPr lvl="1"/>
            <a:r>
              <a:rPr lang="en-US" dirty="0"/>
              <a:t>Consider the following two processes</a:t>
            </a:r>
          </a:p>
          <a:p>
            <a:pPr marL="457200" lvl="1" indent="0">
              <a:buNone/>
            </a:pPr>
            <a:endParaRPr lang="en-US" dirty="0"/>
          </a:p>
          <a:p>
            <a:pPr marL="457200" lvl="1" indent="0">
              <a:buNone/>
            </a:pPr>
            <a:r>
              <a:rPr lang="en-US" dirty="0"/>
              <a:t>				</a:t>
            </a:r>
          </a:p>
          <a:p>
            <a:pPr marL="457200" lvl="1" indent="0">
              <a:buNone/>
            </a:pPr>
            <a:endParaRPr lang="en-US" dirty="0"/>
          </a:p>
          <a:p>
            <a:pPr marL="457200" lvl="1" indent="0">
              <a:buNone/>
            </a:pPr>
            <a:endParaRPr lang="en-US" dirty="0"/>
          </a:p>
          <a:p>
            <a:pPr lvl="1"/>
            <a:endParaRPr lang="en-US" sz="1900" dirty="0"/>
          </a:p>
          <a:p>
            <a:pPr lvl="1"/>
            <a:endParaRPr lang="en-US" sz="1900" dirty="0"/>
          </a:p>
          <a:p>
            <a:pPr lvl="1"/>
            <a:endParaRPr lang="en-US" sz="1900" dirty="0"/>
          </a:p>
          <a:p>
            <a:pPr lvl="1"/>
            <a:endParaRPr lang="en-US" sz="1900" dirty="0"/>
          </a:p>
          <a:p>
            <a:pPr lvl="1" algn="just"/>
            <a:r>
              <a:rPr lang="en-US" sz="2300" dirty="0"/>
              <a:t>In fig(1), the process read the datum d and decides whether to write d on disc 1 or disc 2</a:t>
            </a:r>
          </a:p>
          <a:p>
            <a:pPr lvl="1" algn="just"/>
            <a:r>
              <a:rPr lang="en-US" sz="2300" dirty="0"/>
              <a:t>In fig(2), the process determines whether to write either on disc 1 or disc 2, before reading the datum d</a:t>
            </a:r>
          </a:p>
          <a:p>
            <a:pPr lvl="1" algn="just"/>
            <a:r>
              <a:rPr lang="en-US" sz="2300" dirty="0"/>
              <a:t>Both processes display the same string and actions</a:t>
            </a:r>
          </a:p>
          <a:p>
            <a:pPr lvl="1" algn="just"/>
            <a:r>
              <a:rPr lang="en-US" sz="2300" dirty="0"/>
              <a:t>i.e. read(d)write1(d) OR read(d) and write2(d)</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50</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2514600"/>
            <a:ext cx="2767041" cy="169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1" y="2514600"/>
            <a:ext cx="2590800" cy="1573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89747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Observation </a:t>
            </a:r>
            <a:r>
              <a:rPr lang="en-US" b="1" dirty="0" err="1"/>
              <a:t>Bisimilarity</a:t>
            </a:r>
            <a:r>
              <a:rPr lang="en-US" b="1" dirty="0"/>
              <a:t>………………</a:t>
            </a:r>
            <a:endParaRPr lang="en-US" dirty="0"/>
          </a:p>
        </p:txBody>
      </p:sp>
      <p:sp>
        <p:nvSpPr>
          <p:cNvPr id="3" name="Content Placeholder 2"/>
          <p:cNvSpPr>
            <a:spLocks noGrp="1"/>
          </p:cNvSpPr>
          <p:nvPr>
            <p:ph idx="1"/>
          </p:nvPr>
        </p:nvSpPr>
        <p:spPr/>
        <p:txBody>
          <a:bodyPr/>
          <a:lstStyle/>
          <a:p>
            <a:pPr algn="just"/>
            <a:r>
              <a:rPr lang="en-US" dirty="0"/>
              <a:t>Example</a:t>
            </a:r>
          </a:p>
          <a:p>
            <a:pPr lvl="1" algn="just"/>
            <a:r>
              <a:rPr lang="en-US" dirty="0"/>
              <a:t>Here they are traced equivalent but not are </a:t>
            </a:r>
            <a:r>
              <a:rPr lang="en-US" dirty="0" err="1"/>
              <a:t>bisimilar</a:t>
            </a:r>
            <a:r>
              <a:rPr lang="en-US" dirty="0"/>
              <a:t> because</a:t>
            </a:r>
          </a:p>
          <a:p>
            <a:pPr lvl="2" algn="just"/>
            <a:r>
              <a:rPr lang="en-US" dirty="0"/>
              <a:t>In fig(1), in case of crash of disc 1 after executing read(d) and write1(d), there is a second chance to write on disc 2 using write2(d)</a:t>
            </a:r>
          </a:p>
          <a:p>
            <a:pPr lvl="2" algn="just"/>
            <a:r>
              <a:rPr lang="en-US" dirty="0"/>
              <a:t>But in fig(2), in case the disc 1 crashed after executing read(d) and write1(d) then it doesn’t have any option to write the datum</a:t>
            </a:r>
          </a:p>
          <a:p>
            <a:pPr lvl="2"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51</a:t>
            </a:fld>
            <a:endParaRPr lang="en-US"/>
          </a:p>
        </p:txBody>
      </p:sp>
    </p:spTree>
    <p:extLst>
      <p:ext uri="{BB962C8B-B14F-4D97-AF65-F5344CB8AC3E}">
        <p14:creationId xmlns:p14="http://schemas.microsoft.com/office/powerpoint/2010/main" val="336607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Process Terms</a:t>
            </a:r>
          </a:p>
        </p:txBody>
      </p:sp>
      <p:sp>
        <p:nvSpPr>
          <p:cNvPr id="3" name="Content Placeholder 2"/>
          <p:cNvSpPr>
            <a:spLocks noGrp="1"/>
          </p:cNvSpPr>
          <p:nvPr>
            <p:ph idx="1"/>
          </p:nvPr>
        </p:nvSpPr>
        <p:spPr/>
        <p:txBody>
          <a:bodyPr>
            <a:normAutofit fontScale="70000" lnSpcReduction="20000"/>
          </a:bodyPr>
          <a:lstStyle/>
          <a:p>
            <a:pPr algn="just"/>
            <a:r>
              <a:rPr lang="en-US" dirty="0"/>
              <a:t>Let </a:t>
            </a:r>
            <a:r>
              <a:rPr lang="en-US" b="1" i="1" dirty="0"/>
              <a:t>act</a:t>
            </a:r>
            <a:r>
              <a:rPr lang="en-US" dirty="0"/>
              <a:t> be defined as A </a:t>
            </a:r>
            <a:r>
              <a:rPr lang="en-US" dirty="0">
                <a:sym typeface="Symbol"/>
              </a:rPr>
              <a:t> {}</a:t>
            </a:r>
          </a:p>
          <a:p>
            <a:pPr algn="just"/>
            <a:r>
              <a:rPr lang="en-US" dirty="0"/>
              <a:t>The set of process terms, </a:t>
            </a:r>
            <a:r>
              <a:rPr lang="en-US" b="1" i="1" dirty="0" err="1"/>
              <a:t>proc</a:t>
            </a:r>
            <a:r>
              <a:rPr lang="en-US" dirty="0"/>
              <a:t>, whose element will be denoted by P, Q, R and are described as</a:t>
            </a:r>
          </a:p>
          <a:p>
            <a:pPr marL="514350" indent="-514350" algn="just">
              <a:buFont typeface="+mj-lt"/>
              <a:buAutoNum type="arabicPeriod"/>
            </a:pPr>
            <a:r>
              <a:rPr lang="en-US" dirty="0"/>
              <a:t>P </a:t>
            </a:r>
            <a:r>
              <a:rPr lang="en-US" dirty="0">
                <a:sym typeface="Symbol"/>
              </a:rPr>
              <a:t> </a:t>
            </a:r>
            <a:r>
              <a:rPr lang="en-US" dirty="0" err="1">
                <a:sym typeface="Symbol"/>
              </a:rPr>
              <a:t>a.P</a:t>
            </a:r>
            <a:r>
              <a:rPr lang="en-US" dirty="0">
                <a:sym typeface="Symbol"/>
              </a:rPr>
              <a:t> (</a:t>
            </a:r>
            <a:r>
              <a:rPr lang="en-US" b="1" i="1" dirty="0">
                <a:sym typeface="Symbol"/>
              </a:rPr>
              <a:t>Prefix</a:t>
            </a:r>
            <a:r>
              <a:rPr lang="en-US" dirty="0">
                <a:sym typeface="Symbol"/>
              </a:rPr>
              <a:t>)  denotes a process that behaves like P after executing event </a:t>
            </a:r>
            <a:r>
              <a:rPr lang="en-US" b="1" i="1" dirty="0">
                <a:sym typeface="Symbol"/>
              </a:rPr>
              <a:t>a</a:t>
            </a:r>
          </a:p>
          <a:p>
            <a:pPr marL="514350" indent="-514350" algn="just">
              <a:buFont typeface="+mj-lt"/>
              <a:buAutoNum type="arabicPeriod"/>
            </a:pPr>
            <a:r>
              <a:rPr lang="en-US" dirty="0">
                <a:sym typeface="Symbol"/>
              </a:rPr>
              <a:t>P  stop{A} (</a:t>
            </a:r>
            <a:r>
              <a:rPr lang="en-US" b="1" i="1" dirty="0">
                <a:sym typeface="Symbol"/>
              </a:rPr>
              <a:t>Deadlock</a:t>
            </a:r>
            <a:r>
              <a:rPr lang="en-US" dirty="0">
                <a:sym typeface="Symbol"/>
              </a:rPr>
              <a:t>)  denotes a process which doesn’t perform any action</a:t>
            </a:r>
          </a:p>
          <a:p>
            <a:pPr marL="514350" indent="-514350" algn="just">
              <a:buFont typeface="+mj-lt"/>
              <a:buAutoNum type="arabicPeriod"/>
            </a:pPr>
            <a:r>
              <a:rPr lang="en-US" dirty="0">
                <a:sym typeface="Symbol"/>
              </a:rPr>
              <a:t>P  P + Q (</a:t>
            </a:r>
            <a:r>
              <a:rPr lang="en-US" b="1" i="1" dirty="0">
                <a:sym typeface="Symbol"/>
              </a:rPr>
              <a:t>Choice</a:t>
            </a:r>
            <a:r>
              <a:rPr lang="en-US" dirty="0">
                <a:sym typeface="Symbol"/>
              </a:rPr>
              <a:t>)  denotes a process that behaves like either P or Q</a:t>
            </a:r>
          </a:p>
          <a:p>
            <a:pPr marL="514350" indent="-514350" algn="just">
              <a:buFont typeface="+mj-lt"/>
              <a:buAutoNum type="arabicPeriod"/>
            </a:pPr>
            <a:r>
              <a:rPr lang="en-US" dirty="0">
                <a:sym typeface="Symbol"/>
              </a:rPr>
              <a:t>P  P || Q (</a:t>
            </a:r>
            <a:r>
              <a:rPr lang="en-US" b="1" i="1" dirty="0">
                <a:sym typeface="Symbol"/>
              </a:rPr>
              <a:t>Parallelism</a:t>
            </a:r>
            <a:r>
              <a:rPr lang="en-US" dirty="0">
                <a:sym typeface="Symbol"/>
              </a:rPr>
              <a:t>)  where P and Q run independently  </a:t>
            </a:r>
          </a:p>
          <a:p>
            <a:pPr marL="514350" indent="-514350" algn="just">
              <a:buFont typeface="+mj-lt"/>
              <a:buAutoNum type="arabicPeriod"/>
            </a:pPr>
            <a:r>
              <a:rPr lang="en-US" dirty="0">
                <a:sym typeface="Symbol"/>
              </a:rPr>
              <a:t>P  P [a | b] (</a:t>
            </a:r>
            <a:r>
              <a:rPr lang="en-US" b="1" i="1" dirty="0">
                <a:sym typeface="Symbol"/>
              </a:rPr>
              <a:t>Renaming</a:t>
            </a:r>
            <a:r>
              <a:rPr lang="en-US" dirty="0">
                <a:sym typeface="Symbol"/>
              </a:rPr>
              <a:t>)  denotes a process that behave like P and when it executes </a:t>
            </a:r>
            <a:r>
              <a:rPr lang="en-US" b="1" i="1" dirty="0">
                <a:sym typeface="Symbol"/>
              </a:rPr>
              <a:t>b</a:t>
            </a:r>
            <a:r>
              <a:rPr lang="en-US" dirty="0">
                <a:sym typeface="Symbol"/>
              </a:rPr>
              <a:t>, P executes </a:t>
            </a:r>
            <a:r>
              <a:rPr lang="en-US" b="1" i="1" dirty="0">
                <a:sym typeface="Symbol"/>
              </a:rPr>
              <a:t>a</a:t>
            </a:r>
          </a:p>
          <a:p>
            <a:pPr marL="514350" indent="-514350" algn="just">
              <a:buFont typeface="+mj-lt"/>
              <a:buAutoNum type="arabicPeriod"/>
            </a:pPr>
            <a:r>
              <a:rPr lang="en-US" dirty="0">
                <a:sym typeface="Symbol"/>
              </a:rPr>
              <a:t>P  P | {b} (</a:t>
            </a:r>
            <a:r>
              <a:rPr lang="en-US" b="1" i="1" dirty="0">
                <a:sym typeface="Symbol"/>
              </a:rPr>
              <a:t>Restriction</a:t>
            </a:r>
            <a:r>
              <a:rPr lang="en-US" dirty="0">
                <a:sym typeface="Symbol"/>
              </a:rPr>
              <a:t>)  is the process without action </a:t>
            </a:r>
            <a:r>
              <a:rPr lang="en-US" b="1" i="1" dirty="0">
                <a:sym typeface="Symbol"/>
              </a:rPr>
              <a:t>b</a:t>
            </a:r>
          </a:p>
          <a:p>
            <a:pPr marL="514350" indent="-514350" algn="just">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52</a:t>
            </a:fld>
            <a:endParaRPr lang="en-US"/>
          </a:p>
        </p:txBody>
      </p:sp>
    </p:spTree>
    <p:extLst>
      <p:ext uri="{BB962C8B-B14F-4D97-AF65-F5344CB8AC3E}">
        <p14:creationId xmlns:p14="http://schemas.microsoft.com/office/powerpoint/2010/main" val="3368929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Process Terms……………………………</a:t>
            </a:r>
            <a:endParaRPr lang="en-US" dirty="0"/>
          </a:p>
        </p:txBody>
      </p:sp>
      <p:sp>
        <p:nvSpPr>
          <p:cNvPr id="3" name="Content Placeholder 2"/>
          <p:cNvSpPr>
            <a:spLocks noGrp="1"/>
          </p:cNvSpPr>
          <p:nvPr>
            <p:ph idx="1"/>
          </p:nvPr>
        </p:nvSpPr>
        <p:spPr/>
        <p:txBody>
          <a:bodyPr/>
          <a:lstStyle/>
          <a:p>
            <a:r>
              <a:rPr lang="en-US" b="1" u="sng" dirty="0"/>
              <a:t>Example</a:t>
            </a:r>
          </a:p>
          <a:p>
            <a:endParaRPr lang="en-US" dirty="0"/>
          </a:p>
          <a:p>
            <a:endParaRPr lang="en-US" dirty="0"/>
          </a:p>
          <a:p>
            <a:endParaRPr lang="en-US" dirty="0"/>
          </a:p>
          <a:p>
            <a:endParaRPr lang="en-US" dirty="0"/>
          </a:p>
          <a:p>
            <a:endParaRPr lang="en-US" dirty="0"/>
          </a:p>
          <a:p>
            <a:r>
              <a:rPr lang="en-US" b="1" dirty="0">
                <a:solidFill>
                  <a:srgbClr val="FF0000"/>
                </a:solidFill>
              </a:rPr>
              <a:t>S = a.{b. stop{</a:t>
            </a:r>
            <a:r>
              <a:rPr lang="en-US" b="1" dirty="0" err="1">
                <a:solidFill>
                  <a:srgbClr val="FF0000"/>
                </a:solidFill>
              </a:rPr>
              <a:t>a,b,c</a:t>
            </a:r>
            <a:r>
              <a:rPr lang="en-US" b="1" dirty="0">
                <a:solidFill>
                  <a:srgbClr val="FF0000"/>
                </a:solidFill>
              </a:rPr>
              <a:t>} + </a:t>
            </a:r>
            <a:r>
              <a:rPr lang="en-US" b="1" dirty="0" err="1">
                <a:solidFill>
                  <a:srgbClr val="FF0000"/>
                </a:solidFill>
              </a:rPr>
              <a:t>c.stop</a:t>
            </a:r>
            <a:r>
              <a:rPr lang="en-US" b="1" dirty="0">
                <a:solidFill>
                  <a:srgbClr val="FF0000"/>
                </a:solidFill>
              </a:rPr>
              <a:t>{</a:t>
            </a:r>
            <a:r>
              <a:rPr lang="en-US" b="1" dirty="0" err="1">
                <a:solidFill>
                  <a:srgbClr val="FF0000"/>
                </a:solidFill>
              </a:rPr>
              <a:t>a,b,c</a:t>
            </a:r>
            <a:r>
              <a:rPr lang="en-US" b="1" dirty="0">
                <a:solidFill>
                  <a:srgbClr val="FF0000"/>
                </a:solidFill>
              </a:rPr>
              <a:t>}}</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53</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2286000"/>
            <a:ext cx="3457575" cy="2766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54923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Petri Nets</a:t>
            </a:r>
          </a:p>
        </p:txBody>
      </p:sp>
      <p:sp>
        <p:nvSpPr>
          <p:cNvPr id="3" name="Content Placeholder 2"/>
          <p:cNvSpPr>
            <a:spLocks noGrp="1"/>
          </p:cNvSpPr>
          <p:nvPr>
            <p:ph idx="1"/>
          </p:nvPr>
        </p:nvSpPr>
        <p:spPr/>
        <p:txBody>
          <a:bodyPr/>
          <a:lstStyle/>
          <a:p>
            <a:pPr algn="just"/>
            <a:r>
              <a:rPr lang="en-US" sz="2400" dirty="0"/>
              <a:t>Developed by Carl Adam Petri in 1962 as his PhD research</a:t>
            </a:r>
          </a:p>
          <a:p>
            <a:pPr algn="just"/>
            <a:r>
              <a:rPr lang="en-US" sz="2400" dirty="0"/>
              <a:t>Is the mathematical modeling language for the description of the system</a:t>
            </a:r>
          </a:p>
          <a:p>
            <a:pPr algn="just"/>
            <a:r>
              <a:rPr lang="en-US" sz="2400" dirty="0"/>
              <a:t>i.e. used to model the functionality behavior of the system</a:t>
            </a:r>
          </a:p>
          <a:p>
            <a:pPr algn="just"/>
            <a:r>
              <a:rPr lang="en-US" sz="2400" dirty="0"/>
              <a:t>Abstract model of information flow</a:t>
            </a:r>
          </a:p>
          <a:p>
            <a:pPr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54</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8127" y="3810000"/>
            <a:ext cx="3169999" cy="2743540"/>
          </a:xfrm>
          <a:prstGeom prst="rect">
            <a:avLst/>
          </a:prstGeom>
        </p:spPr>
      </p:pic>
    </p:spTree>
    <p:extLst>
      <p:ext uri="{BB962C8B-B14F-4D97-AF65-F5344CB8AC3E}">
        <p14:creationId xmlns:p14="http://schemas.microsoft.com/office/powerpoint/2010/main" val="29779362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Petri Nets……………………………………...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algn="just"/>
                <a:r>
                  <a:rPr lang="en-US" dirty="0"/>
                  <a:t>Petri Nets (PN) are represented through directed graph (bi-partite graph)</a:t>
                </a:r>
              </a:p>
              <a:p>
                <a:pPr algn="just"/>
                <a:r>
                  <a:rPr lang="en-US" dirty="0"/>
                  <a:t>Consists of two types of nodes</a:t>
                </a:r>
              </a:p>
              <a:p>
                <a:pPr marL="971550" lvl="1" indent="-514350" algn="just">
                  <a:buFont typeface="+mj-lt"/>
                  <a:buAutoNum type="arabicPeriod"/>
                </a:pPr>
                <a:r>
                  <a:rPr lang="en-US" dirty="0"/>
                  <a:t>Place (Buffer that holds something)</a:t>
                </a:r>
              </a:p>
              <a:p>
                <a:pPr marL="1200150" lvl="2" indent="-342900" algn="just">
                  <a:buFont typeface="Wingdings" pitchFamily="2" charset="2"/>
                  <a:buChar char="§"/>
                </a:pPr>
                <a:r>
                  <a:rPr lang="en-US" dirty="0"/>
                  <a:t>Represented by circle</a:t>
                </a:r>
              </a:p>
              <a:p>
                <a:pPr marL="971550" lvl="1" indent="-514350" algn="just">
                  <a:buFont typeface="+mj-lt"/>
                  <a:buAutoNum type="arabicPeriod"/>
                </a:pPr>
                <a:r>
                  <a:rPr lang="en-US" dirty="0"/>
                  <a:t>Transition (Event / activity that takes place)</a:t>
                </a:r>
              </a:p>
              <a:p>
                <a:pPr lvl="2" algn="just">
                  <a:buFont typeface="Wingdings" pitchFamily="2" charset="2"/>
                  <a:buChar char="§"/>
                </a:pPr>
                <a:r>
                  <a:rPr lang="en-US" dirty="0"/>
                  <a:t>Represented by straight line (|), or rectangle (</a:t>
                </a:r>
                <a:r>
                  <a:rPr lang="en-US" dirty="0">
                    <a:sym typeface="Symbol"/>
                  </a:rPr>
                  <a:t></a:t>
                </a:r>
                <a:r>
                  <a:rPr lang="en-US" dirty="0"/>
                  <a:t>), or box (</a:t>
                </a:r>
                <a14:m>
                  <m:oMath xmlns:m="http://schemas.openxmlformats.org/officeDocument/2006/math">
                    <m:r>
                      <a:rPr lang="en-US" i="1" smtClean="0">
                        <a:latin typeface="Cambria Math"/>
                        <a:ea typeface="Cambria Math"/>
                      </a:rPr>
                      <m:t>∎</m:t>
                    </m:r>
                  </m:oMath>
                </a14:m>
                <a:r>
                  <a:rPr lang="en-US" dirty="0"/>
                  <a:t>)</a:t>
                </a:r>
              </a:p>
              <a:p>
                <a:pPr algn="just"/>
                <a:r>
                  <a:rPr lang="en-US" dirty="0"/>
                  <a:t>A place can be marked with a finite number (possibly zero) of tokens</a:t>
                </a:r>
              </a:p>
              <a:p>
                <a:pPr algn="just"/>
                <a:r>
                  <a:rPr lang="en-US" dirty="0"/>
                  <a:t>Token circulates in the system between places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1481" t="-2695" r="-2741" b="-242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55</a:t>
            </a:fld>
            <a:endParaRPr lang="en-US"/>
          </a:p>
        </p:txBody>
      </p:sp>
    </p:spTree>
    <p:extLst>
      <p:ext uri="{BB962C8B-B14F-4D97-AF65-F5344CB8AC3E}">
        <p14:creationId xmlns:p14="http://schemas.microsoft.com/office/powerpoint/2010/main" val="24137288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Petri Nets……………………………………..</a:t>
            </a: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56</a:t>
            </a:fld>
            <a:endParaRPr lang="en-US"/>
          </a:p>
        </p:txBody>
      </p:sp>
      <p:sp>
        <p:nvSpPr>
          <p:cNvPr id="6" name="Content Placeholder 5"/>
          <p:cNvSpPr>
            <a:spLocks noGrp="1"/>
          </p:cNvSpPr>
          <p:nvPr>
            <p:ph idx="1"/>
          </p:nvPr>
        </p:nvSpPr>
        <p:spPr/>
        <p:txBody>
          <a:bodyPr>
            <a:normAutofit fontScale="55000" lnSpcReduction="20000"/>
          </a:bodyPr>
          <a:lstStyle/>
          <a:p>
            <a:endParaRPr lang="en-US" dirty="0"/>
          </a:p>
          <a:p>
            <a:endParaRPr lang="en-US" dirty="0"/>
          </a:p>
          <a:p>
            <a:endParaRPr lang="en-US" dirty="0"/>
          </a:p>
          <a:p>
            <a:endParaRPr lang="en-US" dirty="0"/>
          </a:p>
          <a:p>
            <a:endParaRPr lang="en-US" dirty="0"/>
          </a:p>
          <a:p>
            <a:pPr algn="just"/>
            <a:endParaRPr lang="en-US" dirty="0"/>
          </a:p>
          <a:p>
            <a:pPr algn="just"/>
            <a:endParaRPr lang="en-US" dirty="0"/>
          </a:p>
          <a:p>
            <a:pPr marL="0" indent="0" algn="just">
              <a:buNone/>
            </a:pPr>
            <a:endParaRPr lang="en-US" dirty="0"/>
          </a:p>
          <a:p>
            <a:pPr marL="0" indent="0" algn="just">
              <a:buNone/>
            </a:pPr>
            <a:endParaRPr lang="en-US" dirty="0"/>
          </a:p>
          <a:p>
            <a:pPr marL="0" indent="0" algn="just">
              <a:buNone/>
            </a:pPr>
            <a:endParaRPr lang="en-US" dirty="0"/>
          </a:p>
          <a:p>
            <a:pPr algn="just"/>
            <a:r>
              <a:rPr lang="en-US" dirty="0"/>
              <a:t>A transition is called enabled, if for every arc from a place P to transition T, there exists a distinct token in the marking</a:t>
            </a:r>
          </a:p>
          <a:p>
            <a:pPr algn="just"/>
            <a:r>
              <a:rPr lang="en-US" dirty="0"/>
              <a:t>i.e. a transition is fired whenever there is at least one token in all the input places</a:t>
            </a:r>
          </a:p>
          <a:p>
            <a:pPr algn="just"/>
            <a:r>
              <a:rPr lang="en-US" dirty="0"/>
              <a:t>When it is fired, one token (</a:t>
            </a:r>
            <a:r>
              <a:rPr lang="en-US" b="1" i="1" dirty="0"/>
              <a:t>by default</a:t>
            </a:r>
            <a:r>
              <a:rPr lang="en-US" dirty="0"/>
              <a:t>) is removed from all the input places and one token is added to all its output places</a:t>
            </a: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371599"/>
            <a:ext cx="6477000" cy="2841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9096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Petri Nets……………………………………..</a:t>
            </a:r>
            <a:endParaRPr lang="en-US" dirty="0"/>
          </a:p>
        </p:txBody>
      </p:sp>
      <p:sp>
        <p:nvSpPr>
          <p:cNvPr id="3" name="Content Placeholder 2"/>
          <p:cNvSpPr>
            <a:spLocks noGrp="1"/>
          </p:cNvSpPr>
          <p:nvPr>
            <p:ph idx="1"/>
          </p:nvPr>
        </p:nvSpPr>
        <p:spPr/>
        <p:txBody>
          <a:bodyPr/>
          <a:lstStyle/>
          <a:p>
            <a:r>
              <a:rPr lang="en-US" sz="2000" dirty="0"/>
              <a:t>Input Places </a:t>
            </a:r>
            <a:r>
              <a:rPr lang="en-US" sz="2000" dirty="0">
                <a:sym typeface="Symbol"/>
              </a:rPr>
              <a:t> Pre condition</a:t>
            </a:r>
          </a:p>
          <a:p>
            <a:r>
              <a:rPr lang="en-US" sz="2000" dirty="0">
                <a:sym typeface="Symbol"/>
              </a:rPr>
              <a:t>Output Places  Post condition</a:t>
            </a:r>
          </a:p>
          <a:p>
            <a:r>
              <a:rPr lang="en-US" sz="2400" b="1" u="sng" dirty="0">
                <a:sym typeface="Symbol"/>
              </a:rPr>
              <a:t>Example 1</a:t>
            </a:r>
          </a:p>
          <a:p>
            <a:endParaRPr lang="en-US" dirty="0">
              <a:sym typeface="Symbol"/>
            </a:endParaRPr>
          </a:p>
          <a:p>
            <a:endParaRPr lang="en-US" dirty="0">
              <a:sym typeface="Symbol"/>
            </a:endParaRPr>
          </a:p>
          <a:p>
            <a:endParaRPr lang="en-US" dirty="0"/>
          </a:p>
          <a:p>
            <a:r>
              <a:rPr lang="en-US" sz="2400" b="1" u="sng" dirty="0"/>
              <a:t>Example 2</a:t>
            </a:r>
          </a:p>
          <a:p>
            <a:pPr marL="0" indent="0">
              <a:buNone/>
            </a:pPr>
            <a:endParaRPr lang="en-US" sz="2400" b="1" u="sng"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57</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2828925"/>
            <a:ext cx="5410200" cy="1511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4572000"/>
            <a:ext cx="468630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38500" y="4431268"/>
            <a:ext cx="301686" cy="369332"/>
          </a:xfrm>
          <a:prstGeom prst="rect">
            <a:avLst/>
          </a:prstGeom>
          <a:noFill/>
        </p:spPr>
        <p:txBody>
          <a:bodyPr wrap="none" rtlCol="0">
            <a:spAutoFit/>
          </a:bodyPr>
          <a:lstStyle/>
          <a:p>
            <a:r>
              <a:rPr lang="en-US" dirty="0"/>
              <a:t>2</a:t>
            </a:r>
          </a:p>
        </p:txBody>
      </p:sp>
      <p:sp>
        <p:nvSpPr>
          <p:cNvPr id="9" name="TextBox 8"/>
          <p:cNvSpPr txBox="1"/>
          <p:nvPr/>
        </p:nvSpPr>
        <p:spPr>
          <a:xfrm>
            <a:off x="5486400" y="4618304"/>
            <a:ext cx="301686" cy="369332"/>
          </a:xfrm>
          <a:prstGeom prst="rect">
            <a:avLst/>
          </a:prstGeom>
          <a:noFill/>
        </p:spPr>
        <p:txBody>
          <a:bodyPr wrap="none" rtlCol="0">
            <a:spAutoFit/>
          </a:bodyPr>
          <a:lstStyle/>
          <a:p>
            <a:r>
              <a:rPr lang="en-US" dirty="0"/>
              <a:t>3</a:t>
            </a:r>
          </a:p>
        </p:txBody>
      </p:sp>
      <p:sp>
        <p:nvSpPr>
          <p:cNvPr id="10" name="TextBox 9"/>
          <p:cNvSpPr txBox="1"/>
          <p:nvPr/>
        </p:nvSpPr>
        <p:spPr>
          <a:xfrm>
            <a:off x="2743200" y="5638800"/>
            <a:ext cx="301686" cy="369332"/>
          </a:xfrm>
          <a:prstGeom prst="rect">
            <a:avLst/>
          </a:prstGeom>
          <a:noFill/>
        </p:spPr>
        <p:txBody>
          <a:bodyPr wrap="none" rtlCol="0">
            <a:spAutoFit/>
          </a:bodyPr>
          <a:lstStyle/>
          <a:p>
            <a:r>
              <a:rPr lang="en-US" dirty="0"/>
              <a:t>4</a:t>
            </a:r>
          </a:p>
        </p:txBody>
      </p:sp>
      <p:sp>
        <p:nvSpPr>
          <p:cNvPr id="11" name="TextBox 10"/>
          <p:cNvSpPr txBox="1"/>
          <p:nvPr/>
        </p:nvSpPr>
        <p:spPr>
          <a:xfrm>
            <a:off x="3572756" y="5629686"/>
            <a:ext cx="538930" cy="369332"/>
          </a:xfrm>
          <a:prstGeom prst="rect">
            <a:avLst/>
          </a:prstGeom>
          <a:noFill/>
        </p:spPr>
        <p:txBody>
          <a:bodyPr wrap="none" rtlCol="0">
            <a:spAutoFit/>
          </a:bodyPr>
          <a:lstStyle/>
          <a:p>
            <a:r>
              <a:rPr lang="en-US" dirty="0"/>
              <a:t>add</a:t>
            </a:r>
          </a:p>
        </p:txBody>
      </p:sp>
      <p:sp>
        <p:nvSpPr>
          <p:cNvPr id="12" name="TextBox 11"/>
          <p:cNvSpPr txBox="1"/>
          <p:nvPr/>
        </p:nvSpPr>
        <p:spPr>
          <a:xfrm>
            <a:off x="6897657" y="4770704"/>
            <a:ext cx="301686" cy="369332"/>
          </a:xfrm>
          <a:prstGeom prst="rect">
            <a:avLst/>
          </a:prstGeom>
          <a:noFill/>
        </p:spPr>
        <p:txBody>
          <a:bodyPr wrap="none" rtlCol="0">
            <a:spAutoFit/>
          </a:bodyPr>
          <a:lstStyle/>
          <a:p>
            <a:r>
              <a:rPr lang="en-US" dirty="0"/>
              <a:t>6</a:t>
            </a:r>
          </a:p>
        </p:txBody>
      </p:sp>
      <p:sp>
        <p:nvSpPr>
          <p:cNvPr id="13" name="TextBox 12"/>
          <p:cNvSpPr txBox="1"/>
          <p:nvPr/>
        </p:nvSpPr>
        <p:spPr>
          <a:xfrm>
            <a:off x="3540186" y="4466087"/>
            <a:ext cx="301686"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1467661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Petri Nets……………………………………..</a:t>
            </a:r>
            <a:endParaRPr lang="en-US" dirty="0"/>
          </a:p>
        </p:txBody>
      </p:sp>
      <p:sp>
        <p:nvSpPr>
          <p:cNvPr id="3" name="Content Placeholder 2"/>
          <p:cNvSpPr>
            <a:spLocks noGrp="1"/>
          </p:cNvSpPr>
          <p:nvPr>
            <p:ph idx="1"/>
          </p:nvPr>
        </p:nvSpPr>
        <p:spPr/>
        <p:txBody>
          <a:bodyPr>
            <a:normAutofit/>
          </a:bodyPr>
          <a:lstStyle/>
          <a:p>
            <a:r>
              <a:rPr lang="en-US" sz="2400" b="1" u="sng" dirty="0"/>
              <a:t>Example 3</a:t>
            </a:r>
          </a:p>
          <a:p>
            <a:endParaRPr lang="en-US" sz="2400" b="1" u="sng"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58</a:t>
            </a:fld>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199" y="2209800"/>
            <a:ext cx="7386455" cy="2879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p:cNvSpPr txBox="1"/>
              <p:nvPr/>
            </p:nvSpPr>
            <p:spPr>
              <a:xfrm>
                <a:off x="1295400" y="5089093"/>
                <a:ext cx="5865645" cy="496674"/>
              </a:xfrm>
              <a:prstGeom prst="rect">
                <a:avLst/>
              </a:prstGeom>
              <a:noFill/>
            </p:spPr>
            <p:txBody>
              <a:bodyPr wrap="none" rtlCol="0">
                <a:spAutoFit/>
              </a:bodyPr>
              <a:lstStyle/>
              <a:p>
                <a:r>
                  <a:rPr lang="en-US" b="1" dirty="0"/>
                  <a:t>Fig :- Petri Net showing a data flow computation of </a:t>
                </a:r>
                <a14:m>
                  <m:oMath xmlns:m="http://schemas.openxmlformats.org/officeDocument/2006/math">
                    <m:r>
                      <a:rPr lang="en-US" b="1" i="1" smtClean="0">
                        <a:latin typeface="Cambria Math"/>
                      </a:rPr>
                      <m:t>𝒙</m:t>
                    </m:r>
                    <m:r>
                      <a:rPr lang="en-US" b="1" i="1" smtClean="0">
                        <a:latin typeface="Cambria Math"/>
                      </a:rPr>
                      <m:t>=</m:t>
                    </m:r>
                    <m:f>
                      <m:fPr>
                        <m:ctrlPr>
                          <a:rPr lang="en-US" b="1" i="1" smtClean="0">
                            <a:latin typeface="Cambria Math" panose="02040503050406030204" pitchFamily="18" charset="0"/>
                          </a:rPr>
                        </m:ctrlPr>
                      </m:fPr>
                      <m:num>
                        <m:r>
                          <a:rPr lang="en-US" b="1" i="1" smtClean="0">
                            <a:latin typeface="Cambria Math"/>
                          </a:rPr>
                          <m:t>𝒂</m:t>
                        </m:r>
                        <m:r>
                          <a:rPr lang="en-US" b="1" i="1" smtClean="0">
                            <a:latin typeface="Cambria Math"/>
                          </a:rPr>
                          <m:t>+</m:t>
                        </m:r>
                        <m:r>
                          <a:rPr lang="en-US" b="1" i="1" smtClean="0">
                            <a:latin typeface="Cambria Math"/>
                          </a:rPr>
                          <m:t>𝒃</m:t>
                        </m:r>
                      </m:num>
                      <m:den>
                        <m:r>
                          <a:rPr lang="en-US" b="1" i="1" smtClean="0">
                            <a:latin typeface="Cambria Math"/>
                          </a:rPr>
                          <m:t>𝒂</m:t>
                        </m:r>
                        <m:r>
                          <a:rPr lang="en-US" b="1" i="1" smtClean="0">
                            <a:latin typeface="Cambria Math"/>
                          </a:rPr>
                          <m:t>−</m:t>
                        </m:r>
                        <m:r>
                          <a:rPr lang="en-US" b="1" i="1" smtClean="0">
                            <a:latin typeface="Cambria Math"/>
                          </a:rPr>
                          <m:t>𝒃</m:t>
                        </m:r>
                      </m:den>
                    </m:f>
                  </m:oMath>
                </a14:m>
                <a:endParaRPr 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1295400" y="5089093"/>
                <a:ext cx="5865645" cy="496674"/>
              </a:xfrm>
              <a:prstGeom prst="rect">
                <a:avLst/>
              </a:prstGeom>
              <a:blipFill rotWithShape="1">
                <a:blip r:embed="rId3" cstate="print"/>
                <a:stretch>
                  <a:fillRect l="-936" r="-832" b="-8642"/>
                </a:stretch>
              </a:blipFill>
            </p:spPr>
            <p:txBody>
              <a:bodyPr/>
              <a:lstStyle/>
              <a:p>
                <a:r>
                  <a:rPr lang="en-US">
                    <a:noFill/>
                  </a:rPr>
                  <a:t> </a:t>
                </a:r>
              </a:p>
            </p:txBody>
          </p:sp>
        </mc:Fallback>
      </mc:AlternateContent>
      <p:cxnSp>
        <p:nvCxnSpPr>
          <p:cNvPr id="8" name="Straight Arrow Connector 7"/>
          <p:cNvCxnSpPr/>
          <p:nvPr/>
        </p:nvCxnSpPr>
        <p:spPr>
          <a:xfrm>
            <a:off x="1905000" y="3124200"/>
            <a:ext cx="83820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905000" y="2743200"/>
            <a:ext cx="8382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0168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Petri Nets……………………………………..</a:t>
            </a:r>
            <a:endParaRPr lang="en-US" dirty="0"/>
          </a:p>
        </p:txBody>
      </p:sp>
      <p:sp>
        <p:nvSpPr>
          <p:cNvPr id="3" name="Content Placeholder 2"/>
          <p:cNvSpPr>
            <a:spLocks noGrp="1"/>
          </p:cNvSpPr>
          <p:nvPr>
            <p:ph idx="1"/>
          </p:nvPr>
        </p:nvSpPr>
        <p:spPr/>
        <p:txBody>
          <a:bodyPr>
            <a:normAutofit/>
          </a:bodyPr>
          <a:lstStyle/>
          <a:p>
            <a:r>
              <a:rPr lang="en-US" sz="2400" b="1" u="sng" dirty="0"/>
              <a:t>Example 4</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59</a:t>
            </a:fld>
            <a:endParaRPr lang="en-US"/>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2438400"/>
            <a:ext cx="6553200" cy="191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7" name="TextBox 6"/>
              <p:cNvSpPr txBox="1"/>
              <p:nvPr/>
            </p:nvSpPr>
            <p:spPr>
              <a:xfrm>
                <a:off x="1288473" y="4900649"/>
                <a:ext cx="5554662" cy="369332"/>
              </a:xfrm>
              <a:prstGeom prst="rect">
                <a:avLst/>
              </a:prstGeom>
              <a:noFill/>
            </p:spPr>
            <p:txBody>
              <a:bodyPr wrap="none" rtlCol="0">
                <a:spAutoFit/>
              </a:bodyPr>
              <a:lstStyle/>
              <a:p>
                <a:r>
                  <a:rPr lang="en-US" b="1" dirty="0"/>
                  <a:t>Fig :- Petri Net showing an equation </a:t>
                </a:r>
                <a14:m>
                  <m:oMath xmlns:m="http://schemas.openxmlformats.org/officeDocument/2006/math">
                    <m:r>
                      <a:rPr lang="en-US" b="1" i="1" smtClean="0">
                        <a:latin typeface="Cambria Math"/>
                      </a:rPr>
                      <m:t>𝟐</m:t>
                    </m:r>
                    <m:sSub>
                      <m:sSubPr>
                        <m:ctrlPr>
                          <a:rPr lang="en-US" b="1" i="1" smtClean="0">
                            <a:latin typeface="Cambria Math" panose="02040503050406030204" pitchFamily="18" charset="0"/>
                          </a:rPr>
                        </m:ctrlPr>
                      </m:sSubPr>
                      <m:e>
                        <m:r>
                          <a:rPr lang="en-US" b="1" i="1" smtClean="0">
                            <a:latin typeface="Cambria Math"/>
                          </a:rPr>
                          <m:t>𝑯</m:t>
                        </m:r>
                      </m:e>
                      <m:sub>
                        <m:r>
                          <a:rPr lang="en-US" b="1" i="1" smtClean="0">
                            <a:latin typeface="Cambria Math"/>
                          </a:rPr>
                          <m:t>𝟐</m:t>
                        </m:r>
                      </m:sub>
                    </m:sSub>
                    <m:r>
                      <a:rPr lang="en-US" b="1" i="1" smtClean="0">
                        <a:latin typeface="Cambria Math"/>
                      </a:rPr>
                      <m:t>+</m:t>
                    </m:r>
                    <m:sSub>
                      <m:sSubPr>
                        <m:ctrlPr>
                          <a:rPr lang="en-US" b="1" i="1" smtClean="0">
                            <a:latin typeface="Cambria Math" panose="02040503050406030204" pitchFamily="18" charset="0"/>
                          </a:rPr>
                        </m:ctrlPr>
                      </m:sSubPr>
                      <m:e>
                        <m:r>
                          <a:rPr lang="en-US" b="1" i="1" smtClean="0">
                            <a:latin typeface="Cambria Math"/>
                          </a:rPr>
                          <m:t>𝑶</m:t>
                        </m:r>
                      </m:e>
                      <m:sub>
                        <m:r>
                          <a:rPr lang="en-US" b="1" i="1" smtClean="0">
                            <a:latin typeface="Cambria Math"/>
                          </a:rPr>
                          <m:t>𝟐</m:t>
                        </m:r>
                      </m:sub>
                    </m:sSub>
                    <m:r>
                      <a:rPr lang="en-US" b="1" i="1" smtClean="0">
                        <a:latin typeface="Cambria Math"/>
                        <a:ea typeface="Cambria Math"/>
                      </a:rPr>
                      <m:t>→</m:t>
                    </m:r>
                    <m:r>
                      <a:rPr lang="en-US" b="1" i="1" smtClean="0">
                        <a:latin typeface="Cambria Math"/>
                        <a:ea typeface="Cambria Math"/>
                      </a:rPr>
                      <m:t>𝟐</m:t>
                    </m:r>
                    <m:sSub>
                      <m:sSubPr>
                        <m:ctrlPr>
                          <a:rPr lang="en-US" b="1" i="1" smtClean="0">
                            <a:latin typeface="Cambria Math" panose="02040503050406030204" pitchFamily="18" charset="0"/>
                            <a:ea typeface="Cambria Math"/>
                          </a:rPr>
                        </m:ctrlPr>
                      </m:sSubPr>
                      <m:e>
                        <m:r>
                          <a:rPr lang="en-US" b="1" i="1" smtClean="0">
                            <a:latin typeface="Cambria Math"/>
                            <a:ea typeface="Cambria Math"/>
                          </a:rPr>
                          <m:t>𝑯</m:t>
                        </m:r>
                      </m:e>
                      <m:sub>
                        <m:r>
                          <a:rPr lang="en-US" b="1" i="1" smtClean="0">
                            <a:latin typeface="Cambria Math"/>
                            <a:ea typeface="Cambria Math"/>
                          </a:rPr>
                          <m:t>𝟐</m:t>
                        </m:r>
                      </m:sub>
                    </m:sSub>
                    <m:r>
                      <a:rPr lang="en-US" b="1" i="1" smtClean="0">
                        <a:latin typeface="Cambria Math"/>
                        <a:ea typeface="Cambria Math"/>
                      </a:rPr>
                      <m:t>𝑶</m:t>
                    </m:r>
                  </m:oMath>
                </a14:m>
                <a:endParaRPr lang="en-US" b="1" dirty="0"/>
              </a:p>
            </p:txBody>
          </p:sp>
        </mc:Choice>
        <mc:Fallback xmlns="">
          <p:sp>
            <p:nvSpPr>
              <p:cNvPr id="7" name="TextBox 6"/>
              <p:cNvSpPr txBox="1">
                <a:spLocks noRot="1" noChangeAspect="1" noMove="1" noResize="1" noEditPoints="1" noAdjustHandles="1" noChangeArrowheads="1" noChangeShapeType="1" noTextEdit="1"/>
              </p:cNvSpPr>
              <p:nvPr/>
            </p:nvSpPr>
            <p:spPr>
              <a:xfrm>
                <a:off x="1288473" y="4900649"/>
                <a:ext cx="5554662" cy="369332"/>
              </a:xfrm>
              <a:prstGeom prst="rect">
                <a:avLst/>
              </a:prstGeom>
              <a:blipFill rotWithShape="1">
                <a:blip r:embed="rId3" cstate="print"/>
                <a:stretch>
                  <a:fillRect l="-877" t="-8333" r="-877" b="-26667"/>
                </a:stretch>
              </a:blipFill>
            </p:spPr>
            <p:txBody>
              <a:bodyPr/>
              <a:lstStyle/>
              <a:p>
                <a:r>
                  <a:rPr lang="en-US">
                    <a:noFill/>
                  </a:rPr>
                  <a:t> </a:t>
                </a:r>
              </a:p>
            </p:txBody>
          </p:sp>
        </mc:Fallback>
      </mc:AlternateContent>
    </p:spTree>
    <p:extLst>
      <p:ext uri="{BB962C8B-B14F-4D97-AF65-F5344CB8AC3E}">
        <p14:creationId xmlns:p14="http://schemas.microsoft.com/office/powerpoint/2010/main" val="457288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How to avoid Race Condition?</a:t>
            </a:r>
          </a:p>
        </p:txBody>
      </p:sp>
      <p:sp>
        <p:nvSpPr>
          <p:cNvPr id="3" name="Content Placeholder 2"/>
          <p:cNvSpPr>
            <a:spLocks noGrp="1"/>
          </p:cNvSpPr>
          <p:nvPr>
            <p:ph idx="1"/>
          </p:nvPr>
        </p:nvSpPr>
        <p:spPr/>
        <p:txBody>
          <a:bodyPr/>
          <a:lstStyle/>
          <a:p>
            <a:r>
              <a:rPr lang="en-US" dirty="0"/>
              <a:t>Mutual Exclusion</a:t>
            </a:r>
          </a:p>
          <a:p>
            <a:pPr lvl="1"/>
            <a:r>
              <a:rPr lang="en-US" dirty="0">
                <a:solidFill>
                  <a:srgbClr val="002060"/>
                </a:solidFill>
              </a:rPr>
              <a:t>Interrupt Disabling (</a:t>
            </a:r>
            <a:r>
              <a:rPr lang="en-US" dirty="0">
                <a:solidFill>
                  <a:srgbClr val="C00000"/>
                </a:solidFill>
              </a:rPr>
              <a:t>Busy Wait</a:t>
            </a:r>
            <a:r>
              <a:rPr lang="en-US" dirty="0">
                <a:solidFill>
                  <a:srgbClr val="002060"/>
                </a:solidFill>
              </a:rPr>
              <a:t>)</a:t>
            </a:r>
          </a:p>
          <a:p>
            <a:pPr lvl="1"/>
            <a:r>
              <a:rPr lang="en-US" dirty="0">
                <a:solidFill>
                  <a:srgbClr val="002060"/>
                </a:solidFill>
              </a:rPr>
              <a:t>Locked Variable (</a:t>
            </a:r>
            <a:r>
              <a:rPr lang="en-US" dirty="0">
                <a:solidFill>
                  <a:srgbClr val="C00000"/>
                </a:solidFill>
              </a:rPr>
              <a:t>Busy Wait</a:t>
            </a:r>
            <a:r>
              <a:rPr lang="en-US" dirty="0">
                <a:solidFill>
                  <a:srgbClr val="002060"/>
                </a:solidFill>
              </a:rPr>
              <a:t>)</a:t>
            </a:r>
          </a:p>
          <a:p>
            <a:pPr lvl="1"/>
            <a:r>
              <a:rPr lang="en-US" dirty="0">
                <a:solidFill>
                  <a:srgbClr val="002060"/>
                </a:solidFill>
              </a:rPr>
              <a:t>Strict Alternation (</a:t>
            </a:r>
            <a:r>
              <a:rPr lang="en-US" dirty="0">
                <a:solidFill>
                  <a:srgbClr val="C00000"/>
                </a:solidFill>
              </a:rPr>
              <a:t>Busy Wait</a:t>
            </a:r>
            <a:r>
              <a:rPr lang="en-US" dirty="0">
                <a:solidFill>
                  <a:srgbClr val="002060"/>
                </a:solidFill>
              </a:rPr>
              <a:t>)</a:t>
            </a:r>
          </a:p>
          <a:p>
            <a:pPr lvl="1"/>
            <a:r>
              <a:rPr lang="en-US" dirty="0">
                <a:solidFill>
                  <a:srgbClr val="002060"/>
                </a:solidFill>
              </a:rPr>
              <a:t>Sleep and Wake Up (</a:t>
            </a:r>
            <a:r>
              <a:rPr lang="en-US" dirty="0">
                <a:solidFill>
                  <a:srgbClr val="C00000"/>
                </a:solidFill>
              </a:rPr>
              <a:t>Busy Wait Solution</a:t>
            </a:r>
            <a:r>
              <a:rPr lang="en-US" dirty="0">
                <a:solidFill>
                  <a:srgbClr val="002060"/>
                </a:solidFill>
              </a:rPr>
              <a:t>)</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6</a:t>
            </a:fld>
            <a:endParaRPr lang="en-US"/>
          </a:p>
        </p:txBody>
      </p:sp>
    </p:spTree>
    <p:extLst>
      <p:ext uri="{BB962C8B-B14F-4D97-AF65-F5344CB8AC3E}">
        <p14:creationId xmlns:p14="http://schemas.microsoft.com/office/powerpoint/2010/main" val="2333428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Petri Nets……………………………………..</a:t>
            </a:r>
            <a:endParaRPr lang="en-US" dirty="0"/>
          </a:p>
        </p:txBody>
      </p:sp>
      <p:sp>
        <p:nvSpPr>
          <p:cNvPr id="3" name="Content Placeholder 2"/>
          <p:cNvSpPr>
            <a:spLocks noGrp="1"/>
          </p:cNvSpPr>
          <p:nvPr>
            <p:ph idx="1"/>
          </p:nvPr>
        </p:nvSpPr>
        <p:spPr/>
        <p:txBody>
          <a:bodyPr>
            <a:normAutofit fontScale="92500" lnSpcReduction="10000"/>
          </a:bodyPr>
          <a:lstStyle/>
          <a:p>
            <a:r>
              <a:rPr lang="en-US" dirty="0"/>
              <a:t>Formal Definition</a:t>
            </a:r>
          </a:p>
          <a:p>
            <a:pPr lvl="1"/>
            <a:r>
              <a:rPr lang="en-US" dirty="0"/>
              <a:t>PN = (P, T, I, O, M</a:t>
            </a:r>
            <a:r>
              <a:rPr lang="en-US" baseline="-25000" dirty="0"/>
              <a:t>t0</a:t>
            </a:r>
            <a:r>
              <a:rPr lang="en-US" dirty="0"/>
              <a:t>) where</a:t>
            </a:r>
          </a:p>
          <a:p>
            <a:pPr lvl="2"/>
            <a:r>
              <a:rPr lang="en-US" dirty="0"/>
              <a:t>P </a:t>
            </a:r>
            <a:r>
              <a:rPr lang="en-US" dirty="0">
                <a:sym typeface="Symbol"/>
              </a:rPr>
              <a:t> set of places = {P</a:t>
            </a:r>
            <a:r>
              <a:rPr lang="en-US" baseline="-25000" dirty="0">
                <a:sym typeface="Symbol"/>
              </a:rPr>
              <a:t>1</a:t>
            </a:r>
            <a:r>
              <a:rPr lang="en-US" dirty="0">
                <a:sym typeface="Symbol"/>
              </a:rPr>
              <a:t>, P</a:t>
            </a:r>
            <a:r>
              <a:rPr lang="en-US" baseline="-25000" dirty="0">
                <a:sym typeface="Symbol"/>
              </a:rPr>
              <a:t>2</a:t>
            </a:r>
            <a:r>
              <a:rPr lang="en-US" dirty="0">
                <a:sym typeface="Symbol"/>
              </a:rPr>
              <a:t>, ……,P</a:t>
            </a:r>
            <a:r>
              <a:rPr lang="en-US" baseline="-25000" dirty="0">
                <a:sym typeface="Symbol"/>
              </a:rPr>
              <a:t>m</a:t>
            </a:r>
            <a:r>
              <a:rPr lang="en-US" dirty="0">
                <a:sym typeface="Symbol"/>
              </a:rPr>
              <a:t>}</a:t>
            </a:r>
          </a:p>
          <a:p>
            <a:pPr lvl="2"/>
            <a:r>
              <a:rPr lang="en-US" dirty="0">
                <a:sym typeface="Symbol"/>
              </a:rPr>
              <a:t>T  set of transitions = {T</a:t>
            </a:r>
            <a:r>
              <a:rPr lang="en-US" baseline="-25000" dirty="0">
                <a:sym typeface="Symbol"/>
              </a:rPr>
              <a:t>1</a:t>
            </a:r>
            <a:r>
              <a:rPr lang="en-US" dirty="0">
                <a:sym typeface="Symbol"/>
              </a:rPr>
              <a:t>, T</a:t>
            </a:r>
            <a:r>
              <a:rPr lang="en-US" baseline="-25000" dirty="0">
                <a:sym typeface="Symbol"/>
              </a:rPr>
              <a:t>2</a:t>
            </a:r>
            <a:r>
              <a:rPr lang="en-US" dirty="0">
                <a:sym typeface="Symbol"/>
              </a:rPr>
              <a:t>, …….</a:t>
            </a:r>
            <a:r>
              <a:rPr lang="en-US" dirty="0" err="1">
                <a:sym typeface="Symbol"/>
              </a:rPr>
              <a:t>T</a:t>
            </a:r>
            <a:r>
              <a:rPr lang="en-US" baseline="-25000" dirty="0" err="1">
                <a:sym typeface="Symbol"/>
              </a:rPr>
              <a:t>n</a:t>
            </a:r>
            <a:r>
              <a:rPr lang="en-US" dirty="0">
                <a:sym typeface="Symbol"/>
              </a:rPr>
              <a:t>}</a:t>
            </a:r>
          </a:p>
          <a:p>
            <a:pPr lvl="2"/>
            <a:r>
              <a:rPr lang="en-US" dirty="0">
                <a:sym typeface="Symbol"/>
              </a:rPr>
              <a:t>I  is an input matrix on n  m</a:t>
            </a:r>
          </a:p>
          <a:p>
            <a:pPr lvl="2"/>
            <a:r>
              <a:rPr lang="en-US" dirty="0">
                <a:sym typeface="Symbol"/>
              </a:rPr>
              <a:t>O  is an output matrix of n  m</a:t>
            </a:r>
          </a:p>
          <a:p>
            <a:pPr lvl="2"/>
            <a:r>
              <a:rPr lang="en-US" dirty="0">
                <a:sym typeface="Symbol"/>
              </a:rPr>
              <a:t>M</a:t>
            </a:r>
            <a:r>
              <a:rPr lang="en-US" baseline="-25000" dirty="0">
                <a:sym typeface="Symbol"/>
              </a:rPr>
              <a:t>t0</a:t>
            </a:r>
            <a:r>
              <a:rPr lang="en-US" dirty="0">
                <a:sym typeface="Symbol"/>
              </a:rPr>
              <a:t>  represents initial marking of machine</a:t>
            </a:r>
          </a:p>
          <a:p>
            <a:pPr marL="914400" lvl="2" indent="0">
              <a:buNone/>
            </a:pPr>
            <a:r>
              <a:rPr lang="en-US" dirty="0">
                <a:sym typeface="Symbol"/>
              </a:rPr>
              <a:t>Note:-</a:t>
            </a:r>
          </a:p>
          <a:p>
            <a:pPr marL="914400" lvl="2" indent="0">
              <a:buNone/>
            </a:pPr>
            <a:r>
              <a:rPr lang="en-US" dirty="0">
                <a:sym typeface="Symbol"/>
              </a:rPr>
              <a:t>A marking of a PN at time t,</a:t>
            </a:r>
          </a:p>
          <a:p>
            <a:pPr marL="914400" lvl="2" indent="0">
              <a:buNone/>
            </a:pPr>
            <a:r>
              <a:rPr lang="en-US" dirty="0">
                <a:sym typeface="Symbol"/>
              </a:rPr>
              <a:t>M(t) = {M</a:t>
            </a:r>
            <a:r>
              <a:rPr lang="en-US" baseline="-25000" dirty="0">
                <a:sym typeface="Symbol"/>
              </a:rPr>
              <a:t>1</a:t>
            </a:r>
            <a:r>
              <a:rPr lang="en-US" dirty="0">
                <a:sym typeface="Symbol"/>
              </a:rPr>
              <a:t>(t), M</a:t>
            </a:r>
            <a:r>
              <a:rPr lang="en-US" baseline="-25000" dirty="0">
                <a:sym typeface="Symbol"/>
              </a:rPr>
              <a:t>2</a:t>
            </a:r>
            <a:r>
              <a:rPr lang="en-US" dirty="0">
                <a:sym typeface="Symbol"/>
              </a:rPr>
              <a:t>(t),………………….M</a:t>
            </a:r>
            <a:r>
              <a:rPr lang="en-US" baseline="-25000" dirty="0">
                <a:sym typeface="Symbol"/>
              </a:rPr>
              <a:t>m</a:t>
            </a:r>
            <a:r>
              <a:rPr lang="en-US" dirty="0">
                <a:sym typeface="Symbol"/>
              </a:rPr>
              <a:t>(t)}</a:t>
            </a:r>
          </a:p>
          <a:p>
            <a:pPr marL="914400" lvl="2" indent="0">
              <a:buNone/>
            </a:pPr>
            <a:r>
              <a:rPr lang="en-US" dirty="0">
                <a:sym typeface="Symbol"/>
              </a:rPr>
              <a:t>	where </a:t>
            </a:r>
            <a:r>
              <a:rPr lang="en-US" dirty="0" err="1">
                <a:sym typeface="Symbol"/>
              </a:rPr>
              <a:t>M</a:t>
            </a:r>
            <a:r>
              <a:rPr lang="en-US" baseline="-25000" dirty="0" err="1">
                <a:sym typeface="Symbol"/>
              </a:rPr>
              <a:t>i</a:t>
            </a:r>
            <a:r>
              <a:rPr lang="en-US" dirty="0">
                <a:sym typeface="Symbol"/>
              </a:rPr>
              <a:t>(t) = no. of tokens in place i at time t)</a:t>
            </a: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60</a:t>
            </a:fld>
            <a:endParaRPr lang="en-US"/>
          </a:p>
        </p:txBody>
      </p:sp>
    </p:spTree>
    <p:extLst>
      <p:ext uri="{BB962C8B-B14F-4D97-AF65-F5344CB8AC3E}">
        <p14:creationId xmlns:p14="http://schemas.microsoft.com/office/powerpoint/2010/main" val="8295650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Petri Nets……………………………………..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ln>
                <a:solidFill>
                  <a:schemeClr val="accent6">
                    <a:lumMod val="75000"/>
                  </a:schemeClr>
                </a:solidFill>
              </a:ln>
            </p:spPr>
            <p:txBody>
              <a:bodyPr>
                <a:normAutofit/>
              </a:bodyPr>
              <a:lstStyle/>
              <a:p>
                <a:r>
                  <a:rPr lang="en-US" sz="2400" b="1" u="sng" dirty="0"/>
                  <a:t>Formal Definition</a:t>
                </a:r>
              </a:p>
              <a:p>
                <a:endParaRPr lang="en-US" sz="2400" b="1" u="sng" dirty="0"/>
              </a:p>
              <a:p>
                <a:endParaRPr lang="en-US" sz="2400" b="1" u="sng" dirty="0"/>
              </a:p>
              <a:p>
                <a:endParaRPr lang="en-US" sz="2400" b="1" u="sng" dirty="0"/>
              </a:p>
              <a:p>
                <a:r>
                  <a:rPr lang="en-US" sz="2400" dirty="0"/>
                  <a:t>P = {P1, P2, P3}	</a:t>
                </a:r>
              </a:p>
              <a:p>
                <a:r>
                  <a:rPr lang="en-US" sz="2400" dirty="0"/>
                  <a:t>T = {T1, T2, T3}</a:t>
                </a:r>
              </a:p>
              <a:p>
                <a14:m>
                  <m:oMath xmlns:m="http://schemas.openxmlformats.org/officeDocument/2006/math">
                    <m:r>
                      <a:rPr lang="en-US" sz="2400" b="0" i="1" smtClean="0">
                        <a:latin typeface="Cambria Math"/>
                      </a:rPr>
                      <m:t>𝐼</m:t>
                    </m:r>
                    <m:r>
                      <a:rPr lang="en-US" sz="2400" b="0" i="1" smtClean="0">
                        <a:latin typeface="Cambria Math"/>
                      </a:rPr>
                      <m:t>=</m:t>
                    </m:r>
                    <m:m>
                      <m:mPr>
                        <m:mcs>
                          <m:mc>
                            <m:mcPr>
                              <m:count m:val="1"/>
                              <m:mcJc m:val="center"/>
                            </m:mcPr>
                          </m:mc>
                        </m:mcs>
                        <m:ctrlPr>
                          <a:rPr lang="en-US" sz="2400" b="0" i="1" smtClean="0">
                            <a:latin typeface="Cambria Math" panose="02040503050406030204" pitchFamily="18" charset="0"/>
                          </a:rPr>
                        </m:ctrlPr>
                      </m:mPr>
                      <m:mr>
                        <m:e>
                          <m:r>
                            <m:rPr>
                              <m:brk m:alnAt="7"/>
                            </m:rPr>
                            <a:rPr lang="en-US" sz="2400" b="0" i="1" smtClean="0">
                              <a:latin typeface="Cambria Math"/>
                            </a:rPr>
                            <m:t>𝑇</m:t>
                          </m:r>
                          <m:r>
                            <a:rPr lang="en-US" sz="2400" b="0" i="1" smtClean="0">
                              <a:latin typeface="Cambria Math"/>
                            </a:rPr>
                            <m:t>1</m:t>
                          </m:r>
                        </m:e>
                      </m:mr>
                      <m:mr>
                        <m:e>
                          <m:r>
                            <a:rPr lang="en-US" sz="2400" b="0" i="1" smtClean="0">
                              <a:latin typeface="Cambria Math"/>
                            </a:rPr>
                            <m:t>𝑇</m:t>
                          </m:r>
                          <m:r>
                            <a:rPr lang="en-US" sz="2400" b="0" i="1" smtClean="0">
                              <a:latin typeface="Cambria Math"/>
                            </a:rPr>
                            <m:t>2</m:t>
                          </m:r>
                        </m:e>
                      </m:mr>
                      <m:mr>
                        <m:e>
                          <m:r>
                            <a:rPr lang="en-US" sz="2400" b="0" i="1" smtClean="0">
                              <a:latin typeface="Cambria Math"/>
                            </a:rPr>
                            <m:t>𝑇</m:t>
                          </m:r>
                          <m:r>
                            <a:rPr lang="en-US" sz="2400" b="0" i="1" smtClean="0">
                              <a:latin typeface="Cambria Math"/>
                            </a:rPr>
                            <m:t>3</m:t>
                          </m:r>
                        </m:e>
                      </m:mr>
                    </m:m>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r>
                                <m:rPr>
                                  <m:brk m:alnAt="7"/>
                                </m:rPr>
                                <a:rPr lang="en-US" sz="2400" b="0" i="1" smtClean="0">
                                  <a:latin typeface="Cambria Math"/>
                                </a:rPr>
                                <m:t>1</m:t>
                              </m:r>
                            </m:e>
                            <m:e>
                              <m:r>
                                <a:rPr lang="en-US" sz="2400" b="0" i="1" smtClean="0">
                                  <a:latin typeface="Cambria Math"/>
                                </a:rPr>
                                <m:t>0</m:t>
                              </m:r>
                            </m:e>
                            <m:e>
                              <m:r>
                                <a:rPr lang="en-US" sz="2400" b="0" i="1" smtClean="0">
                                  <a:latin typeface="Cambria Math"/>
                                </a:rPr>
                                <m:t>0</m:t>
                              </m:r>
                            </m:e>
                          </m:mr>
                          <m:mr>
                            <m:e>
                              <m:r>
                                <a:rPr lang="en-US" sz="2400" b="0" i="1" smtClean="0">
                                  <a:latin typeface="Cambria Math"/>
                                </a:rPr>
                                <m:t>0</m:t>
                              </m:r>
                            </m:e>
                            <m:e>
                              <m:r>
                                <a:rPr lang="en-US" sz="2400" b="0" i="1" smtClean="0">
                                  <a:latin typeface="Cambria Math"/>
                                </a:rPr>
                                <m:t>1</m:t>
                              </m:r>
                            </m:e>
                            <m:e>
                              <m:r>
                                <a:rPr lang="en-US" sz="2400" b="0" i="1" smtClean="0">
                                  <a:latin typeface="Cambria Math"/>
                                </a:rPr>
                                <m:t>0</m:t>
                              </m:r>
                            </m:e>
                          </m:mr>
                          <m:mr>
                            <m:e>
                              <m:r>
                                <a:rPr lang="en-US" sz="2400" b="0" i="1" smtClean="0">
                                  <a:latin typeface="Cambria Math"/>
                                </a:rPr>
                                <m:t>0</m:t>
                              </m:r>
                            </m:e>
                            <m:e>
                              <m:r>
                                <a:rPr lang="en-US" sz="2400" b="0" i="1" smtClean="0">
                                  <a:latin typeface="Cambria Math"/>
                                </a:rPr>
                                <m:t>0</m:t>
                              </m:r>
                            </m:e>
                            <m:e>
                              <m:r>
                                <a:rPr lang="en-US" sz="2400" b="0" i="1" smtClean="0">
                                  <a:latin typeface="Cambria Math"/>
                                </a:rPr>
                                <m:t>1</m:t>
                              </m:r>
                            </m:e>
                          </m:mr>
                        </m:m>
                      </m:e>
                    </m:d>
                  </m:oMath>
                </a14:m>
                <a:r>
                  <a:rPr lang="en-US" sz="2400" dirty="0"/>
                  <a:t>	</a:t>
                </a:r>
                <a14:m>
                  <m:oMath xmlns:m="http://schemas.openxmlformats.org/officeDocument/2006/math">
                    <m:r>
                      <a:rPr lang="en-US" sz="2400" b="0" i="1" smtClean="0">
                        <a:latin typeface="Cambria Math"/>
                      </a:rPr>
                      <m:t>𝑂</m:t>
                    </m:r>
                    <m:r>
                      <a:rPr lang="en-US" sz="2400" b="0" i="1" smtClean="0">
                        <a:latin typeface="Cambria Math"/>
                      </a:rPr>
                      <m:t>=</m:t>
                    </m:r>
                    <m:m>
                      <m:mPr>
                        <m:mcs>
                          <m:mc>
                            <m:mcPr>
                              <m:count m:val="1"/>
                              <m:mcJc m:val="center"/>
                            </m:mcPr>
                          </m:mc>
                        </m:mcs>
                        <m:ctrlPr>
                          <a:rPr lang="en-US" sz="2400" b="0" i="1" smtClean="0">
                            <a:latin typeface="Cambria Math" panose="02040503050406030204" pitchFamily="18" charset="0"/>
                          </a:rPr>
                        </m:ctrlPr>
                      </m:mPr>
                      <m:mr>
                        <m:e>
                          <m:r>
                            <m:rPr>
                              <m:brk m:alnAt="7"/>
                            </m:rPr>
                            <a:rPr lang="en-US" sz="2400" b="0" i="1" smtClean="0">
                              <a:latin typeface="Cambria Math"/>
                            </a:rPr>
                            <m:t>𝑇</m:t>
                          </m:r>
                          <m:r>
                            <a:rPr lang="en-US" sz="2400" b="0" i="1" smtClean="0">
                              <a:latin typeface="Cambria Math"/>
                            </a:rPr>
                            <m:t>1</m:t>
                          </m:r>
                        </m:e>
                      </m:mr>
                      <m:mr>
                        <m:e>
                          <m:r>
                            <a:rPr lang="en-US" sz="2400" b="0" i="1" smtClean="0">
                              <a:latin typeface="Cambria Math"/>
                            </a:rPr>
                            <m:t>𝑇</m:t>
                          </m:r>
                          <m:r>
                            <a:rPr lang="en-US" sz="2400" b="0" i="1" smtClean="0">
                              <a:latin typeface="Cambria Math"/>
                            </a:rPr>
                            <m:t>2</m:t>
                          </m:r>
                        </m:e>
                      </m:mr>
                      <m:mr>
                        <m:e>
                          <m:r>
                            <a:rPr lang="en-US" sz="2400" b="0" i="1" smtClean="0">
                              <a:latin typeface="Cambria Math"/>
                            </a:rPr>
                            <m:t>𝑇</m:t>
                          </m:r>
                          <m:r>
                            <a:rPr lang="en-US" sz="2400" b="0" i="1" smtClean="0">
                              <a:latin typeface="Cambria Math"/>
                            </a:rPr>
                            <m:t>3</m:t>
                          </m:r>
                        </m:e>
                      </m:mr>
                    </m:m>
                  </m:oMath>
                </a14:m>
                <a:r>
                  <a:rPr lang="en-US" sz="2400" dirty="0"/>
                  <a:t> </a:t>
                </a:r>
                <a14:m>
                  <m:oMath xmlns:m="http://schemas.openxmlformats.org/officeDocument/2006/math">
                    <m:d>
                      <m:dPr>
                        <m:begChr m:val="["/>
                        <m:endChr m:val="]"/>
                        <m:ctrlPr>
                          <a:rPr lang="en-US" sz="2400" i="1" dirty="0" smtClean="0">
                            <a:latin typeface="Cambria Math" panose="02040503050406030204" pitchFamily="18" charset="0"/>
                          </a:rPr>
                        </m:ctrlPr>
                      </m:dPr>
                      <m:e>
                        <m:m>
                          <m:mPr>
                            <m:mcs>
                              <m:mc>
                                <m:mcPr>
                                  <m:count m:val="3"/>
                                  <m:mcJc m:val="center"/>
                                </m:mcPr>
                              </m:mc>
                            </m:mcs>
                            <m:ctrlPr>
                              <a:rPr lang="en-US" sz="2400" i="1" dirty="0" smtClean="0">
                                <a:latin typeface="Cambria Math" panose="02040503050406030204" pitchFamily="18" charset="0"/>
                              </a:rPr>
                            </m:ctrlPr>
                          </m:mPr>
                          <m:mr>
                            <m:e>
                              <m:r>
                                <m:rPr>
                                  <m:brk m:alnAt="7"/>
                                </m:rPr>
                                <a:rPr lang="en-US" sz="2400" b="0" i="1" dirty="0" smtClean="0">
                                  <a:latin typeface="Cambria Math"/>
                                </a:rPr>
                                <m:t>0</m:t>
                              </m:r>
                            </m:e>
                            <m:e>
                              <m:r>
                                <a:rPr lang="en-US" sz="2400" b="0" i="1" dirty="0" smtClean="0">
                                  <a:latin typeface="Cambria Math"/>
                                </a:rPr>
                                <m:t>1</m:t>
                              </m:r>
                            </m:e>
                            <m:e>
                              <m:r>
                                <a:rPr lang="en-US" sz="2400" b="0" i="1" dirty="0" smtClean="0">
                                  <a:latin typeface="Cambria Math"/>
                                </a:rPr>
                                <m:t>0</m:t>
                              </m:r>
                            </m:e>
                          </m:mr>
                          <m:mr>
                            <m:e>
                              <m:r>
                                <a:rPr lang="en-US" sz="2400" b="0" i="1" dirty="0" smtClean="0">
                                  <a:latin typeface="Cambria Math"/>
                                </a:rPr>
                                <m:t>0</m:t>
                              </m:r>
                            </m:e>
                            <m:e>
                              <m:r>
                                <a:rPr lang="en-US" sz="2400" b="0" i="1" dirty="0" smtClean="0">
                                  <a:latin typeface="Cambria Math"/>
                                </a:rPr>
                                <m:t>0</m:t>
                              </m:r>
                            </m:e>
                            <m:e>
                              <m:r>
                                <a:rPr lang="en-US" sz="2400" b="0" i="1" dirty="0" smtClean="0">
                                  <a:latin typeface="Cambria Math"/>
                                </a:rPr>
                                <m:t>1</m:t>
                              </m:r>
                            </m:e>
                          </m:mr>
                          <m:mr>
                            <m:e>
                              <m:r>
                                <a:rPr lang="en-US" sz="2400" b="0" i="1" dirty="0" smtClean="0">
                                  <a:latin typeface="Cambria Math"/>
                                </a:rPr>
                                <m:t>1</m:t>
                              </m:r>
                            </m:e>
                            <m:e>
                              <m:r>
                                <a:rPr lang="en-US" sz="2400" b="0" i="1" dirty="0" smtClean="0">
                                  <a:latin typeface="Cambria Math"/>
                                </a:rPr>
                                <m:t>0</m:t>
                              </m:r>
                            </m:e>
                            <m:e>
                              <m:r>
                                <a:rPr lang="en-US" sz="2400" b="0" i="1" dirty="0" smtClean="0">
                                  <a:latin typeface="Cambria Math"/>
                                </a:rPr>
                                <m:t>0</m:t>
                              </m:r>
                            </m:e>
                          </m:mr>
                        </m:m>
                      </m:e>
                    </m:d>
                  </m:oMath>
                </a14:m>
                <a:endParaRPr lang="en-US" sz="2400" dirty="0"/>
              </a:p>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𝑀</m:t>
                        </m:r>
                      </m:e>
                      <m:sub>
                        <m:r>
                          <a:rPr lang="en-US" sz="2400" b="0" i="1" smtClean="0">
                            <a:latin typeface="Cambria Math"/>
                          </a:rPr>
                          <m:t>𝑡</m:t>
                        </m:r>
                        <m:r>
                          <a:rPr lang="en-US" sz="2400" b="0" i="1" smtClean="0">
                            <a:latin typeface="Cambria Math"/>
                          </a:rPr>
                          <m:t>0</m:t>
                        </m:r>
                      </m:sub>
                    </m:sSub>
                    <m:r>
                      <a:rPr lang="en-US" sz="2400" b="0" i="1" smtClean="0">
                        <a:latin typeface="Cambria Math"/>
                      </a:rPr>
                      <m:t>=</m:t>
                    </m:r>
                    <m:d>
                      <m:dPr>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r>
                                <m:rPr>
                                  <m:brk m:alnAt="7"/>
                                </m:rPr>
                                <a:rPr lang="en-US" sz="2400" b="0" i="1" smtClean="0">
                                  <a:latin typeface="Cambria Math"/>
                                </a:rPr>
                                <m:t>1</m:t>
                              </m:r>
                            </m:e>
                            <m:e>
                              <m:r>
                                <a:rPr lang="en-US" sz="2400" b="0" i="1" smtClean="0">
                                  <a:latin typeface="Cambria Math"/>
                                </a:rPr>
                                <m:t>0</m:t>
                              </m:r>
                            </m:e>
                            <m:e>
                              <m:r>
                                <a:rPr lang="en-US" sz="2400" b="0" i="1" smtClean="0">
                                  <a:latin typeface="Cambria Math"/>
                                </a:rPr>
                                <m:t>0</m:t>
                              </m:r>
                            </m:e>
                          </m:mr>
                        </m:m>
                      </m:e>
                    </m:d>
                  </m:oMath>
                </a14:m>
                <a:r>
                  <a:rPr lang="en-US" sz="2400" b="0" dirty="0"/>
                  <a:t>		</a:t>
                </a:r>
                <a:r>
                  <a:rPr lang="en-US" sz="2400" b="1" i="1" dirty="0">
                    <a:solidFill>
                      <a:schemeClr val="accent6">
                        <a:lumMod val="75000"/>
                      </a:schemeClr>
                    </a:solidFill>
                  </a:rPr>
                  <a:t>no. of tokens</a:t>
                </a:r>
              </a:p>
              <a:p>
                <a:pPr marL="1371600" lvl="3" indent="0">
                  <a:buNone/>
                </a:pPr>
                <a:r>
                  <a:rPr lang="en-US" sz="1200" dirty="0"/>
                  <a:t>P1        P2         P3</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cstate="print"/>
                <a:stretch>
                  <a:fillRect l="-888" t="-941" b="-15995"/>
                </a:stretch>
              </a:blipFill>
              <a:ln>
                <a:solidFill>
                  <a:schemeClr val="accent6">
                    <a:lumMod val="75000"/>
                  </a:schemeClr>
                </a:solidFill>
              </a:ln>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61</a:t>
            </a:fld>
            <a:endParaRPr lang="en-US"/>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119744"/>
            <a:ext cx="4953000" cy="10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2057400" y="5562600"/>
            <a:ext cx="2057400" cy="0"/>
          </a:xfrm>
          <a:prstGeom prst="straightConnector1">
            <a:avLst/>
          </a:prstGeom>
          <a:ln w="28575">
            <a:solidFill>
              <a:schemeClr val="accent6">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963882" y="4040970"/>
            <a:ext cx="420308" cy="369332"/>
          </a:xfrm>
          <a:prstGeom prst="rect">
            <a:avLst/>
          </a:prstGeom>
          <a:noFill/>
        </p:spPr>
        <p:txBody>
          <a:bodyPr wrap="none" rtlCol="0">
            <a:spAutoFit/>
          </a:bodyPr>
          <a:lstStyle/>
          <a:p>
            <a:r>
              <a:rPr lang="en-US" dirty="0"/>
              <a:t>P1</a:t>
            </a:r>
          </a:p>
        </p:txBody>
      </p:sp>
      <p:sp>
        <p:nvSpPr>
          <p:cNvPr id="9" name="TextBox 8"/>
          <p:cNvSpPr txBox="1"/>
          <p:nvPr/>
        </p:nvSpPr>
        <p:spPr>
          <a:xfrm>
            <a:off x="2419874" y="3999406"/>
            <a:ext cx="420308" cy="369332"/>
          </a:xfrm>
          <a:prstGeom prst="rect">
            <a:avLst/>
          </a:prstGeom>
          <a:noFill/>
        </p:spPr>
        <p:txBody>
          <a:bodyPr wrap="none" rtlCol="0">
            <a:spAutoFit/>
          </a:bodyPr>
          <a:lstStyle/>
          <a:p>
            <a:r>
              <a:rPr lang="en-US" dirty="0"/>
              <a:t>P2</a:t>
            </a:r>
          </a:p>
        </p:txBody>
      </p:sp>
      <p:sp>
        <p:nvSpPr>
          <p:cNvPr id="8" name="Oval 7"/>
          <p:cNvSpPr/>
          <p:nvPr/>
        </p:nvSpPr>
        <p:spPr>
          <a:xfrm>
            <a:off x="2971800" y="2362200"/>
            <a:ext cx="2286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971800" y="2468881"/>
            <a:ext cx="2286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7288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Variations in PN</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400" b="1" u="sng" dirty="0"/>
              <a:t>Sequential Action</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sz="2400" b="1" u="sng" dirty="0"/>
              <a:t>Dependency</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sz="2400" b="1" u="sng" dirty="0"/>
              <a:t>Conflict</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62</a:t>
            </a:fld>
            <a:endParaRPr lang="en-US"/>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285999"/>
            <a:ext cx="3733800" cy="900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3672490"/>
            <a:ext cx="2590800" cy="1280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1000" y="4120328"/>
            <a:ext cx="2971800" cy="2042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val 8"/>
          <p:cNvSpPr/>
          <p:nvPr/>
        </p:nvSpPr>
        <p:spPr>
          <a:xfrm>
            <a:off x="4824845" y="5141502"/>
            <a:ext cx="2286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862945" y="5791200"/>
            <a:ext cx="2286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862945" y="4495800"/>
            <a:ext cx="2286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85126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Variations in PN…………………………..</a:t>
            </a:r>
            <a:endParaRPr lang="en-US" dirty="0"/>
          </a:p>
        </p:txBody>
      </p:sp>
      <p:sp>
        <p:nvSpPr>
          <p:cNvPr id="3" name="Content Placeholder 2"/>
          <p:cNvSpPr>
            <a:spLocks noGrp="1"/>
          </p:cNvSpPr>
          <p:nvPr>
            <p:ph idx="1"/>
          </p:nvPr>
        </p:nvSpPr>
        <p:spPr/>
        <p:txBody>
          <a:bodyPr/>
          <a:lstStyle/>
          <a:p>
            <a:r>
              <a:rPr lang="en-US" b="1" u="sng" dirty="0"/>
              <a:t>In Case of Conflict</a:t>
            </a:r>
          </a:p>
          <a:p>
            <a:pPr lvl="1"/>
            <a:r>
              <a:rPr lang="en-US" dirty="0"/>
              <a:t>P1 and P2 have tokens but not P3 then T1 is fired</a:t>
            </a:r>
          </a:p>
          <a:p>
            <a:pPr lvl="1"/>
            <a:r>
              <a:rPr lang="en-US" dirty="0"/>
              <a:t>P2 and P3 have tokens but not P1 then T2 is fired</a:t>
            </a:r>
          </a:p>
          <a:p>
            <a:pPr lvl="1"/>
            <a:r>
              <a:rPr lang="en-US" dirty="0"/>
              <a:t>If all have tokens which one to fire then conflict (</a:t>
            </a:r>
            <a:r>
              <a:rPr lang="en-US" b="1" i="1" dirty="0"/>
              <a:t>Solution may be priority</a:t>
            </a:r>
            <a:r>
              <a:rPr lang="en-US" dirty="0"/>
              <a:t>)</a:t>
            </a:r>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63</a:t>
            </a:fld>
            <a:endParaRPr lang="en-US"/>
          </a:p>
        </p:txBody>
      </p:sp>
    </p:spTree>
    <p:extLst>
      <p:ext uri="{BB962C8B-B14F-4D97-AF65-F5344CB8AC3E}">
        <p14:creationId xmlns:p14="http://schemas.microsoft.com/office/powerpoint/2010/main" val="11657370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Variations in PN……………………..</a:t>
            </a:r>
            <a:endParaRPr lang="en-US" dirty="0"/>
          </a:p>
        </p:txBody>
      </p:sp>
      <p:sp>
        <p:nvSpPr>
          <p:cNvPr id="3" name="Content Placeholder 2"/>
          <p:cNvSpPr>
            <a:spLocks noGrp="1"/>
          </p:cNvSpPr>
          <p:nvPr>
            <p:ph idx="1"/>
          </p:nvPr>
        </p:nvSpPr>
        <p:spPr/>
        <p:txBody>
          <a:bodyPr/>
          <a:lstStyle/>
          <a:p>
            <a:r>
              <a:rPr lang="en-US" dirty="0"/>
              <a:t>4. </a:t>
            </a:r>
            <a:r>
              <a:rPr lang="en-US" sz="2400" b="1" u="sng" dirty="0"/>
              <a:t>Concurrency</a:t>
            </a:r>
          </a:p>
          <a:p>
            <a:endParaRPr lang="en-US" dirty="0"/>
          </a:p>
          <a:p>
            <a:endParaRPr lang="en-US" dirty="0"/>
          </a:p>
          <a:p>
            <a:endParaRPr lang="en-US" dirty="0"/>
          </a:p>
          <a:p>
            <a:r>
              <a:rPr lang="en-US" dirty="0"/>
              <a:t>5. </a:t>
            </a:r>
            <a:r>
              <a:rPr lang="en-US" sz="2400" b="1" u="sng" dirty="0"/>
              <a:t>Confusion </a:t>
            </a:r>
          </a:p>
          <a:p>
            <a:pPr lvl="1"/>
            <a:r>
              <a:rPr lang="en-US" sz="2000" b="1" dirty="0"/>
              <a:t>(Conflict+ Concurrency)</a:t>
            </a:r>
          </a:p>
          <a:p>
            <a:endParaRPr lang="en-US" dirty="0"/>
          </a:p>
          <a:p>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64</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2286000"/>
            <a:ext cx="4419600" cy="1631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3766753"/>
            <a:ext cx="3208193" cy="249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5486400" y="4648200"/>
            <a:ext cx="7620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217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Variations in PN……………………..</a:t>
            </a:r>
            <a:endParaRPr lang="en-US" dirty="0"/>
          </a:p>
        </p:txBody>
      </p:sp>
      <p:sp>
        <p:nvSpPr>
          <p:cNvPr id="3" name="Content Placeholder 2"/>
          <p:cNvSpPr>
            <a:spLocks noGrp="1"/>
          </p:cNvSpPr>
          <p:nvPr>
            <p:ph idx="1"/>
          </p:nvPr>
        </p:nvSpPr>
        <p:spPr/>
        <p:txBody>
          <a:bodyPr/>
          <a:lstStyle/>
          <a:p>
            <a:pPr algn="just"/>
            <a:r>
              <a:rPr lang="en-US" b="1" u="sng" dirty="0"/>
              <a:t>In case of confusion</a:t>
            </a:r>
          </a:p>
          <a:p>
            <a:pPr lvl="1" algn="just"/>
            <a:r>
              <a:rPr lang="en-US" dirty="0"/>
              <a:t>Two possible interpretation</a:t>
            </a:r>
          </a:p>
          <a:p>
            <a:pPr marL="971550" lvl="1" indent="-514350" algn="just">
              <a:buFont typeface="+mj-lt"/>
              <a:buAutoNum type="arabicPeriod"/>
            </a:pPr>
            <a:r>
              <a:rPr lang="en-US" dirty="0"/>
              <a:t>T1 occurred first without being in conflict with other events then T2 occurred</a:t>
            </a:r>
          </a:p>
          <a:p>
            <a:pPr marL="971550" lvl="1" indent="-514350" algn="just">
              <a:buFont typeface="+mj-lt"/>
              <a:buAutoNum type="arabicPeriod"/>
            </a:pPr>
            <a:r>
              <a:rPr lang="en-US" dirty="0"/>
              <a:t>T2 occurred first and then T1, T3 got in conflict</a:t>
            </a:r>
          </a:p>
          <a:p>
            <a:pPr marL="1200150" lvl="2" indent="-342900" algn="just">
              <a:buFont typeface="Wingdings" pitchFamily="2" charset="2"/>
              <a:buChar char="§"/>
            </a:pPr>
            <a:r>
              <a:rPr lang="en-US" dirty="0"/>
              <a:t>Conflict (T1, C1) = </a:t>
            </a:r>
            <a:r>
              <a:rPr lang="en-US" dirty="0">
                <a:sym typeface="Symbol"/>
              </a:rPr>
              <a:t> where C1 = {P1, P2, P3}</a:t>
            </a:r>
          </a:p>
          <a:p>
            <a:pPr marL="1200150" lvl="2" indent="-342900" algn="just">
              <a:buFont typeface="Wingdings" pitchFamily="2" charset="2"/>
              <a:buChar char="§"/>
            </a:pPr>
            <a:r>
              <a:rPr lang="en-US" dirty="0"/>
              <a:t>Conflict (T1, C2) = {T3} where C2 = {P1, P3, P4}</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65</a:t>
            </a:fld>
            <a:endParaRPr lang="en-US"/>
          </a:p>
        </p:txBody>
      </p:sp>
    </p:spTree>
    <p:extLst>
      <p:ext uri="{BB962C8B-B14F-4D97-AF65-F5344CB8AC3E}">
        <p14:creationId xmlns:p14="http://schemas.microsoft.com/office/powerpoint/2010/main" val="35985015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Pure and Simple Net</a:t>
            </a:r>
          </a:p>
        </p:txBody>
      </p:sp>
      <p:sp>
        <p:nvSpPr>
          <p:cNvPr id="3" name="Content Placeholder 2"/>
          <p:cNvSpPr>
            <a:spLocks noGrp="1"/>
          </p:cNvSpPr>
          <p:nvPr>
            <p:ph idx="1"/>
          </p:nvPr>
        </p:nvSpPr>
        <p:spPr/>
        <p:txBody>
          <a:bodyPr/>
          <a:lstStyle/>
          <a:p>
            <a:r>
              <a:rPr lang="en-US" dirty="0"/>
              <a:t>Let PN = (P, T, F) p t I o m</a:t>
            </a:r>
          </a:p>
          <a:p>
            <a:pPr marL="514350" indent="-514350">
              <a:buFont typeface="+mj-lt"/>
              <a:buAutoNum type="arabicPeriod"/>
            </a:pPr>
            <a:r>
              <a:rPr lang="en-US" dirty="0"/>
              <a:t>PN is pure if </a:t>
            </a:r>
            <a:r>
              <a:rPr lang="en-US" dirty="0">
                <a:sym typeface="Symbol"/>
              </a:rPr>
              <a:t>x  X : x  x = </a:t>
            </a:r>
          </a:p>
          <a:p>
            <a:pPr marL="400050" lvl="1" indent="0">
              <a:buNone/>
            </a:pPr>
            <a:r>
              <a:rPr lang="en-US" dirty="0">
                <a:sym typeface="Symbol"/>
              </a:rPr>
              <a:t>(</a:t>
            </a:r>
            <a:r>
              <a:rPr lang="en-US" b="1" i="1" dirty="0">
                <a:solidFill>
                  <a:srgbClr val="002060"/>
                </a:solidFill>
                <a:sym typeface="Symbol"/>
              </a:rPr>
              <a:t>No Self LOOP</a:t>
            </a:r>
            <a:r>
              <a:rPr lang="en-US" dirty="0">
                <a:sym typeface="Symbol"/>
              </a:rPr>
              <a:t>) </a:t>
            </a:r>
          </a:p>
          <a:p>
            <a:pPr marL="514350" indent="-514350">
              <a:buFont typeface="+mj-lt"/>
              <a:buAutoNum type="arabicPeriod"/>
            </a:pPr>
            <a:r>
              <a:rPr lang="en-US" dirty="0">
                <a:sym typeface="Symbol"/>
              </a:rPr>
              <a:t>PN is simple if x, y  X : [(x = y and x  = y )  x = y]</a:t>
            </a: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66</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0" y="2514600"/>
            <a:ext cx="123825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4107440"/>
            <a:ext cx="394335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21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Place / Transition Net (P/T Net)</a:t>
            </a:r>
          </a:p>
        </p:txBody>
      </p:sp>
      <p:sp>
        <p:nvSpPr>
          <p:cNvPr id="3" name="Content Placeholder 2"/>
          <p:cNvSpPr>
            <a:spLocks noGrp="1"/>
          </p:cNvSpPr>
          <p:nvPr>
            <p:ph idx="1"/>
          </p:nvPr>
        </p:nvSpPr>
        <p:spPr/>
        <p:txBody>
          <a:bodyPr/>
          <a:lstStyle/>
          <a:p>
            <a:pPr algn="just"/>
            <a:r>
              <a:rPr lang="en-US" dirty="0"/>
              <a:t>Defined by 4 tuples (P, T, F, W) where (P, T, F) is a Petri Net and W is a weight function</a:t>
            </a:r>
          </a:p>
          <a:p>
            <a:pPr algn="just"/>
            <a:r>
              <a:rPr lang="en-US" dirty="0"/>
              <a:t>Example</a:t>
            </a:r>
          </a:p>
          <a:p>
            <a:pPr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67</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3415144"/>
            <a:ext cx="4114800" cy="2272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746314" y="3311231"/>
            <a:ext cx="301686"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732909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Place / Transition Net (P/T Net)……</a:t>
            </a:r>
            <a:endParaRPr lang="en-US" dirty="0"/>
          </a:p>
        </p:txBody>
      </p:sp>
      <p:sp>
        <p:nvSpPr>
          <p:cNvPr id="3" name="Content Placeholder 2"/>
          <p:cNvSpPr>
            <a:spLocks noGrp="1"/>
          </p:cNvSpPr>
          <p:nvPr>
            <p:ph idx="1"/>
          </p:nvPr>
        </p:nvSpPr>
        <p:spPr/>
        <p:txBody>
          <a:bodyPr>
            <a:normAutofit lnSpcReduction="10000"/>
          </a:bodyPr>
          <a:lstStyle/>
          <a:p>
            <a:pPr algn="just"/>
            <a:r>
              <a:rPr lang="en-US" dirty="0"/>
              <a:t>Transition Rule</a:t>
            </a:r>
          </a:p>
          <a:p>
            <a:pPr lvl="1" algn="just"/>
            <a:r>
              <a:rPr lang="en-US" dirty="0"/>
              <a:t>Let M = (P, T, F, W, M</a:t>
            </a:r>
            <a:r>
              <a:rPr lang="en-US" baseline="-25000" dirty="0"/>
              <a:t>0</a:t>
            </a:r>
            <a:r>
              <a:rPr lang="en-US" dirty="0"/>
              <a:t>) be a place transition system</a:t>
            </a:r>
          </a:p>
          <a:p>
            <a:pPr marL="971550" lvl="1" indent="-514350" algn="just">
              <a:buFont typeface="+mj-lt"/>
              <a:buAutoNum type="arabicPeriod"/>
            </a:pPr>
            <a:r>
              <a:rPr lang="en-US" dirty="0"/>
              <a:t>A transition t </a:t>
            </a:r>
            <a:r>
              <a:rPr lang="en-US" dirty="0">
                <a:sym typeface="Symbol"/>
              </a:rPr>
              <a:t> T is enabled at M</a:t>
            </a:r>
          </a:p>
          <a:p>
            <a:pPr marL="457200" lvl="1" indent="0" algn="just">
              <a:buNone/>
            </a:pPr>
            <a:r>
              <a:rPr lang="en-US" dirty="0">
                <a:sym typeface="Symbol"/>
              </a:rPr>
              <a:t>	</a:t>
            </a:r>
            <a:r>
              <a:rPr lang="en-US" b="1" dirty="0">
                <a:sym typeface="Symbol"/>
              </a:rPr>
              <a:t>M [ t &gt; if p  P, W(p, t)  M(s)</a:t>
            </a:r>
          </a:p>
          <a:p>
            <a:pPr marL="457200" lvl="1" indent="0" algn="just">
              <a:buNone/>
            </a:pPr>
            <a:r>
              <a:rPr lang="en-US" dirty="0">
                <a:sym typeface="Symbol"/>
              </a:rPr>
              <a:t>	</a:t>
            </a:r>
            <a:r>
              <a:rPr lang="en-US" dirty="0" err="1">
                <a:sym typeface="Symbol"/>
              </a:rPr>
              <a:t>Eg</a:t>
            </a:r>
            <a:r>
              <a:rPr lang="en-US" dirty="0">
                <a:sym typeface="Symbol"/>
              </a:rPr>
              <a:t>:-</a:t>
            </a:r>
          </a:p>
          <a:p>
            <a:pPr marL="457200" lvl="1" indent="0" algn="just">
              <a:buNone/>
            </a:pPr>
            <a:r>
              <a:rPr lang="en-US" dirty="0">
                <a:sym typeface="Symbol"/>
              </a:rPr>
              <a:t>	</a:t>
            </a:r>
            <a:r>
              <a:rPr lang="en-US" b="1" dirty="0">
                <a:solidFill>
                  <a:srgbClr val="FF0000"/>
                </a:solidFill>
                <a:sym typeface="Symbol"/>
              </a:rPr>
              <a:t>M</a:t>
            </a:r>
            <a:r>
              <a:rPr lang="en-US" b="1" baseline="-25000" dirty="0">
                <a:solidFill>
                  <a:srgbClr val="FF0000"/>
                </a:solidFill>
                <a:sym typeface="Symbol"/>
              </a:rPr>
              <a:t>0</a:t>
            </a:r>
            <a:r>
              <a:rPr lang="en-US" b="1" dirty="0">
                <a:solidFill>
                  <a:srgbClr val="FF0000"/>
                </a:solidFill>
                <a:sym typeface="Symbol"/>
              </a:rPr>
              <a:t> [t</a:t>
            </a:r>
            <a:r>
              <a:rPr lang="en-US" b="1" baseline="-25000" dirty="0">
                <a:solidFill>
                  <a:srgbClr val="FF0000"/>
                </a:solidFill>
                <a:sym typeface="Symbol"/>
              </a:rPr>
              <a:t>1</a:t>
            </a:r>
            <a:r>
              <a:rPr lang="en-US" b="1" dirty="0">
                <a:solidFill>
                  <a:srgbClr val="FF0000"/>
                </a:solidFill>
                <a:sym typeface="Symbol"/>
              </a:rPr>
              <a:t> &gt; M</a:t>
            </a:r>
            <a:r>
              <a:rPr lang="en-US" b="1" baseline="-25000" dirty="0">
                <a:solidFill>
                  <a:srgbClr val="FF0000"/>
                </a:solidFill>
                <a:sym typeface="Symbol"/>
              </a:rPr>
              <a:t>1  </a:t>
            </a:r>
            <a:r>
              <a:rPr lang="en-US" b="1" dirty="0">
                <a:solidFill>
                  <a:srgbClr val="FF0000"/>
                </a:solidFill>
                <a:sym typeface="Symbol"/>
              </a:rPr>
              <a:t> m0= 2, 1, 0 t1=t m1=1, 0, 1</a:t>
            </a:r>
          </a:p>
          <a:p>
            <a:pPr marL="457200" lvl="1" indent="0" algn="just">
              <a:buNone/>
            </a:pPr>
            <a:r>
              <a:rPr lang="en-US" dirty="0">
                <a:sym typeface="Symbol"/>
              </a:rPr>
              <a:t>2. A transition t enabled at M may fire yielding a 	new marking M’, M [ t &gt; M’, such that p  P</a:t>
            </a:r>
          </a:p>
          <a:p>
            <a:pPr marL="457200" lvl="1" indent="0" algn="just">
              <a:buNone/>
            </a:pPr>
            <a:r>
              <a:rPr lang="en-US" dirty="0">
                <a:sym typeface="Symbol"/>
              </a:rPr>
              <a:t>	</a:t>
            </a:r>
            <a:r>
              <a:rPr lang="en-US" b="1" dirty="0">
                <a:sym typeface="Symbol"/>
              </a:rPr>
              <a:t>M’(p) = M(p) – W(p, t) + W(t, p)</a:t>
            </a:r>
            <a:endParaRPr lang="en-US" b="1"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68</a:t>
            </a:fld>
            <a:endParaRPr lang="en-US"/>
          </a:p>
        </p:txBody>
      </p:sp>
    </p:spTree>
    <p:extLst>
      <p:ext uri="{BB962C8B-B14F-4D97-AF65-F5344CB8AC3E}">
        <p14:creationId xmlns:p14="http://schemas.microsoft.com/office/powerpoint/2010/main" val="6607854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Assignment</a:t>
            </a:r>
          </a:p>
        </p:txBody>
      </p:sp>
      <p:sp>
        <p:nvSpPr>
          <p:cNvPr id="3" name="Content Placeholder 2"/>
          <p:cNvSpPr>
            <a:spLocks noGrp="1"/>
          </p:cNvSpPr>
          <p:nvPr>
            <p:ph idx="1"/>
          </p:nvPr>
        </p:nvSpPr>
        <p:spPr/>
        <p:txBody>
          <a:bodyPr/>
          <a:lstStyle/>
          <a:p>
            <a:pPr marL="514350" indent="-514350">
              <a:buFont typeface="+mj-lt"/>
              <a:buAutoNum type="arabicPeriod"/>
            </a:pPr>
            <a:r>
              <a:rPr lang="en-US" dirty="0"/>
              <a:t>Design a Petri Net to simulate the behavior of the following finite state machine</a:t>
            </a:r>
          </a:p>
          <a:p>
            <a:pPr marL="857250" lvl="1" indent="-457200">
              <a:buFont typeface="Wingdings" pitchFamily="2" charset="2"/>
              <a:buChar char="§"/>
            </a:pPr>
            <a:r>
              <a:rPr lang="en-US" dirty="0"/>
              <a:t>A vender machine that accepts 5 and 10 cents. </a:t>
            </a:r>
          </a:p>
          <a:p>
            <a:pPr marL="857250" lvl="1" indent="-457200">
              <a:buFont typeface="Wingdings" pitchFamily="2" charset="2"/>
              <a:buChar char="§"/>
            </a:pPr>
            <a:r>
              <a:rPr lang="en-US" dirty="0"/>
              <a:t>Sell candy bars worth 15 or 20 cents</a:t>
            </a:r>
          </a:p>
          <a:p>
            <a:pPr marL="857250" lvl="1" indent="-457200">
              <a:buFont typeface="Wingdings" pitchFamily="2" charset="2"/>
              <a:buChar char="§"/>
            </a:pPr>
            <a:r>
              <a:rPr lang="en-US" dirty="0"/>
              <a:t>Maximum hold up coins = 20 cents</a:t>
            </a:r>
          </a:p>
          <a:p>
            <a:pPr marL="514350" indent="-514350">
              <a:buFont typeface="+mj-lt"/>
              <a:buAutoNum type="arabicPeriod"/>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69</a:t>
            </a:fld>
            <a:endParaRPr lang="en-US"/>
          </a:p>
        </p:txBody>
      </p:sp>
    </p:spTree>
    <p:extLst>
      <p:ext uri="{BB962C8B-B14F-4D97-AF65-F5344CB8AC3E}">
        <p14:creationId xmlns:p14="http://schemas.microsoft.com/office/powerpoint/2010/main" val="2235529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Parallel Processing Paradigms</a:t>
            </a:r>
          </a:p>
        </p:txBody>
      </p:sp>
      <p:sp>
        <p:nvSpPr>
          <p:cNvPr id="3" name="Content Placeholder 2"/>
          <p:cNvSpPr>
            <a:spLocks noGrp="1"/>
          </p:cNvSpPr>
          <p:nvPr>
            <p:ph idx="1"/>
          </p:nvPr>
        </p:nvSpPr>
        <p:spPr/>
        <p:txBody>
          <a:bodyPr/>
          <a:lstStyle/>
          <a:p>
            <a:r>
              <a:rPr lang="en-US" dirty="0"/>
              <a:t>Flynn’s Taxonomy</a:t>
            </a:r>
          </a:p>
          <a:p>
            <a:pPr lvl="1"/>
            <a:r>
              <a:rPr lang="en-US" dirty="0">
                <a:solidFill>
                  <a:srgbClr val="002060"/>
                </a:solidFill>
              </a:rPr>
              <a:t>SISD</a:t>
            </a:r>
            <a:r>
              <a:rPr lang="en-US" dirty="0"/>
              <a:t> (</a:t>
            </a:r>
            <a:r>
              <a:rPr lang="en-US" dirty="0">
                <a:solidFill>
                  <a:srgbClr val="FF0000"/>
                </a:solidFill>
              </a:rPr>
              <a:t>Single Instruction Single Data</a:t>
            </a:r>
            <a:r>
              <a:rPr lang="en-US" dirty="0"/>
              <a:t>)</a:t>
            </a:r>
          </a:p>
          <a:p>
            <a:pPr lvl="1"/>
            <a:r>
              <a:rPr lang="en-US" dirty="0">
                <a:solidFill>
                  <a:srgbClr val="002060"/>
                </a:solidFill>
              </a:rPr>
              <a:t>SIMD</a:t>
            </a:r>
            <a:r>
              <a:rPr lang="en-US" dirty="0"/>
              <a:t> (</a:t>
            </a:r>
            <a:r>
              <a:rPr lang="en-US" dirty="0">
                <a:solidFill>
                  <a:srgbClr val="FF0000"/>
                </a:solidFill>
              </a:rPr>
              <a:t>Single Instruction Multiple Data</a:t>
            </a:r>
            <a:r>
              <a:rPr lang="en-US" dirty="0"/>
              <a:t>)</a:t>
            </a:r>
          </a:p>
          <a:p>
            <a:pPr lvl="1"/>
            <a:r>
              <a:rPr lang="en-US" dirty="0">
                <a:solidFill>
                  <a:srgbClr val="002060"/>
                </a:solidFill>
              </a:rPr>
              <a:t>MISD</a:t>
            </a:r>
            <a:r>
              <a:rPr lang="en-US" dirty="0"/>
              <a:t> (</a:t>
            </a:r>
            <a:r>
              <a:rPr lang="en-US" dirty="0">
                <a:solidFill>
                  <a:srgbClr val="FF0000"/>
                </a:solidFill>
              </a:rPr>
              <a:t>Multiple Instruction Single Data</a:t>
            </a:r>
            <a:r>
              <a:rPr lang="en-US" dirty="0"/>
              <a:t>)</a:t>
            </a:r>
          </a:p>
          <a:p>
            <a:pPr lvl="1"/>
            <a:r>
              <a:rPr lang="en-US" dirty="0">
                <a:solidFill>
                  <a:srgbClr val="002060"/>
                </a:solidFill>
              </a:rPr>
              <a:t>MIMD</a:t>
            </a:r>
            <a:r>
              <a:rPr lang="en-US" dirty="0"/>
              <a:t> (</a:t>
            </a:r>
            <a:r>
              <a:rPr lang="en-US" dirty="0">
                <a:solidFill>
                  <a:srgbClr val="FF0000"/>
                </a:solidFill>
              </a:rPr>
              <a:t>Multiple Instruction Multiple Data</a:t>
            </a:r>
            <a:r>
              <a:rPr lang="en-US" dirty="0"/>
              <a:t>)</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7</a:t>
            </a:fld>
            <a:endParaRPr lang="en-US"/>
          </a:p>
        </p:txBody>
      </p:sp>
    </p:spTree>
    <p:extLst>
      <p:ext uri="{BB962C8B-B14F-4D97-AF65-F5344CB8AC3E}">
        <p14:creationId xmlns:p14="http://schemas.microsoft.com/office/powerpoint/2010/main" val="189440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Properties of Petri Nets</a:t>
            </a:r>
          </a:p>
        </p:txBody>
      </p:sp>
      <p:sp>
        <p:nvSpPr>
          <p:cNvPr id="3" name="Content Placeholder 2"/>
          <p:cNvSpPr>
            <a:spLocks noGrp="1"/>
          </p:cNvSpPr>
          <p:nvPr>
            <p:ph idx="1"/>
          </p:nvPr>
        </p:nvSpPr>
        <p:spPr/>
        <p:txBody>
          <a:bodyPr/>
          <a:lstStyle/>
          <a:p>
            <a:pPr marL="514350" indent="-514350">
              <a:buFont typeface="+mj-lt"/>
              <a:buAutoNum type="arabicPeriod"/>
            </a:pPr>
            <a:r>
              <a:rPr lang="en-US" b="1" dirty="0"/>
              <a:t>Reachability</a:t>
            </a:r>
          </a:p>
          <a:p>
            <a:pPr marL="514350" indent="-514350">
              <a:buFont typeface="+mj-lt"/>
              <a:buAutoNum type="arabicPeriod"/>
            </a:pPr>
            <a:r>
              <a:rPr lang="en-US" b="1" dirty="0" err="1"/>
              <a:t>Boundness</a:t>
            </a:r>
            <a:endParaRPr lang="en-US" b="1" dirty="0"/>
          </a:p>
          <a:p>
            <a:pPr marL="514350" indent="-514350">
              <a:buFont typeface="+mj-lt"/>
              <a:buAutoNum type="arabicPeriod"/>
            </a:pPr>
            <a:r>
              <a:rPr lang="en-US" b="1" dirty="0" err="1"/>
              <a:t>Liveness</a:t>
            </a:r>
            <a:endParaRPr lang="en-US" b="1" dirty="0"/>
          </a:p>
          <a:p>
            <a:pPr marL="514350" indent="-514350">
              <a:buFont typeface="+mj-lt"/>
              <a:buAutoNum type="arabicPeriod"/>
            </a:pPr>
            <a:r>
              <a:rPr lang="en-US" b="1" dirty="0"/>
              <a:t>Reversibility</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70</a:t>
            </a:fld>
            <a:endParaRPr lang="en-US"/>
          </a:p>
        </p:txBody>
      </p:sp>
    </p:spTree>
    <p:extLst>
      <p:ext uri="{BB962C8B-B14F-4D97-AF65-F5344CB8AC3E}">
        <p14:creationId xmlns:p14="http://schemas.microsoft.com/office/powerpoint/2010/main" val="4431351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Properties of Petri Nets……………….</a:t>
            </a:r>
            <a:endParaRPr lang="en-US" dirty="0"/>
          </a:p>
        </p:txBody>
      </p:sp>
      <p:sp>
        <p:nvSpPr>
          <p:cNvPr id="3" name="Content Placeholder 2"/>
          <p:cNvSpPr>
            <a:spLocks noGrp="1"/>
          </p:cNvSpPr>
          <p:nvPr>
            <p:ph idx="1"/>
          </p:nvPr>
        </p:nvSpPr>
        <p:spPr/>
        <p:txBody>
          <a:bodyPr/>
          <a:lstStyle/>
          <a:p>
            <a:pPr algn="just"/>
            <a:r>
              <a:rPr lang="en-US" b="1" u="sng" dirty="0"/>
              <a:t>Reachability</a:t>
            </a:r>
          </a:p>
          <a:p>
            <a:pPr lvl="1" algn="just"/>
            <a:r>
              <a:rPr lang="en-US" sz="2400" dirty="0"/>
              <a:t>A marking M is said reachable from another marking M’, if there exists a sequence, </a:t>
            </a:r>
            <a:r>
              <a:rPr lang="en-US" sz="2400" dirty="0">
                <a:sym typeface="Symbol"/>
              </a:rPr>
              <a:t>, of transitions such that</a:t>
            </a:r>
          </a:p>
          <a:p>
            <a:pPr marL="457200" lvl="1" indent="0" algn="just">
              <a:buNone/>
            </a:pPr>
            <a:r>
              <a:rPr lang="en-US" sz="2400" dirty="0">
                <a:sym typeface="Symbol"/>
              </a:rPr>
              <a:t>	M’ [ &gt; M</a:t>
            </a:r>
          </a:p>
          <a:p>
            <a:pPr marL="457200" lvl="1" indent="0" algn="just">
              <a:buNone/>
            </a:pPr>
            <a:r>
              <a:rPr lang="en-US" sz="2400" dirty="0">
                <a:sym typeface="Symbol"/>
              </a:rPr>
              <a:t>	</a:t>
            </a:r>
            <a:r>
              <a:rPr lang="en-US" sz="2400" b="1" dirty="0">
                <a:solidFill>
                  <a:srgbClr val="FF0000"/>
                </a:solidFill>
                <a:sym typeface="Symbol"/>
              </a:rPr>
              <a:t>i.e. M’ t</a:t>
            </a:r>
            <a:r>
              <a:rPr lang="en-US" sz="2400" b="1" baseline="-25000" dirty="0">
                <a:solidFill>
                  <a:srgbClr val="FF0000"/>
                </a:solidFill>
                <a:sym typeface="Symbol"/>
              </a:rPr>
              <a:t>1</a:t>
            </a:r>
            <a:r>
              <a:rPr lang="en-US" sz="2400" b="1" dirty="0">
                <a:solidFill>
                  <a:srgbClr val="FF0000"/>
                </a:solidFill>
                <a:sym typeface="Symbol"/>
              </a:rPr>
              <a:t> M’’ t</a:t>
            </a:r>
            <a:r>
              <a:rPr lang="en-US" sz="2400" b="1" baseline="-25000" dirty="0">
                <a:solidFill>
                  <a:srgbClr val="FF0000"/>
                </a:solidFill>
                <a:sym typeface="Symbol"/>
              </a:rPr>
              <a:t>2</a:t>
            </a:r>
            <a:r>
              <a:rPr lang="en-US" sz="2400" b="1" dirty="0">
                <a:solidFill>
                  <a:srgbClr val="FF0000"/>
                </a:solidFill>
                <a:sym typeface="Symbol"/>
              </a:rPr>
              <a:t> M’’’ t</a:t>
            </a:r>
            <a:r>
              <a:rPr lang="en-US" sz="2400" b="1" baseline="-25000" dirty="0">
                <a:solidFill>
                  <a:srgbClr val="FF0000"/>
                </a:solidFill>
                <a:sym typeface="Symbol"/>
              </a:rPr>
              <a:t>3</a:t>
            </a:r>
            <a:r>
              <a:rPr lang="en-US" sz="2400" b="1" dirty="0">
                <a:solidFill>
                  <a:srgbClr val="FF0000"/>
                </a:solidFill>
                <a:sym typeface="Symbol"/>
              </a:rPr>
              <a:t> ……….t</a:t>
            </a:r>
            <a:r>
              <a:rPr lang="en-US" sz="2400" b="1" baseline="-25000" dirty="0">
                <a:solidFill>
                  <a:srgbClr val="FF0000"/>
                </a:solidFill>
                <a:sym typeface="Symbol"/>
              </a:rPr>
              <a:t>n </a:t>
            </a:r>
            <a:r>
              <a:rPr lang="en-US" sz="2400" b="1" dirty="0">
                <a:solidFill>
                  <a:srgbClr val="FF0000"/>
                </a:solidFill>
                <a:sym typeface="Symbol"/>
              </a:rPr>
              <a:t>M, where  = t</a:t>
            </a:r>
            <a:r>
              <a:rPr lang="en-US" sz="2400" b="1" baseline="-25000" dirty="0">
                <a:solidFill>
                  <a:srgbClr val="FF0000"/>
                </a:solidFill>
                <a:sym typeface="Symbol"/>
              </a:rPr>
              <a:t>1</a:t>
            </a:r>
            <a:r>
              <a:rPr lang="en-US" sz="2400" b="1" dirty="0">
                <a:solidFill>
                  <a:srgbClr val="FF0000"/>
                </a:solidFill>
                <a:sym typeface="Symbol"/>
              </a:rPr>
              <a:t>t</a:t>
            </a:r>
            <a:r>
              <a:rPr lang="en-US" sz="2400" b="1" baseline="-25000" dirty="0">
                <a:solidFill>
                  <a:srgbClr val="FF0000"/>
                </a:solidFill>
                <a:sym typeface="Symbol"/>
              </a:rPr>
              <a:t>2</a:t>
            </a:r>
            <a:r>
              <a:rPr lang="en-US" sz="2400" b="1" dirty="0">
                <a:solidFill>
                  <a:srgbClr val="FF0000"/>
                </a:solidFill>
                <a:sym typeface="Symbol"/>
              </a:rPr>
              <a:t>….t</a:t>
            </a:r>
            <a:r>
              <a:rPr lang="en-US" sz="2400" b="1" baseline="-25000" dirty="0">
                <a:solidFill>
                  <a:srgbClr val="FF0000"/>
                </a:solidFill>
                <a:sym typeface="Symbol"/>
              </a:rPr>
              <a:t>n</a:t>
            </a:r>
            <a:endParaRPr lang="en-US" sz="2400" b="1" dirty="0">
              <a:solidFill>
                <a:srgbClr val="FF0000"/>
              </a:solidFill>
              <a:sym typeface="Symbol"/>
            </a:endParaRPr>
          </a:p>
          <a:p>
            <a:pPr lvl="1" algn="just"/>
            <a:r>
              <a:rPr lang="en-US" sz="2400" dirty="0">
                <a:sym typeface="Symbol"/>
              </a:rPr>
              <a:t>R(M</a:t>
            </a:r>
            <a:r>
              <a:rPr lang="en-US" sz="2400" baseline="-25000" dirty="0">
                <a:sym typeface="Symbol"/>
              </a:rPr>
              <a:t>0</a:t>
            </a:r>
            <a:r>
              <a:rPr lang="en-US" sz="2400" dirty="0">
                <a:sym typeface="Symbol"/>
              </a:rPr>
              <a:t>)  set of markings, reachable from the initial marking M</a:t>
            </a:r>
            <a:r>
              <a:rPr lang="en-US" sz="2400" baseline="-25000" dirty="0">
                <a:sym typeface="Symbol"/>
              </a:rPr>
              <a:t>0</a:t>
            </a:r>
            <a:endParaRPr lang="en-US" sz="2400"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71</a:t>
            </a:fld>
            <a:endParaRPr lang="en-US"/>
          </a:p>
        </p:txBody>
      </p:sp>
    </p:spTree>
    <p:extLst>
      <p:ext uri="{BB962C8B-B14F-4D97-AF65-F5344CB8AC3E}">
        <p14:creationId xmlns:p14="http://schemas.microsoft.com/office/powerpoint/2010/main" val="36028144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Properties of Petri Nets……………….</a:t>
            </a:r>
            <a:endParaRPr lang="en-US" dirty="0"/>
          </a:p>
        </p:txBody>
      </p:sp>
      <p:sp>
        <p:nvSpPr>
          <p:cNvPr id="3" name="Content Placeholder 2"/>
          <p:cNvSpPr>
            <a:spLocks noGrp="1"/>
          </p:cNvSpPr>
          <p:nvPr>
            <p:ph idx="1"/>
          </p:nvPr>
        </p:nvSpPr>
        <p:spPr/>
        <p:txBody>
          <a:bodyPr/>
          <a:lstStyle/>
          <a:p>
            <a:r>
              <a:rPr lang="en-US" b="1" u="sng" dirty="0"/>
              <a:t>Reachability (Example)</a:t>
            </a:r>
          </a:p>
          <a:p>
            <a:pPr lvl="8"/>
            <a:endParaRPr lang="en-US" b="1" u="sng" dirty="0"/>
          </a:p>
          <a:p>
            <a:pPr marL="3657600" lvl="8" indent="0">
              <a:buNone/>
            </a:pPr>
            <a:endParaRPr lang="en-US" dirty="0"/>
          </a:p>
          <a:p>
            <a:endParaRPr lang="en-US" dirty="0"/>
          </a:p>
          <a:p>
            <a:endParaRPr lang="en-US" dirty="0"/>
          </a:p>
          <a:p>
            <a:endParaRPr lang="en-US" dirty="0"/>
          </a:p>
          <a:p>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72</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073" y="2286001"/>
            <a:ext cx="4959927" cy="320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7" name="TextBox 6"/>
              <p:cNvSpPr txBox="1"/>
              <p:nvPr/>
            </p:nvSpPr>
            <p:spPr>
              <a:xfrm>
                <a:off x="5791200" y="2286000"/>
                <a:ext cx="2514600" cy="18226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𝑀</m:t>
                          </m:r>
                        </m:e>
                        <m:sub>
                          <m:r>
                            <a:rPr lang="en-US" b="0" i="1" smtClean="0">
                              <a:latin typeface="Cambria Math"/>
                            </a:rPr>
                            <m:t>0</m:t>
                          </m:r>
                        </m:sub>
                      </m:sSub>
                      <m:r>
                        <a:rPr lang="en-US" b="0" i="1" smtClean="0">
                          <a:latin typeface="Cambria Math"/>
                        </a:rPr>
                        <m:t>=</m:t>
                      </m:r>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a:rPr>
                                <m:t>𝑃</m:t>
                              </m:r>
                              <m:r>
                                <a:rPr lang="en-US" b="0" i="1" smtClean="0">
                                  <a:latin typeface="Cambria Math"/>
                                </a:rPr>
                                <m:t>1</m:t>
                              </m:r>
                            </m:num>
                            <m:den>
                              <m:r>
                                <a:rPr lang="en-US" b="0" i="1" smtClean="0">
                                  <a:latin typeface="Cambria Math"/>
                                </a:rPr>
                                <m:t>1</m:t>
                              </m:r>
                            </m:den>
                          </m:f>
                          <m:r>
                            <a:rPr lang="en-US" b="0" i="1" smtClean="0">
                              <a:latin typeface="Cambria Math"/>
                            </a:rPr>
                            <m:t>, </m:t>
                          </m:r>
                          <m:f>
                            <m:fPr>
                              <m:type m:val="noBar"/>
                              <m:ctrlPr>
                                <a:rPr lang="en-US" b="0" i="1" smtClean="0">
                                  <a:latin typeface="Cambria Math" panose="02040503050406030204" pitchFamily="18" charset="0"/>
                                </a:rPr>
                              </m:ctrlPr>
                            </m:fPr>
                            <m:num>
                              <m:r>
                                <a:rPr lang="en-US" b="0" i="1" smtClean="0">
                                  <a:latin typeface="Cambria Math"/>
                                </a:rPr>
                                <m:t>𝑃</m:t>
                              </m:r>
                              <m:r>
                                <a:rPr lang="en-US" b="0" i="1" smtClean="0">
                                  <a:latin typeface="Cambria Math"/>
                                </a:rPr>
                                <m:t>2</m:t>
                              </m:r>
                            </m:num>
                            <m:den>
                              <m:r>
                                <a:rPr lang="en-US" b="0" i="1" smtClean="0">
                                  <a:latin typeface="Cambria Math"/>
                                </a:rPr>
                                <m:t>0</m:t>
                              </m:r>
                            </m:den>
                          </m:f>
                          <m:r>
                            <a:rPr lang="en-US" b="0" i="1" smtClean="0">
                              <a:latin typeface="Cambria Math"/>
                            </a:rPr>
                            <m:t>,</m:t>
                          </m:r>
                          <m:f>
                            <m:fPr>
                              <m:type m:val="noBar"/>
                              <m:ctrlPr>
                                <a:rPr lang="en-US" b="0" i="1" smtClean="0">
                                  <a:latin typeface="Cambria Math" panose="02040503050406030204" pitchFamily="18" charset="0"/>
                                </a:rPr>
                              </m:ctrlPr>
                            </m:fPr>
                            <m:num>
                              <m:r>
                                <a:rPr lang="en-US" b="0" i="1" smtClean="0">
                                  <a:latin typeface="Cambria Math"/>
                                </a:rPr>
                                <m:t>𝑃</m:t>
                              </m:r>
                              <m:r>
                                <a:rPr lang="en-US" b="0" i="1" smtClean="0">
                                  <a:latin typeface="Cambria Math"/>
                                </a:rPr>
                                <m:t>3</m:t>
                              </m:r>
                            </m:num>
                            <m:den>
                              <m:r>
                                <a:rPr lang="en-US" b="0" i="1" smtClean="0">
                                  <a:latin typeface="Cambria Math"/>
                                </a:rPr>
                                <m:t>0</m:t>
                              </m:r>
                            </m:den>
                          </m:f>
                          <m:r>
                            <a:rPr lang="en-US" b="0" i="1" smtClean="0">
                              <a:latin typeface="Cambria Math"/>
                            </a:rPr>
                            <m:t>,</m:t>
                          </m:r>
                          <m:f>
                            <m:fPr>
                              <m:type m:val="noBar"/>
                              <m:ctrlPr>
                                <a:rPr lang="en-US" b="0" i="1" smtClean="0">
                                  <a:latin typeface="Cambria Math" panose="02040503050406030204" pitchFamily="18" charset="0"/>
                                </a:rPr>
                              </m:ctrlPr>
                            </m:fPr>
                            <m:num>
                              <m:r>
                                <a:rPr lang="en-US" b="0" i="1" smtClean="0">
                                  <a:latin typeface="Cambria Math"/>
                                </a:rPr>
                                <m:t>𝑃</m:t>
                              </m:r>
                              <m:r>
                                <a:rPr lang="en-US" b="0" i="1" smtClean="0">
                                  <a:latin typeface="Cambria Math"/>
                                </a:rPr>
                                <m:t>4</m:t>
                              </m:r>
                            </m:num>
                            <m:den>
                              <m:r>
                                <a:rPr lang="en-US" b="0" i="1" smtClean="0">
                                  <a:latin typeface="Cambria Math"/>
                                </a:rPr>
                                <m:t>0</m:t>
                              </m:r>
                            </m:den>
                          </m:f>
                        </m:e>
                      </m:d>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a:rPr>
                        <m:t>𝑅</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𝑀</m:t>
                              </m:r>
                            </m:e>
                            <m:sub>
                              <m:r>
                                <a:rPr lang="en-US" b="0" i="1" smtClean="0">
                                  <a:latin typeface="Cambria Math"/>
                                </a:rPr>
                                <m:t>0</m:t>
                              </m:r>
                            </m:sub>
                          </m:sSub>
                        </m:e>
                      </m:d>
                      <m:r>
                        <a:rPr lang="en-US" b="0" i="1" smtClean="0">
                          <a:latin typeface="Cambria Math"/>
                        </a:rPr>
                        <m:t>={</m:t>
                      </m:r>
                      <m:d>
                        <m:dPr>
                          <m:ctrlPr>
                            <a:rPr lang="en-US" b="0" i="1" smtClean="0">
                              <a:latin typeface="Cambria Math" panose="02040503050406030204" pitchFamily="18" charset="0"/>
                            </a:rPr>
                          </m:ctrlPr>
                        </m:dPr>
                        <m:e>
                          <m:r>
                            <a:rPr lang="en-US" b="0" i="1" smtClean="0">
                              <a:latin typeface="Cambria Math"/>
                            </a:rPr>
                            <m:t>0,1,0,0</m:t>
                          </m:r>
                        </m:e>
                      </m:d>
                      <m:r>
                        <a:rPr lang="en-US" b="0" i="1" smtClean="0">
                          <a:latin typeface="Cambria Math"/>
                        </a:rPr>
                        <m:t>,</m:t>
                      </m:r>
                    </m:oMath>
                  </m:oMathPara>
                </a14:m>
                <a:endParaRPr lang="en-US" b="0" dirty="0"/>
              </a:p>
              <a:p>
                <a:r>
                  <a:rPr lang="en-US" dirty="0"/>
                  <a:t>	       (0,0,1,0),</a:t>
                </a:r>
              </a:p>
              <a:p>
                <a:r>
                  <a:rPr lang="en-US" dirty="0"/>
                  <a:t>	       (0,0,0,1)}	</a:t>
                </a:r>
              </a:p>
            </p:txBody>
          </p:sp>
        </mc:Choice>
        <mc:Fallback xmlns="">
          <p:sp>
            <p:nvSpPr>
              <p:cNvPr id="7" name="TextBox 6"/>
              <p:cNvSpPr txBox="1">
                <a:spLocks noRot="1" noChangeAspect="1" noMove="1" noResize="1" noEditPoints="1" noAdjustHandles="1" noChangeArrowheads="1" noChangeShapeType="1" noTextEdit="1"/>
              </p:cNvSpPr>
              <p:nvPr/>
            </p:nvSpPr>
            <p:spPr>
              <a:xfrm>
                <a:off x="5791200" y="2286000"/>
                <a:ext cx="2514600" cy="1822678"/>
              </a:xfrm>
              <a:prstGeom prst="rect">
                <a:avLst/>
              </a:prstGeom>
              <a:blipFill rotWithShape="1">
                <a:blip r:embed="rId3" cstate="print"/>
                <a:stretch>
                  <a:fillRect l="-1937" r="-3148" b="-4348"/>
                </a:stretch>
              </a:blipFill>
            </p:spPr>
            <p:txBody>
              <a:bodyPr/>
              <a:lstStyle/>
              <a:p>
                <a:r>
                  <a:rPr lang="en-US">
                    <a:noFill/>
                  </a:rPr>
                  <a:t> </a:t>
                </a:r>
              </a:p>
            </p:txBody>
          </p:sp>
        </mc:Fallback>
      </mc:AlternateContent>
      <p:sp>
        <p:nvSpPr>
          <p:cNvPr id="8" name="TextBox 7"/>
          <p:cNvSpPr txBox="1"/>
          <p:nvPr/>
        </p:nvSpPr>
        <p:spPr>
          <a:xfrm>
            <a:off x="6019801" y="3886200"/>
            <a:ext cx="2431472" cy="923330"/>
          </a:xfrm>
          <a:prstGeom prst="rect">
            <a:avLst/>
          </a:prstGeom>
          <a:noFill/>
        </p:spPr>
        <p:txBody>
          <a:bodyPr wrap="square" rtlCol="0">
            <a:spAutoFit/>
          </a:bodyPr>
          <a:lstStyle/>
          <a:p>
            <a:r>
              <a:rPr lang="en-US" b="1" dirty="0">
                <a:solidFill>
                  <a:srgbClr val="FF0000"/>
                </a:solidFill>
              </a:rPr>
              <a:t>Quiz:-</a:t>
            </a:r>
          </a:p>
          <a:p>
            <a:r>
              <a:rPr lang="en-US" b="1" dirty="0">
                <a:solidFill>
                  <a:srgbClr val="FF0000"/>
                </a:solidFill>
              </a:rPr>
              <a:t>(1,0,1,0) </a:t>
            </a:r>
            <a:r>
              <a:rPr lang="en-US" b="1" dirty="0">
                <a:solidFill>
                  <a:srgbClr val="FF0000"/>
                </a:solidFill>
                <a:sym typeface="Symbol"/>
              </a:rPr>
              <a:t>not Reachable</a:t>
            </a:r>
            <a:endParaRPr lang="en-US" b="1" dirty="0">
              <a:solidFill>
                <a:srgbClr val="FF0000"/>
              </a:solidFill>
            </a:endParaRPr>
          </a:p>
        </p:txBody>
      </p:sp>
      <p:sp>
        <p:nvSpPr>
          <p:cNvPr id="6" name="TextBox 5"/>
          <p:cNvSpPr txBox="1"/>
          <p:nvPr/>
        </p:nvSpPr>
        <p:spPr>
          <a:xfrm>
            <a:off x="304800" y="2124670"/>
            <a:ext cx="1524000" cy="1200329"/>
          </a:xfrm>
          <a:prstGeom prst="rect">
            <a:avLst/>
          </a:prstGeom>
          <a:noFill/>
        </p:spPr>
        <p:txBody>
          <a:bodyPr wrap="square" rtlCol="0">
            <a:spAutoFit/>
          </a:bodyPr>
          <a:lstStyle/>
          <a:p>
            <a:r>
              <a:rPr lang="en-US" dirty="0"/>
              <a:t>M0=1,0,0,0</a:t>
            </a:r>
          </a:p>
          <a:p>
            <a:r>
              <a:rPr lang="en-US" dirty="0"/>
              <a:t>M1=0,1,0,0</a:t>
            </a:r>
          </a:p>
          <a:p>
            <a:r>
              <a:rPr lang="en-US" dirty="0"/>
              <a:t>M2=0,0,1,0</a:t>
            </a:r>
          </a:p>
          <a:p>
            <a:endParaRPr lang="en-US" dirty="0"/>
          </a:p>
        </p:txBody>
      </p:sp>
      <p:sp>
        <p:nvSpPr>
          <p:cNvPr id="9" name="Oval 8"/>
          <p:cNvSpPr/>
          <p:nvPr/>
        </p:nvSpPr>
        <p:spPr>
          <a:xfrm flipH="1" flipV="1">
            <a:off x="2133600" y="3352800"/>
            <a:ext cx="19812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2438400" y="3505200"/>
            <a:ext cx="796636"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438400" y="4724400"/>
            <a:ext cx="796636"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91200" y="1447800"/>
            <a:ext cx="2514600" cy="369332"/>
          </a:xfrm>
          <a:prstGeom prst="rect">
            <a:avLst/>
          </a:prstGeom>
          <a:noFill/>
        </p:spPr>
        <p:txBody>
          <a:bodyPr wrap="square" rtlCol="0">
            <a:spAutoFit/>
          </a:bodyPr>
          <a:lstStyle/>
          <a:p>
            <a:r>
              <a:rPr lang="en-US" dirty="0"/>
              <a:t>M1=(0,1,0,0)</a:t>
            </a:r>
          </a:p>
        </p:txBody>
      </p:sp>
      <p:sp>
        <p:nvSpPr>
          <p:cNvPr id="16" name="TextBox 15"/>
          <p:cNvSpPr txBox="1"/>
          <p:nvPr/>
        </p:nvSpPr>
        <p:spPr>
          <a:xfrm>
            <a:off x="4419600" y="5105400"/>
            <a:ext cx="3886200" cy="369332"/>
          </a:xfrm>
          <a:prstGeom prst="rect">
            <a:avLst/>
          </a:prstGeom>
          <a:noFill/>
        </p:spPr>
        <p:txBody>
          <a:bodyPr wrap="square" rtlCol="0">
            <a:spAutoFit/>
          </a:bodyPr>
          <a:lstStyle/>
          <a:p>
            <a:r>
              <a:rPr lang="en-US" dirty="0"/>
              <a:t>0,1,0,0---T 20,0,1,0---T3 1,0,0,0</a:t>
            </a:r>
          </a:p>
        </p:txBody>
      </p:sp>
    </p:spTree>
    <p:extLst>
      <p:ext uri="{BB962C8B-B14F-4D97-AF65-F5344CB8AC3E}">
        <p14:creationId xmlns:p14="http://schemas.microsoft.com/office/powerpoint/2010/main" val="41518846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Properties of Petri Nets……………….</a:t>
            </a:r>
            <a:endParaRPr lang="en-US" dirty="0"/>
          </a:p>
        </p:txBody>
      </p:sp>
      <p:sp>
        <p:nvSpPr>
          <p:cNvPr id="3" name="Content Placeholder 2"/>
          <p:cNvSpPr>
            <a:spLocks noGrp="1"/>
          </p:cNvSpPr>
          <p:nvPr>
            <p:ph idx="1"/>
          </p:nvPr>
        </p:nvSpPr>
        <p:spPr/>
        <p:txBody>
          <a:bodyPr/>
          <a:lstStyle/>
          <a:p>
            <a:r>
              <a:rPr lang="en-US" b="1" u="sng" dirty="0"/>
              <a:t>Reachability (Example)</a:t>
            </a:r>
          </a:p>
          <a:p>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73</a:t>
            </a:fld>
            <a:endParaRPr lang="en-US"/>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2362200"/>
            <a:ext cx="2057400" cy="2905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800600" y="2667000"/>
            <a:ext cx="2438400" cy="646331"/>
          </a:xfrm>
          <a:prstGeom prst="rect">
            <a:avLst/>
          </a:prstGeom>
          <a:noFill/>
        </p:spPr>
        <p:txBody>
          <a:bodyPr wrap="square" rtlCol="0">
            <a:spAutoFit/>
          </a:bodyPr>
          <a:lstStyle/>
          <a:p>
            <a:r>
              <a:rPr lang="en-US" dirty="0"/>
              <a:t>M</a:t>
            </a:r>
            <a:r>
              <a:rPr lang="en-US" baseline="-25000" dirty="0"/>
              <a:t>0</a:t>
            </a:r>
            <a:r>
              <a:rPr lang="en-US" dirty="0"/>
              <a:t> =(2,0)</a:t>
            </a:r>
          </a:p>
          <a:p>
            <a:r>
              <a:rPr lang="en-US" dirty="0"/>
              <a:t>R(M</a:t>
            </a:r>
            <a:r>
              <a:rPr lang="en-US" baseline="-25000" dirty="0"/>
              <a:t>0</a:t>
            </a:r>
            <a:r>
              <a:rPr lang="en-US" dirty="0"/>
              <a:t>) = (1,1) (0,2)</a:t>
            </a:r>
          </a:p>
        </p:txBody>
      </p:sp>
      <p:sp>
        <p:nvSpPr>
          <p:cNvPr id="9" name="Oval 8"/>
          <p:cNvSpPr/>
          <p:nvPr/>
        </p:nvSpPr>
        <p:spPr>
          <a:xfrm flipH="1" flipV="1">
            <a:off x="1920240" y="4800600"/>
            <a:ext cx="198120" cy="152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flipH="1" flipV="1">
            <a:off x="1836774" y="2744972"/>
            <a:ext cx="198120" cy="152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409700" y="3200400"/>
            <a:ext cx="609600" cy="369332"/>
          </a:xfrm>
          <a:prstGeom prst="rect">
            <a:avLst/>
          </a:prstGeom>
          <a:noFill/>
        </p:spPr>
        <p:txBody>
          <a:bodyPr wrap="square" rtlCol="0">
            <a:spAutoFit/>
          </a:bodyPr>
          <a:lstStyle/>
          <a:p>
            <a:r>
              <a:rPr lang="en-US" b="1" dirty="0"/>
              <a:t>3</a:t>
            </a:r>
          </a:p>
        </p:txBody>
      </p:sp>
      <p:sp>
        <p:nvSpPr>
          <p:cNvPr id="12" name="Oval 11"/>
          <p:cNvSpPr/>
          <p:nvPr/>
        </p:nvSpPr>
        <p:spPr>
          <a:xfrm flipH="1" flipV="1">
            <a:off x="1981200" y="2895600"/>
            <a:ext cx="198120" cy="152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105400" y="4038600"/>
            <a:ext cx="2590800" cy="1200329"/>
          </a:xfrm>
          <a:prstGeom prst="rect">
            <a:avLst/>
          </a:prstGeom>
          <a:noFill/>
        </p:spPr>
        <p:txBody>
          <a:bodyPr wrap="square" rtlCol="0">
            <a:spAutoFit/>
          </a:bodyPr>
          <a:lstStyle/>
          <a:p>
            <a:r>
              <a:rPr lang="en-US" dirty="0"/>
              <a:t>(2,0) [ T1 &gt; (1,1)</a:t>
            </a:r>
          </a:p>
          <a:p>
            <a:endParaRPr lang="en-US" dirty="0"/>
          </a:p>
          <a:p>
            <a:r>
              <a:rPr lang="en-US" dirty="0"/>
              <a:t>Man </a:t>
            </a:r>
          </a:p>
          <a:p>
            <a:r>
              <a:rPr lang="en-US" dirty="0"/>
              <a:t>woman</a:t>
            </a:r>
          </a:p>
        </p:txBody>
      </p:sp>
    </p:spTree>
    <p:extLst>
      <p:ext uri="{BB962C8B-B14F-4D97-AF65-F5344CB8AC3E}">
        <p14:creationId xmlns:p14="http://schemas.microsoft.com/office/powerpoint/2010/main" val="6890182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Properties of Petri Nets……………….</a:t>
            </a:r>
            <a:endParaRPr lang="en-US" dirty="0"/>
          </a:p>
        </p:txBody>
      </p:sp>
      <p:sp>
        <p:nvSpPr>
          <p:cNvPr id="3" name="Content Placeholder 2"/>
          <p:cNvSpPr>
            <a:spLocks noGrp="1"/>
          </p:cNvSpPr>
          <p:nvPr>
            <p:ph idx="1"/>
          </p:nvPr>
        </p:nvSpPr>
        <p:spPr/>
        <p:txBody>
          <a:bodyPr/>
          <a:lstStyle/>
          <a:p>
            <a:pPr algn="just"/>
            <a:r>
              <a:rPr lang="en-US" b="1" u="sng" dirty="0" err="1"/>
              <a:t>Boundness</a:t>
            </a:r>
            <a:endParaRPr lang="en-US" b="1" u="sng" dirty="0"/>
          </a:p>
          <a:p>
            <a:pPr lvl="1" algn="just"/>
            <a:r>
              <a:rPr lang="en-US" dirty="0"/>
              <a:t>No. of tokens in a place be bounded</a:t>
            </a:r>
          </a:p>
          <a:p>
            <a:pPr lvl="1" algn="just"/>
            <a:r>
              <a:rPr lang="en-US" dirty="0"/>
              <a:t>A place P is said to be k – bounded, if the number of tokens in P never exceed k, i.e. M(P) </a:t>
            </a:r>
            <a:r>
              <a:rPr lang="en-US" dirty="0">
                <a:sym typeface="Symbol"/>
              </a:rPr>
              <a:t> k</a:t>
            </a:r>
          </a:p>
          <a:p>
            <a:pPr lvl="1" algn="just"/>
            <a:r>
              <a:rPr lang="en-US" dirty="0">
                <a:sym typeface="Symbol"/>
              </a:rPr>
              <a:t>A petri net is said to be k – bounded if all places are k – bounded</a:t>
            </a:r>
          </a:p>
          <a:p>
            <a:pPr lvl="1" algn="just"/>
            <a:r>
              <a:rPr lang="en-US" dirty="0">
                <a:sym typeface="Symbol"/>
              </a:rPr>
              <a:t>A petri net is said to be bounded if it is k – bounded for some k &gt; 0</a:t>
            </a:r>
          </a:p>
          <a:p>
            <a:pPr marL="457200" lvl="1" indent="0" algn="just">
              <a:buNone/>
            </a:pPr>
            <a:endParaRPr lang="en-US" dirty="0"/>
          </a:p>
          <a:p>
            <a:pPr lvl="1"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74</a:t>
            </a:fld>
            <a:endParaRPr lang="en-US"/>
          </a:p>
        </p:txBody>
      </p:sp>
    </p:spTree>
    <p:extLst>
      <p:ext uri="{BB962C8B-B14F-4D97-AF65-F5344CB8AC3E}">
        <p14:creationId xmlns:p14="http://schemas.microsoft.com/office/powerpoint/2010/main" val="20229617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Properties of Petri Nets……………….</a:t>
            </a:r>
            <a:endParaRPr lang="en-US" dirty="0"/>
          </a:p>
        </p:txBody>
      </p:sp>
      <p:sp>
        <p:nvSpPr>
          <p:cNvPr id="3" name="Content Placeholder 2"/>
          <p:cNvSpPr>
            <a:spLocks noGrp="1"/>
          </p:cNvSpPr>
          <p:nvPr>
            <p:ph idx="1"/>
          </p:nvPr>
        </p:nvSpPr>
        <p:spPr/>
        <p:txBody>
          <a:bodyPr>
            <a:normAutofit/>
          </a:bodyPr>
          <a:lstStyle/>
          <a:p>
            <a:pPr algn="just"/>
            <a:r>
              <a:rPr lang="en-US" b="1" u="sng" dirty="0" err="1"/>
              <a:t>Liveness</a:t>
            </a:r>
            <a:endParaRPr lang="en-US" b="1" u="sng" dirty="0"/>
          </a:p>
          <a:p>
            <a:pPr lvl="1" algn="just"/>
            <a:r>
              <a:rPr lang="en-US" sz="2000" dirty="0"/>
              <a:t>A transition is said to be live if it can always be made from any reachable marking</a:t>
            </a:r>
          </a:p>
          <a:p>
            <a:pPr marL="457200" lvl="1" indent="0" algn="just">
              <a:buNone/>
            </a:pPr>
            <a:r>
              <a:rPr lang="en-US" sz="2000" dirty="0"/>
              <a:t>	i.e. </a:t>
            </a:r>
            <a:r>
              <a:rPr lang="en-US" sz="2000" b="1" dirty="0">
                <a:solidFill>
                  <a:srgbClr val="FF0000"/>
                </a:solidFill>
                <a:sym typeface="Symbol"/>
              </a:rPr>
              <a:t>M  R(M</a:t>
            </a:r>
            <a:r>
              <a:rPr lang="en-US" sz="2000" b="1" baseline="-25000" dirty="0">
                <a:solidFill>
                  <a:srgbClr val="FF0000"/>
                </a:solidFill>
                <a:sym typeface="Symbol"/>
              </a:rPr>
              <a:t>0</a:t>
            </a:r>
            <a:r>
              <a:rPr lang="en-US" sz="2000" b="1" dirty="0">
                <a:solidFill>
                  <a:srgbClr val="FF0000"/>
                </a:solidFill>
                <a:sym typeface="Symbol"/>
              </a:rPr>
              <a:t>), M’  R(M) such that M’ [t &gt;</a:t>
            </a:r>
            <a:endParaRPr lang="en-US" sz="2000" b="1" dirty="0">
              <a:solidFill>
                <a:srgbClr val="FF0000"/>
              </a:solidFill>
            </a:endParaRPr>
          </a:p>
          <a:p>
            <a:pPr lvl="1" algn="just"/>
            <a:r>
              <a:rPr lang="en-US" sz="2000" dirty="0"/>
              <a:t>A transition is deadlocked if it can never fire</a:t>
            </a:r>
          </a:p>
          <a:p>
            <a:pPr lvl="1" algn="just"/>
            <a:r>
              <a:rPr lang="en-US" sz="2000" dirty="0"/>
              <a:t>A transition is live if it can never deadlock</a:t>
            </a:r>
          </a:p>
          <a:p>
            <a:pPr lvl="1" algn="just"/>
            <a:r>
              <a:rPr lang="en-US" sz="2000" dirty="0"/>
              <a:t>A petri net is live if all its transitions are live</a:t>
            </a:r>
          </a:p>
          <a:p>
            <a:pPr lvl="1" algn="just"/>
            <a:r>
              <a:rPr lang="en-US" sz="2000" dirty="0"/>
              <a:t>A transition is said quasi live if it can be fired at only once</a:t>
            </a:r>
          </a:p>
          <a:p>
            <a:pPr lvl="1"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75</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4648200"/>
            <a:ext cx="340042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344391" y="4924425"/>
            <a:ext cx="1600200" cy="923330"/>
          </a:xfrm>
          <a:prstGeom prst="rect">
            <a:avLst/>
          </a:prstGeom>
          <a:noFill/>
        </p:spPr>
        <p:txBody>
          <a:bodyPr wrap="square" rtlCol="0">
            <a:spAutoFit/>
          </a:bodyPr>
          <a:lstStyle/>
          <a:p>
            <a:r>
              <a:rPr lang="en-US" b="1" dirty="0">
                <a:solidFill>
                  <a:srgbClr val="FF0000"/>
                </a:solidFill>
              </a:rPr>
              <a:t>T1 </a:t>
            </a:r>
            <a:r>
              <a:rPr lang="en-US" b="1" dirty="0">
                <a:solidFill>
                  <a:srgbClr val="FF0000"/>
                </a:solidFill>
                <a:sym typeface="Symbol"/>
              </a:rPr>
              <a:t> Dead</a:t>
            </a:r>
          </a:p>
          <a:p>
            <a:r>
              <a:rPr lang="en-US" b="1" dirty="0">
                <a:solidFill>
                  <a:srgbClr val="FF0000"/>
                </a:solidFill>
                <a:sym typeface="Symbol"/>
              </a:rPr>
              <a:t>T2  Live</a:t>
            </a:r>
          </a:p>
          <a:p>
            <a:r>
              <a:rPr lang="en-US" b="1" dirty="0">
                <a:solidFill>
                  <a:srgbClr val="FF0000"/>
                </a:solidFill>
                <a:sym typeface="Symbol"/>
              </a:rPr>
              <a:t>T3  ?????</a:t>
            </a:r>
            <a:endParaRPr lang="en-US" b="1" dirty="0">
              <a:solidFill>
                <a:srgbClr val="FF0000"/>
              </a:solidFill>
            </a:endParaRPr>
          </a:p>
        </p:txBody>
      </p:sp>
      <p:sp>
        <p:nvSpPr>
          <p:cNvPr id="8" name="Oval 7"/>
          <p:cNvSpPr/>
          <p:nvPr/>
        </p:nvSpPr>
        <p:spPr>
          <a:xfrm flipH="1" flipV="1">
            <a:off x="2861110" y="5359543"/>
            <a:ext cx="198120" cy="152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64899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Properties of Petri Nets……………….</a:t>
            </a:r>
            <a:endParaRPr lang="en-US" dirty="0"/>
          </a:p>
        </p:txBody>
      </p:sp>
      <p:sp>
        <p:nvSpPr>
          <p:cNvPr id="3" name="Content Placeholder 2"/>
          <p:cNvSpPr>
            <a:spLocks noGrp="1"/>
          </p:cNvSpPr>
          <p:nvPr>
            <p:ph idx="1"/>
          </p:nvPr>
        </p:nvSpPr>
        <p:spPr/>
        <p:txBody>
          <a:bodyPr/>
          <a:lstStyle/>
          <a:p>
            <a:pPr algn="just"/>
            <a:r>
              <a:rPr lang="en-US" b="1" u="sng" dirty="0"/>
              <a:t>Reversibility</a:t>
            </a:r>
          </a:p>
          <a:p>
            <a:pPr lvl="1" algn="just"/>
            <a:r>
              <a:rPr lang="en-US" dirty="0"/>
              <a:t>A petri net is said reversible, if the initial marking remains reachable from any reachable marking</a:t>
            </a:r>
          </a:p>
          <a:p>
            <a:pPr marL="457200" lvl="1" indent="0" algn="just">
              <a:buNone/>
            </a:pPr>
            <a:r>
              <a:rPr lang="en-US" b="1" dirty="0">
                <a:solidFill>
                  <a:srgbClr val="FF0000"/>
                </a:solidFill>
              </a:rPr>
              <a:t>	i.e. M</a:t>
            </a:r>
            <a:r>
              <a:rPr lang="en-US" b="1" baseline="-25000" dirty="0">
                <a:solidFill>
                  <a:srgbClr val="FF0000"/>
                </a:solidFill>
                <a:sym typeface="Symbol"/>
              </a:rPr>
              <a:t>0</a:t>
            </a:r>
            <a:r>
              <a:rPr lang="en-US" b="1" dirty="0">
                <a:solidFill>
                  <a:srgbClr val="FF0000"/>
                </a:solidFill>
              </a:rPr>
              <a:t> </a:t>
            </a:r>
            <a:r>
              <a:rPr lang="en-US" b="1" dirty="0">
                <a:solidFill>
                  <a:srgbClr val="FF0000"/>
                </a:solidFill>
                <a:sym typeface="Symbol"/>
              </a:rPr>
              <a:t> R(M), M  R(M</a:t>
            </a:r>
            <a:r>
              <a:rPr lang="en-US" b="1" baseline="-25000" dirty="0">
                <a:solidFill>
                  <a:srgbClr val="FF0000"/>
                </a:solidFill>
                <a:sym typeface="Symbol"/>
              </a:rPr>
              <a:t>0</a:t>
            </a:r>
            <a:r>
              <a:rPr lang="en-US" b="1" dirty="0">
                <a:solidFill>
                  <a:srgbClr val="FF0000"/>
                </a:solidFill>
                <a:sym typeface="Symbol"/>
              </a:rPr>
              <a:t>)</a:t>
            </a:r>
            <a:endParaRPr lang="en-US" b="1" dirty="0">
              <a:solidFill>
                <a:srgbClr val="FF0000"/>
              </a:solidFill>
            </a:endParaRPr>
          </a:p>
          <a:p>
            <a:pPr lvl="1"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76</a:t>
            </a:fld>
            <a:endParaRPr lang="en-US"/>
          </a:p>
        </p:txBody>
      </p:sp>
    </p:spTree>
    <p:extLst>
      <p:ext uri="{BB962C8B-B14F-4D97-AF65-F5344CB8AC3E}">
        <p14:creationId xmlns:p14="http://schemas.microsoft.com/office/powerpoint/2010/main" val="26638731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High Level Petri Net</a:t>
            </a:r>
          </a:p>
        </p:txBody>
      </p:sp>
      <p:sp>
        <p:nvSpPr>
          <p:cNvPr id="3" name="Content Placeholder 2"/>
          <p:cNvSpPr>
            <a:spLocks noGrp="1"/>
          </p:cNvSpPr>
          <p:nvPr>
            <p:ph idx="1"/>
          </p:nvPr>
        </p:nvSpPr>
        <p:spPr/>
        <p:txBody>
          <a:bodyPr/>
          <a:lstStyle/>
          <a:p>
            <a:r>
              <a:rPr lang="en-US" dirty="0"/>
              <a:t>Consists of the following features</a:t>
            </a:r>
          </a:p>
          <a:p>
            <a:pPr marL="971550" lvl="1" indent="-514350">
              <a:buFont typeface="+mj-lt"/>
              <a:buAutoNum type="arabicPeriod"/>
            </a:pPr>
            <a:r>
              <a:rPr lang="en-US" sz="2000" dirty="0"/>
              <a:t>Petri net</a:t>
            </a:r>
          </a:p>
          <a:p>
            <a:pPr marL="971550" lvl="1" indent="-514350">
              <a:buFont typeface="+mj-lt"/>
              <a:buAutoNum type="arabicPeriod"/>
            </a:pPr>
            <a:r>
              <a:rPr lang="en-US" sz="2000" dirty="0"/>
              <a:t>Marking Scheme (Like </a:t>
            </a:r>
            <a:r>
              <a:rPr lang="en-US" sz="2000" b="1" i="1" dirty="0"/>
              <a:t>Color </a:t>
            </a:r>
            <a:r>
              <a:rPr lang="en-US" sz="2000" b="1" i="1" dirty="0" err="1"/>
              <a:t>Petrinet</a:t>
            </a:r>
            <a:r>
              <a:rPr lang="en-US" sz="2000" dirty="0"/>
              <a:t>)</a:t>
            </a:r>
          </a:p>
          <a:p>
            <a:pPr marL="971550" lvl="1" indent="-514350">
              <a:buFont typeface="+mj-lt"/>
              <a:buAutoNum type="arabicPeriod"/>
            </a:pPr>
            <a:r>
              <a:rPr lang="en-US" sz="2000" dirty="0"/>
              <a:t>Transition Guard</a:t>
            </a:r>
          </a:p>
          <a:p>
            <a:pPr marL="971550" lvl="1" indent="-514350">
              <a:buFont typeface="+mj-lt"/>
              <a:buAutoNum type="arabicPeriod"/>
            </a:pPr>
            <a:r>
              <a:rPr lang="en-US" sz="2000" dirty="0"/>
              <a:t>Arc Expression</a:t>
            </a:r>
          </a:p>
          <a:p>
            <a:pPr marL="457200" lvl="1" indent="0">
              <a:buNone/>
            </a:pPr>
            <a:r>
              <a:rPr lang="en-US" sz="2400" b="1" u="sng" dirty="0"/>
              <a:t>Example</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77</a:t>
            </a:fld>
            <a:endParaRPr lang="en-US"/>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4068976"/>
            <a:ext cx="5562600" cy="2179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2209800"/>
            <a:ext cx="13335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01693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2819400"/>
            <a:ext cx="6858000" cy="1447800"/>
          </a:xfrm>
        </p:spPr>
        <p:txBody>
          <a:bodyPr>
            <a:noAutofit/>
          </a:bodyPr>
          <a:lstStyle/>
          <a:p>
            <a:pPr marL="0" indent="0">
              <a:buNone/>
            </a:pPr>
            <a:r>
              <a:rPr lang="en-US" sz="4800" b="1" dirty="0"/>
              <a:t>End of Session Unit 1.3</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78</a:t>
            </a:fld>
            <a:endParaRPr lang="en-US"/>
          </a:p>
        </p:txBody>
      </p:sp>
    </p:spTree>
    <p:extLst>
      <p:ext uri="{BB962C8B-B14F-4D97-AF65-F5344CB8AC3E}">
        <p14:creationId xmlns:p14="http://schemas.microsoft.com/office/powerpoint/2010/main" val="15557474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Unit 1.4 :-  Complexity Theory</a:t>
            </a:r>
          </a:p>
        </p:txBody>
      </p:sp>
      <p:sp>
        <p:nvSpPr>
          <p:cNvPr id="4" name="Footer Placeholder 3"/>
          <p:cNvSpPr>
            <a:spLocks noGrp="1"/>
          </p:cNvSpPr>
          <p:nvPr>
            <p:ph type="ftr" sz="quarter" idx="11"/>
          </p:nvPr>
        </p:nvSpPr>
        <p:spPr>
          <a:xfrm>
            <a:off x="3124200" y="6356350"/>
            <a:ext cx="3810000" cy="365125"/>
          </a:xfrm>
        </p:spPr>
        <p:txBody>
          <a:bodyPr/>
          <a:lstStyle/>
          <a:p>
            <a:pPr>
              <a:spcBef>
                <a:spcPct val="20000"/>
              </a:spcBef>
            </a:pPr>
            <a:r>
              <a:rPr lang="en-US" sz="1400" b="1">
                <a:solidFill>
                  <a:schemeClr val="tx1"/>
                </a:solidFill>
                <a:latin typeface="+mj-lt"/>
                <a:ea typeface="+mj-ea"/>
                <a:cs typeface="+mj-cs"/>
              </a:rPr>
              <a:t>Parallel and Distributed Computing</a:t>
            </a:r>
            <a:endParaRPr lang="en-US" sz="1400" b="1" dirty="0">
              <a:solidFill>
                <a:schemeClr val="tx1"/>
              </a:solidFill>
              <a:latin typeface="+mj-lt"/>
              <a:ea typeface="+mj-ea"/>
              <a:cs typeface="+mj-cs"/>
            </a:endParaRPr>
          </a:p>
        </p:txBody>
      </p:sp>
      <p:sp>
        <p:nvSpPr>
          <p:cNvPr id="5" name="Slide Number Placeholder 4"/>
          <p:cNvSpPr>
            <a:spLocks noGrp="1"/>
          </p:cNvSpPr>
          <p:nvPr>
            <p:ph type="sldNum" sz="quarter" idx="12"/>
          </p:nvPr>
        </p:nvSpPr>
        <p:spPr/>
        <p:txBody>
          <a:bodyPr/>
          <a:lstStyle/>
          <a:p>
            <a:fld id="{464F0463-9ADA-46C2-917D-8AEF7708C576}" type="slidenum">
              <a:rPr lang="en-US" smtClean="0"/>
              <a:pPr/>
              <a:t>79</a:t>
            </a:fld>
            <a:endParaRPr lang="en-US"/>
          </a:p>
        </p:txBody>
      </p:sp>
    </p:spTree>
    <p:extLst>
      <p:ext uri="{BB962C8B-B14F-4D97-AF65-F5344CB8AC3E}">
        <p14:creationId xmlns:p14="http://schemas.microsoft.com/office/powerpoint/2010/main" val="1783773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Parallel Processing Paradigms……</a:t>
            </a:r>
          </a:p>
        </p:txBody>
      </p:sp>
      <p:sp>
        <p:nvSpPr>
          <p:cNvPr id="4" name="Footer Placeholder 3"/>
          <p:cNvSpPr>
            <a:spLocks noGrp="1"/>
          </p:cNvSpPr>
          <p:nvPr>
            <p:ph type="ftr" sz="quarter" idx="11"/>
          </p:nvPr>
        </p:nvSpPr>
        <p:spPr/>
        <p:txBody>
          <a:bodyPr/>
          <a:lstStyle/>
          <a:p>
            <a:r>
              <a:rPr lang="en-US"/>
              <a:t>Parallel and Distributed Computing</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7577" y="1600200"/>
            <a:ext cx="7488845" cy="4525963"/>
          </a:xfrm>
        </p:spPr>
      </p:pic>
      <p:sp>
        <p:nvSpPr>
          <p:cNvPr id="5" name="Slide Number Placeholder 4"/>
          <p:cNvSpPr>
            <a:spLocks noGrp="1"/>
          </p:cNvSpPr>
          <p:nvPr>
            <p:ph type="sldNum" sz="quarter" idx="12"/>
          </p:nvPr>
        </p:nvSpPr>
        <p:spPr/>
        <p:txBody>
          <a:bodyPr/>
          <a:lstStyle/>
          <a:p>
            <a:fld id="{464F0463-9ADA-46C2-917D-8AEF7708C576}" type="slidenum">
              <a:rPr lang="en-US" smtClean="0"/>
              <a:pPr/>
              <a:t>8</a:t>
            </a:fld>
            <a:endParaRPr lang="en-US"/>
          </a:p>
        </p:txBody>
      </p:sp>
    </p:spTree>
    <p:extLst>
      <p:ext uri="{BB962C8B-B14F-4D97-AF65-F5344CB8AC3E}">
        <p14:creationId xmlns:p14="http://schemas.microsoft.com/office/powerpoint/2010/main" val="13256005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Complexity Theory</a:t>
            </a:r>
          </a:p>
        </p:txBody>
      </p:sp>
      <p:sp>
        <p:nvSpPr>
          <p:cNvPr id="3" name="Content Placeholder 2"/>
          <p:cNvSpPr>
            <a:spLocks noGrp="1"/>
          </p:cNvSpPr>
          <p:nvPr>
            <p:ph idx="1"/>
          </p:nvPr>
        </p:nvSpPr>
        <p:spPr/>
        <p:txBody>
          <a:bodyPr>
            <a:normAutofit fontScale="92500" lnSpcReduction="20000"/>
          </a:bodyPr>
          <a:lstStyle/>
          <a:p>
            <a:pPr algn="just"/>
            <a:r>
              <a:rPr lang="en-US" sz="2400" dirty="0"/>
              <a:t>Estimates the amount of computational resources (time and storage) need to solve a problem</a:t>
            </a:r>
          </a:p>
          <a:p>
            <a:pPr algn="just"/>
            <a:r>
              <a:rPr lang="en-US" sz="2400" b="1" u="sng" dirty="0"/>
              <a:t>Basic Terms</a:t>
            </a:r>
          </a:p>
          <a:p>
            <a:pPr marL="514350" indent="-514350" algn="just">
              <a:buFont typeface="+mj-lt"/>
              <a:buAutoNum type="arabicPeriod"/>
            </a:pPr>
            <a:r>
              <a:rPr lang="en-US" sz="2400" b="1" dirty="0"/>
              <a:t>Introducing a notation to specify complexity</a:t>
            </a:r>
          </a:p>
          <a:p>
            <a:pPr lvl="1" indent="-342900" algn="just">
              <a:buFont typeface="Wingdings" pitchFamily="2" charset="2"/>
              <a:buChar char="§"/>
            </a:pPr>
            <a:r>
              <a:rPr lang="en-US" sz="2000" dirty="0"/>
              <a:t>Introduce a mathematical notation to specify the functional relationship between the input size of the problem and consumption and computational resources</a:t>
            </a:r>
          </a:p>
          <a:p>
            <a:pPr marL="514350" indent="-514350" algn="just">
              <a:buFont typeface="+mj-lt"/>
              <a:buAutoNum type="arabicPeriod"/>
            </a:pPr>
            <a:r>
              <a:rPr lang="en-US" sz="2400" b="1" dirty="0"/>
              <a:t>Choice of machine model to standardize the measure</a:t>
            </a:r>
          </a:p>
          <a:p>
            <a:pPr lvl="1" algn="just">
              <a:buFont typeface="Wingdings" pitchFamily="2" charset="2"/>
              <a:buChar char="§"/>
            </a:pPr>
            <a:r>
              <a:rPr lang="en-US" sz="2000" dirty="0"/>
              <a:t>Specify the underlying machine model to prescribe the measures for the consumption of resources</a:t>
            </a:r>
          </a:p>
          <a:p>
            <a:pPr lvl="1" algn="just">
              <a:buFont typeface="Wingdings" pitchFamily="2" charset="2"/>
              <a:buChar char="§"/>
            </a:pPr>
            <a:r>
              <a:rPr lang="en-US" sz="2000" dirty="0"/>
              <a:t>So that machine cannot exceed the resources prescribed by the writer of the algorithm</a:t>
            </a:r>
          </a:p>
          <a:p>
            <a:pPr marL="514350" indent="-514350" algn="just">
              <a:buFont typeface="+mj-lt"/>
              <a:buAutoNum type="arabicPeriod"/>
            </a:pPr>
            <a:r>
              <a:rPr lang="en-US" sz="2400" b="1" dirty="0"/>
              <a:t>Refinement of the measures of parallel computation</a:t>
            </a:r>
          </a:p>
          <a:p>
            <a:pPr lvl="1" algn="just">
              <a:buFont typeface="Wingdings" pitchFamily="2" charset="2"/>
              <a:buChar char="§"/>
            </a:pPr>
            <a:r>
              <a:rPr lang="en-US" sz="2000" dirty="0"/>
              <a:t>How fast can we solve the problem, when a large number of processors are put together to work in parallel</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80</a:t>
            </a:fld>
            <a:endParaRPr lang="en-US"/>
          </a:p>
        </p:txBody>
      </p:sp>
    </p:spTree>
    <p:extLst>
      <p:ext uri="{BB962C8B-B14F-4D97-AF65-F5344CB8AC3E}">
        <p14:creationId xmlns:p14="http://schemas.microsoft.com/office/powerpoint/2010/main" val="12979232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b="1" dirty="0"/>
              <a:t>Turing Machine as a basis of consequences</a:t>
            </a:r>
          </a:p>
        </p:txBody>
      </p:sp>
      <p:sp>
        <p:nvSpPr>
          <p:cNvPr id="3" name="Content Placeholder 2"/>
          <p:cNvSpPr>
            <a:spLocks noGrp="1"/>
          </p:cNvSpPr>
          <p:nvPr>
            <p:ph idx="1"/>
          </p:nvPr>
        </p:nvSpPr>
        <p:spPr/>
        <p:txBody>
          <a:bodyPr/>
          <a:lstStyle/>
          <a:p>
            <a:pPr marL="514350" indent="-514350">
              <a:buFont typeface="+mj-lt"/>
              <a:buAutoNum type="arabicPeriod"/>
            </a:pPr>
            <a:r>
              <a:rPr lang="en-US" dirty="0"/>
              <a:t>Simplicity of abstraction</a:t>
            </a:r>
          </a:p>
          <a:p>
            <a:pPr marL="514350" indent="-514350">
              <a:buFont typeface="+mj-lt"/>
              <a:buAutoNum type="arabicPeriod"/>
            </a:pPr>
            <a:r>
              <a:rPr lang="en-US" dirty="0"/>
              <a:t>Dual nature of TM</a:t>
            </a:r>
          </a:p>
          <a:p>
            <a:pPr marL="514350" indent="-514350">
              <a:buFont typeface="+mj-lt"/>
              <a:buAutoNum type="arabicPeriod"/>
            </a:pPr>
            <a:r>
              <a:rPr lang="en-US" dirty="0"/>
              <a:t>Inclusion of non – determinism</a:t>
            </a:r>
          </a:p>
          <a:p>
            <a:pPr marL="514350" indent="-514350">
              <a:buFont typeface="+mj-lt"/>
              <a:buAutoNum type="arabicPeriod"/>
            </a:pPr>
            <a:r>
              <a:rPr lang="en-US" dirty="0"/>
              <a:t>Realization of unbounded parallelism</a:t>
            </a:r>
          </a:p>
          <a:p>
            <a:pPr marL="514350" indent="-514350">
              <a:buFont typeface="+mj-lt"/>
              <a:buAutoNum type="arabicPeriod"/>
            </a:pPr>
            <a:r>
              <a:rPr lang="en-US" dirty="0"/>
              <a:t>Provision of an easy abstract measure for resources</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81</a:t>
            </a:fld>
            <a:endParaRPr lang="en-US"/>
          </a:p>
        </p:txBody>
      </p:sp>
    </p:spTree>
    <p:extLst>
      <p:ext uri="{BB962C8B-B14F-4D97-AF65-F5344CB8AC3E}">
        <p14:creationId xmlns:p14="http://schemas.microsoft.com/office/powerpoint/2010/main" val="32175848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a:t>Simplicity of abstraction</a:t>
            </a:r>
          </a:p>
        </p:txBody>
      </p:sp>
      <p:sp>
        <p:nvSpPr>
          <p:cNvPr id="3" name="Content Placeholder 2"/>
          <p:cNvSpPr>
            <a:spLocks noGrp="1"/>
          </p:cNvSpPr>
          <p:nvPr>
            <p:ph idx="1"/>
          </p:nvPr>
        </p:nvSpPr>
        <p:spPr/>
        <p:txBody>
          <a:bodyPr>
            <a:normAutofit fontScale="85000" lnSpcReduction="10000"/>
          </a:bodyPr>
          <a:lstStyle/>
          <a:p>
            <a:pPr algn="just"/>
            <a:r>
              <a:rPr lang="en-US" sz="2400" dirty="0"/>
              <a:t>Simple model of an abstract machine that consists of three components</a:t>
            </a:r>
          </a:p>
          <a:p>
            <a:pPr lvl="1" algn="just"/>
            <a:r>
              <a:rPr lang="en-US" sz="2400" dirty="0"/>
              <a:t>Finite state machine</a:t>
            </a:r>
          </a:p>
          <a:p>
            <a:pPr lvl="1" algn="just"/>
            <a:r>
              <a:rPr lang="en-US" sz="2400" dirty="0"/>
              <a:t>A read/write head</a:t>
            </a:r>
          </a:p>
          <a:p>
            <a:pPr lvl="1" algn="just"/>
            <a:r>
              <a:rPr lang="en-US" sz="2400" dirty="0"/>
              <a:t>Infinite tape memory</a:t>
            </a:r>
          </a:p>
          <a:p>
            <a:pPr algn="just"/>
            <a:r>
              <a:rPr lang="en-US" sz="2400" dirty="0"/>
              <a:t>Mathematically Turing machine can be defined by</a:t>
            </a:r>
          </a:p>
          <a:p>
            <a:pPr marL="0" indent="0" algn="just">
              <a:buNone/>
            </a:pPr>
            <a:r>
              <a:rPr lang="en-US" sz="2400" dirty="0"/>
              <a:t>	TM = (Q, </a:t>
            </a:r>
            <a:r>
              <a:rPr lang="en-US" sz="2400" dirty="0">
                <a:sym typeface="Symbol"/>
              </a:rPr>
              <a:t>, , , q</a:t>
            </a:r>
            <a:r>
              <a:rPr lang="en-US" sz="2400" baseline="-25000" dirty="0">
                <a:sym typeface="Symbol"/>
              </a:rPr>
              <a:t>0</a:t>
            </a:r>
            <a:r>
              <a:rPr lang="en-US" sz="2400" dirty="0">
                <a:sym typeface="Symbol"/>
              </a:rPr>
              <a:t>, B, F), where</a:t>
            </a:r>
          </a:p>
          <a:p>
            <a:pPr marL="0" indent="0" algn="just">
              <a:buNone/>
            </a:pPr>
            <a:r>
              <a:rPr lang="en-US" sz="2400" dirty="0">
                <a:sym typeface="Symbol"/>
              </a:rPr>
              <a:t>	Q  set of states</a:t>
            </a:r>
          </a:p>
          <a:p>
            <a:pPr marL="0" indent="0" algn="just">
              <a:buNone/>
            </a:pPr>
            <a:r>
              <a:rPr lang="en-US" sz="2400" dirty="0">
                <a:sym typeface="Symbol"/>
              </a:rPr>
              <a:t>	  set of input alphabet</a:t>
            </a:r>
          </a:p>
          <a:p>
            <a:pPr marL="0" indent="0" algn="just">
              <a:buNone/>
            </a:pPr>
            <a:r>
              <a:rPr lang="en-US" sz="2400" dirty="0">
                <a:sym typeface="Symbol"/>
              </a:rPr>
              <a:t>	  set of tape symbols</a:t>
            </a:r>
          </a:p>
          <a:p>
            <a:pPr marL="0" indent="0" algn="just">
              <a:buNone/>
            </a:pPr>
            <a:r>
              <a:rPr lang="en-US" sz="2400" dirty="0">
                <a:sym typeface="Symbol"/>
              </a:rPr>
              <a:t>	  transition function</a:t>
            </a:r>
          </a:p>
          <a:p>
            <a:pPr marL="0" indent="0" algn="just">
              <a:buNone/>
            </a:pPr>
            <a:r>
              <a:rPr lang="en-US" sz="2400" dirty="0">
                <a:sym typeface="Symbol"/>
              </a:rPr>
              <a:t>	q</a:t>
            </a:r>
            <a:r>
              <a:rPr lang="en-US" sz="2400" baseline="-25000" dirty="0">
                <a:sym typeface="Symbol"/>
              </a:rPr>
              <a:t>0</a:t>
            </a:r>
            <a:r>
              <a:rPr lang="en-US" sz="2400" dirty="0">
                <a:sym typeface="Symbol"/>
              </a:rPr>
              <a:t>  starting state</a:t>
            </a:r>
          </a:p>
          <a:p>
            <a:pPr marL="0" indent="0" algn="just">
              <a:buNone/>
            </a:pPr>
            <a:r>
              <a:rPr lang="en-US" sz="2400" dirty="0">
                <a:sym typeface="Symbol"/>
              </a:rPr>
              <a:t>	B  blank symbol</a:t>
            </a:r>
          </a:p>
          <a:p>
            <a:pPr marL="0" indent="0" algn="just">
              <a:buNone/>
            </a:pPr>
            <a:r>
              <a:rPr lang="en-US" sz="2400" dirty="0">
                <a:sym typeface="Symbol"/>
              </a:rPr>
              <a:t>	F  set of final states</a:t>
            </a:r>
            <a:endParaRPr lang="en-US" sz="2400"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82</a:t>
            </a:fld>
            <a:endParaRPr lang="en-US"/>
          </a:p>
        </p:txBody>
      </p:sp>
    </p:spTree>
    <p:extLst>
      <p:ext uri="{BB962C8B-B14F-4D97-AF65-F5344CB8AC3E}">
        <p14:creationId xmlns:p14="http://schemas.microsoft.com/office/powerpoint/2010/main" val="19539285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a:t>Dual nature of TM</a:t>
            </a:r>
          </a:p>
        </p:txBody>
      </p:sp>
      <p:sp>
        <p:nvSpPr>
          <p:cNvPr id="3" name="Content Placeholder 2"/>
          <p:cNvSpPr>
            <a:spLocks noGrp="1"/>
          </p:cNvSpPr>
          <p:nvPr>
            <p:ph idx="1"/>
          </p:nvPr>
        </p:nvSpPr>
        <p:spPr/>
        <p:txBody>
          <a:bodyPr/>
          <a:lstStyle/>
          <a:p>
            <a:pPr algn="just">
              <a:buFont typeface="Wingdings" pitchFamily="2" charset="2"/>
              <a:buChar char="§"/>
            </a:pPr>
            <a:r>
              <a:rPr lang="en-US" dirty="0"/>
              <a:t>Universal TM</a:t>
            </a:r>
          </a:p>
          <a:p>
            <a:pPr algn="just">
              <a:buFont typeface="Wingdings" pitchFamily="2" charset="2"/>
              <a:buChar char="§"/>
            </a:pPr>
            <a:r>
              <a:rPr lang="en-US" dirty="0"/>
              <a:t>TM whose input consists of program and a data set for the program to process</a:t>
            </a:r>
          </a:p>
          <a:p>
            <a:pPr algn="just">
              <a:buFont typeface="Wingdings" pitchFamily="2" charset="2"/>
              <a:buChar char="§"/>
            </a:pPr>
            <a:r>
              <a:rPr lang="en-US"/>
              <a:t>Specialty (can </a:t>
            </a:r>
            <a:r>
              <a:rPr lang="en-US" dirty="0"/>
              <a:t>simulate any special purpose algorithm) and universality (can simulate any other TM)</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83</a:t>
            </a:fld>
            <a:endParaRPr lang="en-US"/>
          </a:p>
        </p:txBody>
      </p:sp>
    </p:spTree>
    <p:extLst>
      <p:ext uri="{BB962C8B-B14F-4D97-AF65-F5344CB8AC3E}">
        <p14:creationId xmlns:p14="http://schemas.microsoft.com/office/powerpoint/2010/main" val="2329209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a:t>Inclusion of non – determinism</a:t>
            </a:r>
          </a:p>
        </p:txBody>
      </p:sp>
      <p:sp>
        <p:nvSpPr>
          <p:cNvPr id="3" name="Content Placeholder 2"/>
          <p:cNvSpPr>
            <a:spLocks noGrp="1"/>
          </p:cNvSpPr>
          <p:nvPr>
            <p:ph idx="1"/>
          </p:nvPr>
        </p:nvSpPr>
        <p:spPr/>
        <p:txBody>
          <a:bodyPr/>
          <a:lstStyle/>
          <a:p>
            <a:pPr algn="just"/>
            <a:r>
              <a:rPr lang="en-US" dirty="0"/>
              <a:t>NDTM </a:t>
            </a:r>
            <a:r>
              <a:rPr lang="en-US" dirty="0">
                <a:sym typeface="Symbol"/>
              </a:rPr>
              <a:t> alternative moves</a:t>
            </a:r>
          </a:p>
          <a:p>
            <a:pPr algn="just"/>
            <a:r>
              <a:rPr lang="en-US" dirty="0">
                <a:sym typeface="Symbol"/>
              </a:rPr>
              <a:t>Branching tree called OR tree</a:t>
            </a:r>
          </a:p>
          <a:p>
            <a:pPr algn="just"/>
            <a:r>
              <a:rPr lang="en-US" dirty="0">
                <a:sym typeface="Symbol"/>
              </a:rPr>
              <a:t>A computation halts, if there is a sequence that leads to an accepting state</a:t>
            </a:r>
          </a:p>
          <a:p>
            <a:pPr algn="just"/>
            <a:r>
              <a:rPr lang="en-US" dirty="0">
                <a:sym typeface="Symbol"/>
              </a:rPr>
              <a:t>Rejects an input if and only if there is no possible sequence of moves</a:t>
            </a: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84</a:t>
            </a:fld>
            <a:endParaRPr lang="en-US"/>
          </a:p>
        </p:txBody>
      </p:sp>
    </p:spTree>
    <p:extLst>
      <p:ext uri="{BB962C8B-B14F-4D97-AF65-F5344CB8AC3E}">
        <p14:creationId xmlns:p14="http://schemas.microsoft.com/office/powerpoint/2010/main" val="35656214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Realization of unbounded parallelism</a:t>
            </a:r>
          </a:p>
        </p:txBody>
      </p:sp>
      <p:sp>
        <p:nvSpPr>
          <p:cNvPr id="3" name="Content Placeholder 2"/>
          <p:cNvSpPr>
            <a:spLocks noGrp="1"/>
          </p:cNvSpPr>
          <p:nvPr>
            <p:ph idx="1"/>
          </p:nvPr>
        </p:nvSpPr>
        <p:spPr/>
        <p:txBody>
          <a:bodyPr>
            <a:normAutofit fontScale="92500" lnSpcReduction="20000"/>
          </a:bodyPr>
          <a:lstStyle/>
          <a:p>
            <a:pPr algn="just"/>
            <a:r>
              <a:rPr lang="en-US" dirty="0"/>
              <a:t>NDTM can be simulated using DTMs by allowing unbounded parallelism in computation</a:t>
            </a:r>
          </a:p>
          <a:p>
            <a:pPr algn="just"/>
            <a:r>
              <a:rPr lang="en-US" dirty="0"/>
              <a:t>Each time a choice is made, the DTM makes several copies of itself</a:t>
            </a:r>
          </a:p>
          <a:p>
            <a:pPr algn="just"/>
            <a:r>
              <a:rPr lang="en-US" dirty="0"/>
              <a:t>One copy is made for each possible choice</a:t>
            </a:r>
          </a:p>
          <a:p>
            <a:pPr algn="just"/>
            <a:r>
              <a:rPr lang="en-US" dirty="0"/>
              <a:t>Thus many copies of DTM are executing at the same time at different nodes in the tree</a:t>
            </a:r>
          </a:p>
          <a:p>
            <a:pPr algn="just"/>
            <a:r>
              <a:rPr lang="en-US" dirty="0"/>
              <a:t>The copy of DTM that reaches a solution early halts all other DTM, if a copy fails, it only terminates</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85</a:t>
            </a:fld>
            <a:endParaRPr lang="en-US"/>
          </a:p>
        </p:txBody>
      </p:sp>
    </p:spTree>
    <p:extLst>
      <p:ext uri="{BB962C8B-B14F-4D97-AF65-F5344CB8AC3E}">
        <p14:creationId xmlns:p14="http://schemas.microsoft.com/office/powerpoint/2010/main" val="2214443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Provision of an easy abstract measure for resources</a:t>
            </a:r>
            <a:br>
              <a:rPr lang="en-US" b="1" dirty="0"/>
            </a:br>
            <a:endParaRPr lang="en-US" b="1" dirty="0"/>
          </a:p>
        </p:txBody>
      </p:sp>
      <p:sp>
        <p:nvSpPr>
          <p:cNvPr id="3" name="Content Placeholder 2"/>
          <p:cNvSpPr>
            <a:spLocks noGrp="1"/>
          </p:cNvSpPr>
          <p:nvPr>
            <p:ph idx="1"/>
          </p:nvPr>
        </p:nvSpPr>
        <p:spPr/>
        <p:txBody>
          <a:bodyPr/>
          <a:lstStyle/>
          <a:p>
            <a:pPr algn="just"/>
            <a:r>
              <a:rPr lang="en-US" b="1" u="sng" dirty="0"/>
              <a:t>DTM</a:t>
            </a:r>
            <a:r>
              <a:rPr lang="en-US" dirty="0"/>
              <a:t> </a:t>
            </a:r>
            <a:r>
              <a:rPr lang="en-US" dirty="0">
                <a:sym typeface="Symbol"/>
              </a:rPr>
              <a:t> by counting each moves as one unit 		time and each cell as scanned as one 		space time</a:t>
            </a:r>
          </a:p>
          <a:p>
            <a:pPr algn="just"/>
            <a:r>
              <a:rPr lang="en-US" b="1" u="sng" dirty="0">
                <a:sym typeface="Symbol"/>
              </a:rPr>
              <a:t>NDTM</a:t>
            </a:r>
            <a:r>
              <a:rPr lang="en-US" dirty="0">
                <a:sym typeface="Symbol"/>
              </a:rPr>
              <a:t>  complexity is the number of moves 		required for an accepting sequence 		of moves since there are accepting 		sequence</a:t>
            </a: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86</a:t>
            </a:fld>
            <a:endParaRPr lang="en-US"/>
          </a:p>
        </p:txBody>
      </p:sp>
    </p:spTree>
    <p:extLst>
      <p:ext uri="{BB962C8B-B14F-4D97-AF65-F5344CB8AC3E}">
        <p14:creationId xmlns:p14="http://schemas.microsoft.com/office/powerpoint/2010/main" val="23129123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ATM (Alternating Turing Machine)</a:t>
            </a:r>
          </a:p>
        </p:txBody>
      </p:sp>
      <p:sp>
        <p:nvSpPr>
          <p:cNvPr id="3" name="Content Placeholder 2"/>
          <p:cNvSpPr>
            <a:spLocks noGrp="1"/>
          </p:cNvSpPr>
          <p:nvPr>
            <p:ph idx="1"/>
          </p:nvPr>
        </p:nvSpPr>
        <p:spPr/>
        <p:txBody>
          <a:bodyPr>
            <a:normAutofit fontScale="77500" lnSpcReduction="20000"/>
          </a:bodyPr>
          <a:lstStyle/>
          <a:p>
            <a:pPr algn="just"/>
            <a:r>
              <a:rPr lang="en-US" dirty="0"/>
              <a:t>Consists of an infinite memory tape and a finite state control as in TM</a:t>
            </a:r>
          </a:p>
          <a:p>
            <a:pPr algn="just"/>
            <a:r>
              <a:rPr lang="en-US" dirty="0"/>
              <a:t>States of ATM are partitioned into normal, existential and universal states</a:t>
            </a:r>
          </a:p>
          <a:p>
            <a:pPr marL="514350" indent="-514350" algn="just">
              <a:buFont typeface="+mj-lt"/>
              <a:buAutoNum type="arabicPeriod"/>
            </a:pPr>
            <a:r>
              <a:rPr lang="en-US" b="1" u="sng" dirty="0"/>
              <a:t>Universal State</a:t>
            </a:r>
            <a:r>
              <a:rPr lang="en-US" dirty="0"/>
              <a:t> </a:t>
            </a:r>
            <a:r>
              <a:rPr lang="en-US" dirty="0">
                <a:sym typeface="Symbol"/>
              </a:rPr>
              <a:t> it leads to an acceptance, if and 				only if all of its descendants 					lead to an accepting state i.e. AND tree</a:t>
            </a:r>
          </a:p>
          <a:p>
            <a:pPr marL="514350" indent="-514350" algn="just">
              <a:buFont typeface="+mj-lt"/>
              <a:buAutoNum type="arabicPeriod"/>
            </a:pPr>
            <a:r>
              <a:rPr lang="en-US" b="1" u="sng" dirty="0">
                <a:sym typeface="Symbol"/>
              </a:rPr>
              <a:t>Existential State</a:t>
            </a:r>
            <a:r>
              <a:rPr lang="en-US" dirty="0">
                <a:sym typeface="Symbol"/>
              </a:rPr>
              <a:t>  a computation is accepting if and only 			if at least one of its descendants is 				accepting i.e. OR tree</a:t>
            </a:r>
          </a:p>
          <a:p>
            <a:pPr marL="514350" indent="-514350" algn="just">
              <a:buFont typeface="+mj-lt"/>
              <a:buAutoNum type="arabicPeriod"/>
            </a:pPr>
            <a:r>
              <a:rPr lang="en-US" b="1" u="sng" dirty="0">
                <a:sym typeface="Symbol"/>
              </a:rPr>
              <a:t>Normal State</a:t>
            </a:r>
            <a:r>
              <a:rPr lang="en-US" dirty="0">
                <a:sym typeface="Symbol"/>
              </a:rPr>
              <a:t>  computation leads to an acceptance if 			and only if its unique descendent is 			accepting</a:t>
            </a: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87</a:t>
            </a:fld>
            <a:endParaRPr lang="en-US"/>
          </a:p>
        </p:txBody>
      </p:sp>
    </p:spTree>
    <p:extLst>
      <p:ext uri="{BB962C8B-B14F-4D97-AF65-F5344CB8AC3E}">
        <p14:creationId xmlns:p14="http://schemas.microsoft.com/office/powerpoint/2010/main" val="2291281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err="1"/>
              <a:t>Satisfiabilty</a:t>
            </a:r>
            <a:r>
              <a:rPr lang="en-US" b="1" dirty="0"/>
              <a:t> Problem</a:t>
            </a:r>
          </a:p>
        </p:txBody>
      </p:sp>
      <p:sp>
        <p:nvSpPr>
          <p:cNvPr id="3" name="Content Placeholder 2"/>
          <p:cNvSpPr>
            <a:spLocks noGrp="1"/>
          </p:cNvSpPr>
          <p:nvPr>
            <p:ph idx="1"/>
          </p:nvPr>
        </p:nvSpPr>
        <p:spPr/>
        <p:txBody>
          <a:bodyPr>
            <a:normAutofit lnSpcReduction="10000"/>
          </a:bodyPr>
          <a:lstStyle/>
          <a:p>
            <a:pPr algn="just"/>
            <a:r>
              <a:rPr lang="en-US" dirty="0"/>
              <a:t>Let S = (x1 </a:t>
            </a:r>
            <a:r>
              <a:rPr lang="en-US" dirty="0">
                <a:sym typeface="Symbol"/>
              </a:rPr>
              <a:t> x2)  (x3  x4  x5) ………</a:t>
            </a:r>
          </a:p>
          <a:p>
            <a:pPr algn="just"/>
            <a:r>
              <a:rPr lang="en-US" dirty="0">
                <a:sym typeface="Symbol"/>
              </a:rPr>
              <a:t>Is there an assignment to each literal such that the sentence is true</a:t>
            </a:r>
          </a:p>
          <a:p>
            <a:pPr algn="just"/>
            <a:r>
              <a:rPr lang="en-US" dirty="0">
                <a:sym typeface="Symbol"/>
              </a:rPr>
              <a:t>Example</a:t>
            </a:r>
          </a:p>
          <a:p>
            <a:pPr algn="just"/>
            <a:r>
              <a:rPr lang="en-US" dirty="0">
                <a:sym typeface="Symbol"/>
              </a:rPr>
              <a:t>Let E be an CNF (Conjunctive Normal Form)</a:t>
            </a:r>
          </a:p>
          <a:p>
            <a:pPr marL="0" indent="0" algn="just">
              <a:buNone/>
            </a:pPr>
            <a:r>
              <a:rPr lang="en-US" dirty="0">
                <a:sym typeface="Symbol"/>
              </a:rPr>
              <a:t>	</a:t>
            </a:r>
            <a:r>
              <a:rPr lang="en-US" sz="2800" dirty="0">
                <a:sym typeface="Symbol"/>
              </a:rPr>
              <a:t>E = (x  y  z)  (x  y  w)  (z  w)  (x)</a:t>
            </a:r>
          </a:p>
          <a:p>
            <a:pPr algn="just"/>
            <a:r>
              <a:rPr lang="en-US" dirty="0" err="1">
                <a:sym typeface="Symbol"/>
              </a:rPr>
              <a:t>Satisfiable</a:t>
            </a:r>
            <a:r>
              <a:rPr lang="en-US" dirty="0">
                <a:sym typeface="Symbol"/>
              </a:rPr>
              <a:t> under x = z = w = F and y = T</a:t>
            </a:r>
          </a:p>
          <a:p>
            <a:pPr algn="just"/>
            <a:r>
              <a:rPr lang="en-US" dirty="0">
                <a:sym typeface="Symbol"/>
              </a:rPr>
              <a:t>But </a:t>
            </a:r>
            <a:r>
              <a:rPr lang="en-US" b="1" dirty="0">
                <a:sym typeface="Symbol"/>
              </a:rPr>
              <a:t>E = (x  y)  (x)  (y)</a:t>
            </a:r>
            <a:r>
              <a:rPr lang="en-US" dirty="0">
                <a:sym typeface="Symbol"/>
              </a:rPr>
              <a:t> </a:t>
            </a:r>
            <a:r>
              <a:rPr lang="en-US" b="1" dirty="0">
                <a:solidFill>
                  <a:srgbClr val="FF0000"/>
                </a:solidFill>
                <a:sym typeface="Symbol"/>
              </a:rPr>
              <a:t>??????</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88</a:t>
            </a:fld>
            <a:endParaRPr lang="en-US"/>
          </a:p>
        </p:txBody>
      </p:sp>
    </p:spTree>
    <p:extLst>
      <p:ext uri="{BB962C8B-B14F-4D97-AF65-F5344CB8AC3E}">
        <p14:creationId xmlns:p14="http://schemas.microsoft.com/office/powerpoint/2010/main" val="33741686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Parallel Complexity Models</a:t>
            </a:r>
          </a:p>
        </p:txBody>
      </p:sp>
      <p:sp>
        <p:nvSpPr>
          <p:cNvPr id="3" name="Content Placeholder 2"/>
          <p:cNvSpPr>
            <a:spLocks noGrp="1"/>
          </p:cNvSpPr>
          <p:nvPr>
            <p:ph idx="1"/>
          </p:nvPr>
        </p:nvSpPr>
        <p:spPr/>
        <p:txBody>
          <a:bodyPr/>
          <a:lstStyle/>
          <a:p>
            <a:pPr algn="just"/>
            <a:r>
              <a:rPr lang="en-US" dirty="0"/>
              <a:t>Synchronous parallel computation can be used to solve problems like matrix multiplication</a:t>
            </a:r>
          </a:p>
          <a:p>
            <a:pPr algn="just"/>
            <a:r>
              <a:rPr lang="en-US" dirty="0"/>
              <a:t>In a synchronous parallel system, it is easy to measure the time in terms of clock cycle</a:t>
            </a:r>
          </a:p>
          <a:p>
            <a:pPr algn="just"/>
            <a:r>
              <a:rPr lang="en-US" dirty="0"/>
              <a:t>It is because all identical processors work under the control of centralized clock</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89</a:t>
            </a:fld>
            <a:endParaRPr lang="en-US"/>
          </a:p>
        </p:txBody>
      </p:sp>
    </p:spTree>
    <p:extLst>
      <p:ext uri="{BB962C8B-B14F-4D97-AF65-F5344CB8AC3E}">
        <p14:creationId xmlns:p14="http://schemas.microsoft.com/office/powerpoint/2010/main" val="1572378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Parallel Processing Paradigms……</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62068" y="1600200"/>
            <a:ext cx="6419863" cy="4525963"/>
          </a:xfrm>
        </p:spPr>
      </p:pic>
      <p:sp>
        <p:nvSpPr>
          <p:cNvPr id="4" name="Footer Placeholder 3"/>
          <p:cNvSpPr>
            <a:spLocks noGrp="1"/>
          </p:cNvSpPr>
          <p:nvPr>
            <p:ph type="ftr" sz="quarter" idx="11"/>
          </p:nvPr>
        </p:nvSpPr>
        <p:spPr/>
        <p:txBody>
          <a:bodyPr/>
          <a:lstStyle/>
          <a:p>
            <a:r>
              <a:rPr lang="en-US"/>
              <a:t>Parallel and Distributed Computing</a:t>
            </a:r>
          </a:p>
        </p:txBody>
      </p:sp>
      <p:sp>
        <p:nvSpPr>
          <p:cNvPr id="6" name="Slide Number Placeholder 5"/>
          <p:cNvSpPr>
            <a:spLocks noGrp="1"/>
          </p:cNvSpPr>
          <p:nvPr>
            <p:ph type="sldNum" sz="quarter" idx="12"/>
          </p:nvPr>
        </p:nvSpPr>
        <p:spPr/>
        <p:txBody>
          <a:bodyPr/>
          <a:lstStyle/>
          <a:p>
            <a:fld id="{464F0463-9ADA-46C2-917D-8AEF7708C576}" type="slidenum">
              <a:rPr lang="en-US" smtClean="0"/>
              <a:pPr/>
              <a:t>9</a:t>
            </a:fld>
            <a:endParaRPr lang="en-US"/>
          </a:p>
        </p:txBody>
      </p:sp>
    </p:spTree>
    <p:extLst>
      <p:ext uri="{BB962C8B-B14F-4D97-AF65-F5344CB8AC3E}">
        <p14:creationId xmlns:p14="http://schemas.microsoft.com/office/powerpoint/2010/main" val="823205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VLSI Computational Complexity</a:t>
            </a:r>
          </a:p>
        </p:txBody>
      </p:sp>
      <p:sp>
        <p:nvSpPr>
          <p:cNvPr id="3" name="Content Placeholder 2"/>
          <p:cNvSpPr>
            <a:spLocks noGrp="1"/>
          </p:cNvSpPr>
          <p:nvPr>
            <p:ph idx="1"/>
          </p:nvPr>
        </p:nvSpPr>
        <p:spPr/>
        <p:txBody>
          <a:bodyPr>
            <a:normAutofit lnSpcReduction="10000"/>
          </a:bodyPr>
          <a:lstStyle/>
          <a:p>
            <a:pPr algn="just"/>
            <a:r>
              <a:rPr lang="en-US" dirty="0"/>
              <a:t>Practical use of algorithm depends upon the design of VLSI</a:t>
            </a:r>
          </a:p>
          <a:p>
            <a:pPr algn="just"/>
            <a:r>
              <a:rPr lang="en-US" dirty="0"/>
              <a:t>Because the manner in which the signal propagates, influences the algorithm</a:t>
            </a:r>
          </a:p>
          <a:p>
            <a:pPr algn="just"/>
            <a:r>
              <a:rPr lang="en-US" dirty="0"/>
              <a:t>Two fundamental parameters deciding the efficiency of VLSI chip is</a:t>
            </a:r>
          </a:p>
          <a:p>
            <a:pPr marL="514350" indent="-514350" algn="just">
              <a:buFont typeface="+mj-lt"/>
              <a:buAutoNum type="arabicPeriod"/>
            </a:pPr>
            <a:r>
              <a:rPr lang="en-US" dirty="0"/>
              <a:t>Area of circuit (Space complexity)</a:t>
            </a:r>
          </a:p>
          <a:p>
            <a:pPr marL="514350" indent="-514350" algn="just">
              <a:buFont typeface="+mj-lt"/>
              <a:buAutoNum type="arabicPeriod"/>
            </a:pPr>
            <a:r>
              <a:rPr lang="en-US" dirty="0"/>
              <a:t>Time taken to provide an output for a given input (Time complexity)</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90</a:t>
            </a:fld>
            <a:endParaRPr lang="en-US"/>
          </a:p>
        </p:txBody>
      </p:sp>
    </p:spTree>
    <p:extLst>
      <p:ext uri="{BB962C8B-B14F-4D97-AF65-F5344CB8AC3E}">
        <p14:creationId xmlns:p14="http://schemas.microsoft.com/office/powerpoint/2010/main" val="30959250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2819400"/>
            <a:ext cx="6705600" cy="1447800"/>
          </a:xfrm>
        </p:spPr>
        <p:txBody>
          <a:bodyPr>
            <a:normAutofit fontScale="70000" lnSpcReduction="20000"/>
          </a:bodyPr>
          <a:lstStyle/>
          <a:p>
            <a:pPr marL="0" indent="0">
              <a:buNone/>
            </a:pPr>
            <a:r>
              <a:rPr lang="en-US" sz="7200" b="1" dirty="0"/>
              <a:t>End of Session Unit 1.4</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91</a:t>
            </a:fld>
            <a:endParaRPr lang="en-US"/>
          </a:p>
        </p:txBody>
      </p:sp>
    </p:spTree>
    <p:extLst>
      <p:ext uri="{BB962C8B-B14F-4D97-AF65-F5344CB8AC3E}">
        <p14:creationId xmlns:p14="http://schemas.microsoft.com/office/powerpoint/2010/main" val="15557474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Unit 1.5 :-  Distributed Computing</a:t>
            </a:r>
          </a:p>
        </p:txBody>
      </p:sp>
      <p:sp>
        <p:nvSpPr>
          <p:cNvPr id="4" name="Footer Placeholder 3"/>
          <p:cNvSpPr>
            <a:spLocks noGrp="1"/>
          </p:cNvSpPr>
          <p:nvPr>
            <p:ph type="ftr" sz="quarter" idx="11"/>
          </p:nvPr>
        </p:nvSpPr>
        <p:spPr>
          <a:xfrm>
            <a:off x="3124200" y="6356350"/>
            <a:ext cx="3810000" cy="365125"/>
          </a:xfrm>
        </p:spPr>
        <p:txBody>
          <a:bodyPr/>
          <a:lstStyle/>
          <a:p>
            <a:pPr>
              <a:spcBef>
                <a:spcPct val="20000"/>
              </a:spcBef>
            </a:pPr>
            <a:r>
              <a:rPr lang="en-US" sz="1400" b="1">
                <a:solidFill>
                  <a:schemeClr val="tx1"/>
                </a:solidFill>
                <a:latin typeface="+mj-lt"/>
                <a:ea typeface="+mj-ea"/>
                <a:cs typeface="+mj-cs"/>
              </a:rPr>
              <a:t>Parallel and Distributed Computing</a:t>
            </a:r>
            <a:endParaRPr lang="en-US" sz="1400" b="1" dirty="0">
              <a:solidFill>
                <a:schemeClr val="tx1"/>
              </a:solidFill>
              <a:latin typeface="+mj-lt"/>
              <a:ea typeface="+mj-ea"/>
              <a:cs typeface="+mj-cs"/>
            </a:endParaRPr>
          </a:p>
        </p:txBody>
      </p:sp>
      <p:sp>
        <p:nvSpPr>
          <p:cNvPr id="5" name="Slide Number Placeholder 4"/>
          <p:cNvSpPr>
            <a:spLocks noGrp="1"/>
          </p:cNvSpPr>
          <p:nvPr>
            <p:ph type="sldNum" sz="quarter" idx="12"/>
          </p:nvPr>
        </p:nvSpPr>
        <p:spPr/>
        <p:txBody>
          <a:bodyPr/>
          <a:lstStyle/>
          <a:p>
            <a:fld id="{464F0463-9ADA-46C2-917D-8AEF7708C576}" type="slidenum">
              <a:rPr lang="en-US" smtClean="0"/>
              <a:pPr/>
              <a:t>92</a:t>
            </a:fld>
            <a:endParaRPr lang="en-US"/>
          </a:p>
        </p:txBody>
      </p:sp>
    </p:spTree>
    <p:extLst>
      <p:ext uri="{BB962C8B-B14F-4D97-AF65-F5344CB8AC3E}">
        <p14:creationId xmlns:p14="http://schemas.microsoft.com/office/powerpoint/2010/main" val="17837731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Distributed Computing</a:t>
            </a:r>
          </a:p>
        </p:txBody>
      </p:sp>
      <p:sp>
        <p:nvSpPr>
          <p:cNvPr id="3" name="Content Placeholder 2"/>
          <p:cNvSpPr>
            <a:spLocks noGrp="1"/>
          </p:cNvSpPr>
          <p:nvPr>
            <p:ph idx="1"/>
          </p:nvPr>
        </p:nvSpPr>
        <p:spPr/>
        <p:txBody>
          <a:bodyPr>
            <a:normAutofit fontScale="92500" lnSpcReduction="20000"/>
          </a:bodyPr>
          <a:lstStyle/>
          <a:p>
            <a:pPr algn="just"/>
            <a:r>
              <a:rPr lang="en-US" dirty="0"/>
              <a:t>Major obstacles in distributed computing is uncertainty due to differing processor speed, and occasional failure of components</a:t>
            </a:r>
          </a:p>
          <a:p>
            <a:pPr algn="just"/>
            <a:r>
              <a:rPr lang="en-US" dirty="0"/>
              <a:t>A system consists of n processors P</a:t>
            </a:r>
            <a:r>
              <a:rPr lang="en-US" baseline="-25000" dirty="0"/>
              <a:t>1</a:t>
            </a:r>
            <a:r>
              <a:rPr lang="en-US" dirty="0"/>
              <a:t>,P</a:t>
            </a:r>
            <a:r>
              <a:rPr lang="en-US" baseline="-25000" dirty="0"/>
              <a:t>2</a:t>
            </a:r>
            <a:r>
              <a:rPr lang="en-US" dirty="0"/>
              <a:t>,……,</a:t>
            </a:r>
            <a:r>
              <a:rPr lang="en-US" dirty="0" err="1"/>
              <a:t>P</a:t>
            </a:r>
            <a:r>
              <a:rPr lang="en-US" baseline="-25000" dirty="0" err="1"/>
              <a:t>n</a:t>
            </a:r>
            <a:r>
              <a:rPr lang="en-US" dirty="0"/>
              <a:t> and the network net</a:t>
            </a:r>
          </a:p>
          <a:p>
            <a:pPr algn="just"/>
            <a:r>
              <a:rPr lang="en-US" dirty="0"/>
              <a:t>Each processor P</a:t>
            </a:r>
            <a:r>
              <a:rPr lang="en-US" baseline="-25000" dirty="0"/>
              <a:t>i</a:t>
            </a:r>
            <a:r>
              <a:rPr lang="en-US" dirty="0"/>
              <a:t> is modeled as state machine with state sets Q</a:t>
            </a:r>
            <a:r>
              <a:rPr lang="en-US" baseline="-25000" dirty="0"/>
              <a:t>i</a:t>
            </a:r>
            <a:endParaRPr lang="en-US" dirty="0"/>
          </a:p>
          <a:p>
            <a:pPr algn="just"/>
            <a:r>
              <a:rPr lang="en-US" dirty="0"/>
              <a:t>The state set Q</a:t>
            </a:r>
            <a:r>
              <a:rPr lang="en-US" baseline="-25000" dirty="0"/>
              <a:t>i</a:t>
            </a:r>
            <a:r>
              <a:rPr lang="en-US" dirty="0"/>
              <a:t>, contains a distinguished initial state q</a:t>
            </a:r>
            <a:r>
              <a:rPr lang="en-US" baseline="-25000" dirty="0"/>
              <a:t>0,i</a:t>
            </a:r>
            <a:endParaRPr lang="en-US" dirty="0"/>
          </a:p>
          <a:p>
            <a:pPr algn="just"/>
            <a:r>
              <a:rPr lang="en-US" dirty="0"/>
              <a:t>Each processor P</a:t>
            </a:r>
            <a:r>
              <a:rPr lang="en-US" baseline="-25000" dirty="0"/>
              <a:t>i</a:t>
            </a:r>
            <a:r>
              <a:rPr lang="en-US" dirty="0"/>
              <a:t>, contains </a:t>
            </a:r>
            <a:r>
              <a:rPr lang="en-US" dirty="0" err="1"/>
              <a:t>buff</a:t>
            </a:r>
            <a:r>
              <a:rPr lang="en-US" baseline="-25000" dirty="0" err="1"/>
              <a:t>i</a:t>
            </a:r>
            <a:r>
              <a:rPr lang="en-US" dirty="0"/>
              <a:t>, in which incoming messages are buffered</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93</a:t>
            </a:fld>
            <a:endParaRPr lang="en-US"/>
          </a:p>
        </p:txBody>
      </p:sp>
    </p:spTree>
    <p:extLst>
      <p:ext uri="{BB962C8B-B14F-4D97-AF65-F5344CB8AC3E}">
        <p14:creationId xmlns:p14="http://schemas.microsoft.com/office/powerpoint/2010/main" val="38735791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Leader Election</a:t>
            </a:r>
          </a:p>
        </p:txBody>
      </p:sp>
      <p:sp>
        <p:nvSpPr>
          <p:cNvPr id="3" name="Content Placeholder 2"/>
          <p:cNvSpPr>
            <a:spLocks noGrp="1"/>
          </p:cNvSpPr>
          <p:nvPr>
            <p:ph idx="1"/>
          </p:nvPr>
        </p:nvSpPr>
        <p:spPr/>
        <p:txBody>
          <a:bodyPr>
            <a:normAutofit fontScale="92500" lnSpcReduction="10000"/>
          </a:bodyPr>
          <a:lstStyle/>
          <a:p>
            <a:pPr algn="just"/>
            <a:r>
              <a:rPr lang="en-US" dirty="0"/>
              <a:t>In distributed computing, leader election is the process of designating a single processor as the leader of some task distributed among several computer</a:t>
            </a:r>
          </a:p>
          <a:p>
            <a:pPr algn="just"/>
            <a:r>
              <a:rPr lang="en-US" dirty="0"/>
              <a:t>The existence of leader can simplify co-ordination among the processors and is helpful in achieving fault tolerance and saving resources</a:t>
            </a:r>
          </a:p>
          <a:p>
            <a:pPr algn="just"/>
            <a:r>
              <a:rPr lang="en-US" dirty="0"/>
              <a:t>Election Algorithm</a:t>
            </a:r>
          </a:p>
          <a:p>
            <a:pPr lvl="1" algn="just"/>
            <a:r>
              <a:rPr lang="en-US" dirty="0"/>
              <a:t>Bully Algorithm</a:t>
            </a:r>
          </a:p>
          <a:p>
            <a:pPr lvl="1" algn="just"/>
            <a:r>
              <a:rPr lang="en-US" dirty="0"/>
              <a:t>Ring Algorithm </a:t>
            </a:r>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94</a:t>
            </a:fld>
            <a:endParaRPr lang="en-US"/>
          </a:p>
        </p:txBody>
      </p:sp>
    </p:spTree>
    <p:extLst>
      <p:ext uri="{BB962C8B-B14F-4D97-AF65-F5344CB8AC3E}">
        <p14:creationId xmlns:p14="http://schemas.microsoft.com/office/powerpoint/2010/main" val="17990011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Bully Algorithm</a:t>
            </a:r>
          </a:p>
        </p:txBody>
      </p:sp>
      <p:sp>
        <p:nvSpPr>
          <p:cNvPr id="3" name="Content Placeholder 2"/>
          <p:cNvSpPr>
            <a:spLocks noGrp="1"/>
          </p:cNvSpPr>
          <p:nvPr>
            <p:ph idx="1"/>
          </p:nvPr>
        </p:nvSpPr>
        <p:spPr/>
        <p:txBody>
          <a:bodyPr>
            <a:normAutofit fontScale="92500" lnSpcReduction="10000"/>
          </a:bodyPr>
          <a:lstStyle/>
          <a:p>
            <a:pPr algn="just"/>
            <a:r>
              <a:rPr lang="en-US" dirty="0"/>
              <a:t>The biggest guy in town always win</a:t>
            </a:r>
          </a:p>
          <a:p>
            <a:pPr algn="just"/>
            <a:r>
              <a:rPr lang="en-US" dirty="0"/>
              <a:t>When a process notices that the coordinator is not responding to request, it initiates as election</a:t>
            </a:r>
          </a:p>
          <a:p>
            <a:pPr algn="just"/>
            <a:r>
              <a:rPr lang="en-US" dirty="0"/>
              <a:t>Procedure</a:t>
            </a:r>
          </a:p>
          <a:p>
            <a:pPr lvl="1" algn="just"/>
            <a:r>
              <a:rPr lang="en-US" dirty="0"/>
              <a:t>Each process has a unique processor ID</a:t>
            </a:r>
          </a:p>
          <a:p>
            <a:pPr lvl="1" algn="just"/>
            <a:r>
              <a:rPr lang="en-US" dirty="0"/>
              <a:t>Processes know the IDs and address of every other processes</a:t>
            </a:r>
          </a:p>
          <a:p>
            <a:pPr lvl="1" algn="just"/>
            <a:r>
              <a:rPr lang="en-US" dirty="0"/>
              <a:t>Communication is assumed reliable</a:t>
            </a:r>
          </a:p>
          <a:p>
            <a:pPr lvl="1" algn="just"/>
            <a:r>
              <a:rPr lang="en-US" dirty="0"/>
              <a:t>Process initiates election if the coordinator failed</a:t>
            </a:r>
          </a:p>
          <a:p>
            <a:pPr lvl="1" algn="just"/>
            <a:r>
              <a:rPr lang="en-US" dirty="0"/>
              <a:t>Select the processor with highest ID</a:t>
            </a:r>
          </a:p>
          <a:p>
            <a:pPr lvl="1"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95</a:t>
            </a:fld>
            <a:endParaRPr lang="en-US"/>
          </a:p>
        </p:txBody>
      </p:sp>
    </p:spTree>
    <p:extLst>
      <p:ext uri="{BB962C8B-B14F-4D97-AF65-F5344CB8AC3E}">
        <p14:creationId xmlns:p14="http://schemas.microsoft.com/office/powerpoint/2010/main" val="12286954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Bully Algorithm…………………………….</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5400" y="1752600"/>
            <a:ext cx="6858000" cy="3783204"/>
          </a:xfrm>
        </p:spPr>
      </p:pic>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96</a:t>
            </a:fld>
            <a:endParaRPr lang="en-US"/>
          </a:p>
        </p:txBody>
      </p:sp>
      <p:sp>
        <p:nvSpPr>
          <p:cNvPr id="3" name="TextBox 2"/>
          <p:cNvSpPr txBox="1"/>
          <p:nvPr/>
        </p:nvSpPr>
        <p:spPr>
          <a:xfrm>
            <a:off x="304800" y="2935069"/>
            <a:ext cx="1445717" cy="646331"/>
          </a:xfrm>
          <a:prstGeom prst="rect">
            <a:avLst/>
          </a:prstGeom>
          <a:noFill/>
        </p:spPr>
        <p:txBody>
          <a:bodyPr wrap="none" rtlCol="0">
            <a:spAutoFit/>
          </a:bodyPr>
          <a:lstStyle/>
          <a:p>
            <a:r>
              <a:rPr lang="en-US" sz="1200" b="1" dirty="0">
                <a:solidFill>
                  <a:srgbClr val="FF0000"/>
                </a:solidFill>
              </a:rPr>
              <a:t>Since 7 is crashed it</a:t>
            </a:r>
          </a:p>
          <a:p>
            <a:r>
              <a:rPr lang="en-US" sz="1200" b="1" dirty="0">
                <a:solidFill>
                  <a:srgbClr val="FF0000"/>
                </a:solidFill>
              </a:rPr>
              <a:t> does not received </a:t>
            </a:r>
          </a:p>
          <a:p>
            <a:r>
              <a:rPr lang="en-US" sz="1200" b="1" dirty="0">
                <a:solidFill>
                  <a:srgbClr val="FF0000"/>
                </a:solidFill>
              </a:rPr>
              <a:t>The message</a:t>
            </a:r>
          </a:p>
        </p:txBody>
      </p:sp>
      <p:sp>
        <p:nvSpPr>
          <p:cNvPr id="7" name="TextBox 6"/>
          <p:cNvSpPr txBox="1"/>
          <p:nvPr/>
        </p:nvSpPr>
        <p:spPr>
          <a:xfrm>
            <a:off x="4114800" y="1143000"/>
            <a:ext cx="1441420" cy="276999"/>
          </a:xfrm>
          <a:prstGeom prst="rect">
            <a:avLst/>
          </a:prstGeom>
          <a:noFill/>
        </p:spPr>
        <p:txBody>
          <a:bodyPr wrap="none" rtlCol="0">
            <a:spAutoFit/>
          </a:bodyPr>
          <a:lstStyle/>
          <a:p>
            <a:r>
              <a:rPr lang="en-US" sz="1200" b="1" dirty="0">
                <a:solidFill>
                  <a:srgbClr val="FF0000"/>
                </a:solidFill>
              </a:rPr>
              <a:t>The job of 4 is done</a:t>
            </a:r>
          </a:p>
        </p:txBody>
      </p:sp>
      <p:sp>
        <p:nvSpPr>
          <p:cNvPr id="8" name="TextBox 7"/>
          <p:cNvSpPr txBox="1"/>
          <p:nvPr/>
        </p:nvSpPr>
        <p:spPr>
          <a:xfrm>
            <a:off x="7010400" y="3574473"/>
            <a:ext cx="1568058" cy="461665"/>
          </a:xfrm>
          <a:prstGeom prst="rect">
            <a:avLst/>
          </a:prstGeom>
          <a:noFill/>
        </p:spPr>
        <p:txBody>
          <a:bodyPr wrap="none" rtlCol="0">
            <a:spAutoFit/>
          </a:bodyPr>
          <a:lstStyle/>
          <a:p>
            <a:r>
              <a:rPr lang="en-US" sz="1200" b="1" dirty="0">
                <a:solidFill>
                  <a:srgbClr val="FF0000"/>
                </a:solidFill>
              </a:rPr>
              <a:t>Both 5 and 6 hold the</a:t>
            </a:r>
          </a:p>
          <a:p>
            <a:r>
              <a:rPr lang="en-US" sz="1200" b="1" dirty="0">
                <a:solidFill>
                  <a:srgbClr val="FF0000"/>
                </a:solidFill>
              </a:rPr>
              <a:t>election</a:t>
            </a:r>
          </a:p>
        </p:txBody>
      </p:sp>
      <p:sp>
        <p:nvSpPr>
          <p:cNvPr id="9" name="TextBox 8"/>
          <p:cNvSpPr txBox="1"/>
          <p:nvPr/>
        </p:nvSpPr>
        <p:spPr>
          <a:xfrm>
            <a:off x="2667000" y="5015254"/>
            <a:ext cx="885179" cy="276999"/>
          </a:xfrm>
          <a:prstGeom prst="rect">
            <a:avLst/>
          </a:prstGeom>
          <a:noFill/>
        </p:spPr>
        <p:txBody>
          <a:bodyPr wrap="none" rtlCol="0">
            <a:spAutoFit/>
          </a:bodyPr>
          <a:lstStyle/>
          <a:p>
            <a:r>
              <a:rPr lang="en-US" sz="1200" b="1" dirty="0">
                <a:solidFill>
                  <a:srgbClr val="FF0000"/>
                </a:solidFill>
              </a:rPr>
              <a:t>6 is winner</a:t>
            </a:r>
          </a:p>
        </p:txBody>
      </p:sp>
      <p:sp>
        <p:nvSpPr>
          <p:cNvPr id="10" name="TextBox 9"/>
          <p:cNvSpPr txBox="1"/>
          <p:nvPr/>
        </p:nvSpPr>
        <p:spPr>
          <a:xfrm>
            <a:off x="5867400" y="4710454"/>
            <a:ext cx="1184940" cy="276999"/>
          </a:xfrm>
          <a:prstGeom prst="rect">
            <a:avLst/>
          </a:prstGeom>
          <a:noFill/>
        </p:spPr>
        <p:txBody>
          <a:bodyPr wrap="none" rtlCol="0">
            <a:spAutoFit/>
          </a:bodyPr>
          <a:lstStyle/>
          <a:p>
            <a:r>
              <a:rPr lang="en-US" sz="1200" b="1" dirty="0">
                <a:solidFill>
                  <a:srgbClr val="FF0000"/>
                </a:solidFill>
              </a:rPr>
              <a:t>6 is announcing</a:t>
            </a:r>
          </a:p>
        </p:txBody>
      </p:sp>
    </p:spTree>
    <p:extLst>
      <p:ext uri="{BB962C8B-B14F-4D97-AF65-F5344CB8AC3E}">
        <p14:creationId xmlns:p14="http://schemas.microsoft.com/office/powerpoint/2010/main" val="39947495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Ring Algorithm</a:t>
            </a:r>
          </a:p>
        </p:txBody>
      </p:sp>
      <p:sp>
        <p:nvSpPr>
          <p:cNvPr id="3" name="Content Placeholder 2"/>
          <p:cNvSpPr>
            <a:spLocks noGrp="1"/>
          </p:cNvSpPr>
          <p:nvPr>
            <p:ph idx="1"/>
          </p:nvPr>
        </p:nvSpPr>
        <p:spPr/>
        <p:txBody>
          <a:bodyPr>
            <a:normAutofit fontScale="62500" lnSpcReduction="20000"/>
          </a:bodyPr>
          <a:lstStyle/>
          <a:p>
            <a:pPr algn="just"/>
            <a:r>
              <a:rPr lang="en-US" dirty="0"/>
              <a:t>If any process notices that the current co-</a:t>
            </a:r>
            <a:r>
              <a:rPr lang="en-US" dirty="0" err="1"/>
              <a:t>ordinator</a:t>
            </a:r>
            <a:r>
              <a:rPr lang="en-US" dirty="0"/>
              <a:t> has failed, it starts an election by sending message to the first neighbor of the ring</a:t>
            </a:r>
          </a:p>
          <a:p>
            <a:pPr algn="just"/>
            <a:r>
              <a:rPr lang="en-US" dirty="0"/>
              <a:t>The election message contains the node’s identifier and is forwarded around the ring</a:t>
            </a:r>
          </a:p>
          <a:p>
            <a:pPr algn="just"/>
            <a:r>
              <a:rPr lang="en-US" dirty="0"/>
              <a:t>Each process adds its own identifier to the message</a:t>
            </a:r>
          </a:p>
          <a:p>
            <a:pPr algn="just"/>
            <a:r>
              <a:rPr lang="en-US" dirty="0"/>
              <a:t>When the election message reaches the originator, the election is complete</a:t>
            </a:r>
          </a:p>
          <a:p>
            <a:pPr algn="just"/>
            <a:r>
              <a:rPr lang="en-US" dirty="0"/>
              <a:t>Co-</a:t>
            </a:r>
            <a:r>
              <a:rPr lang="en-US" dirty="0" err="1"/>
              <a:t>ordinator</a:t>
            </a:r>
            <a:r>
              <a:rPr lang="en-US" dirty="0"/>
              <a:t> is chose based on the highest numbered process</a:t>
            </a:r>
          </a:p>
          <a:p>
            <a:pPr algn="just"/>
            <a:r>
              <a:rPr lang="en-US" dirty="0"/>
              <a:t>This algorithm assumes that the link between the processes are unidirectional and every process can manage to the process on its right only</a:t>
            </a:r>
          </a:p>
          <a:p>
            <a:pPr algn="just"/>
            <a:r>
              <a:rPr lang="en-US" dirty="0"/>
              <a:t>System is organized as a ring</a:t>
            </a:r>
          </a:p>
          <a:p>
            <a:pPr algn="just"/>
            <a:r>
              <a:rPr lang="en-US" dirty="0"/>
              <a:t>Uses data structure as active list, a list that has priority number of all active processes in the system</a:t>
            </a:r>
          </a:p>
          <a:p>
            <a:pPr marL="0" indent="0" algn="just">
              <a:buNone/>
            </a:pPr>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97</a:t>
            </a:fld>
            <a:endParaRPr lang="en-US"/>
          </a:p>
        </p:txBody>
      </p:sp>
    </p:spTree>
    <p:extLst>
      <p:ext uri="{BB962C8B-B14F-4D97-AF65-F5344CB8AC3E}">
        <p14:creationId xmlns:p14="http://schemas.microsoft.com/office/powerpoint/2010/main" val="41409743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Ring Algorithm……………………………</a:t>
            </a:r>
            <a:endParaRPr lang="en-US" dirty="0"/>
          </a:p>
        </p:txBody>
      </p:sp>
      <p:sp>
        <p:nvSpPr>
          <p:cNvPr id="3" name="Content Placeholder 2"/>
          <p:cNvSpPr>
            <a:spLocks noGrp="1"/>
          </p:cNvSpPr>
          <p:nvPr>
            <p:ph idx="1"/>
          </p:nvPr>
        </p:nvSpPr>
        <p:spPr/>
        <p:txBody>
          <a:bodyPr>
            <a:normAutofit fontScale="92500"/>
          </a:bodyPr>
          <a:lstStyle/>
          <a:p>
            <a:pPr algn="just"/>
            <a:r>
              <a:rPr lang="en-US" dirty="0"/>
              <a:t>Procedure</a:t>
            </a:r>
          </a:p>
          <a:p>
            <a:pPr lvl="1" algn="just"/>
            <a:r>
              <a:rPr lang="en-US" dirty="0"/>
              <a:t>If process P1 detects a coordinator failure, it creates a new active list which is empty initially. It sends election message to its neighbor on right side and adds number, to its active list</a:t>
            </a:r>
          </a:p>
          <a:p>
            <a:pPr lvl="1" algn="just"/>
            <a:r>
              <a:rPr lang="en-US" dirty="0"/>
              <a:t>If process P2 receives message, in the same away it adds its number in active list and forwarded the message to its neighbor</a:t>
            </a:r>
          </a:p>
          <a:p>
            <a:pPr lvl="1" algn="just"/>
            <a:r>
              <a:rPr lang="en-US" dirty="0"/>
              <a:t>	If a process receives its own message, then it detects the process with highest number as a new leader</a:t>
            </a:r>
          </a:p>
          <a:p>
            <a:pPr lvl="1" algn="just"/>
            <a:endParaRPr lang="en-US" dirty="0"/>
          </a:p>
          <a:p>
            <a:pPr algn="just"/>
            <a:endParaRPr lang="en-US" dirty="0"/>
          </a:p>
          <a:p>
            <a:pPr algn="just"/>
            <a:endParaRPr lang="en-US" dirty="0"/>
          </a:p>
        </p:txBody>
      </p:sp>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98</a:t>
            </a:fld>
            <a:endParaRPr lang="en-US"/>
          </a:p>
        </p:txBody>
      </p:sp>
    </p:spTree>
    <p:extLst>
      <p:ext uri="{BB962C8B-B14F-4D97-AF65-F5344CB8AC3E}">
        <p14:creationId xmlns:p14="http://schemas.microsoft.com/office/powerpoint/2010/main" val="10827147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Ring Algorithm……………………………</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1828800"/>
            <a:ext cx="5218559" cy="2879205"/>
          </a:xfrm>
        </p:spPr>
      </p:pic>
      <p:sp>
        <p:nvSpPr>
          <p:cNvPr id="4" name="Footer Placeholder 3"/>
          <p:cNvSpPr>
            <a:spLocks noGrp="1"/>
          </p:cNvSpPr>
          <p:nvPr>
            <p:ph type="ftr" sz="quarter" idx="11"/>
          </p:nvPr>
        </p:nvSpPr>
        <p:spPr/>
        <p:txBody>
          <a:bodyPr/>
          <a:lstStyle/>
          <a:p>
            <a:r>
              <a:rPr lang="en-US"/>
              <a:t>Parallel and Distributed Computing</a:t>
            </a:r>
          </a:p>
        </p:txBody>
      </p:sp>
      <p:sp>
        <p:nvSpPr>
          <p:cNvPr id="5" name="Slide Number Placeholder 4"/>
          <p:cNvSpPr>
            <a:spLocks noGrp="1"/>
          </p:cNvSpPr>
          <p:nvPr>
            <p:ph type="sldNum" sz="quarter" idx="12"/>
          </p:nvPr>
        </p:nvSpPr>
        <p:spPr/>
        <p:txBody>
          <a:bodyPr/>
          <a:lstStyle/>
          <a:p>
            <a:fld id="{464F0463-9ADA-46C2-917D-8AEF7708C576}" type="slidenum">
              <a:rPr lang="en-US" smtClean="0"/>
              <a:pPr/>
              <a:t>99</a:t>
            </a:fld>
            <a:endParaRPr lang="en-US"/>
          </a:p>
        </p:txBody>
      </p:sp>
      <p:sp>
        <p:nvSpPr>
          <p:cNvPr id="7" name="TextBox 6"/>
          <p:cNvSpPr txBox="1"/>
          <p:nvPr/>
        </p:nvSpPr>
        <p:spPr>
          <a:xfrm>
            <a:off x="5867400" y="1828800"/>
            <a:ext cx="2971800" cy="3693319"/>
          </a:xfrm>
          <a:prstGeom prst="rect">
            <a:avLst/>
          </a:prstGeom>
          <a:noFill/>
        </p:spPr>
        <p:txBody>
          <a:bodyPr wrap="square" rtlCol="0">
            <a:spAutoFit/>
          </a:bodyPr>
          <a:lstStyle/>
          <a:p>
            <a:pPr algn="just"/>
            <a:r>
              <a:rPr lang="en-US" b="1" dirty="0">
                <a:solidFill>
                  <a:srgbClr val="FF0000"/>
                </a:solidFill>
              </a:rPr>
              <a:t>Step 1:- 2 and 5 are initiating the election</a:t>
            </a:r>
          </a:p>
          <a:p>
            <a:pPr algn="just"/>
            <a:endParaRPr lang="en-US" b="1" dirty="0">
              <a:solidFill>
                <a:srgbClr val="FF0000"/>
              </a:solidFill>
            </a:endParaRPr>
          </a:p>
          <a:p>
            <a:pPr algn="just"/>
            <a:r>
              <a:rPr lang="en-US" b="1" dirty="0">
                <a:solidFill>
                  <a:srgbClr val="FF0000"/>
                </a:solidFill>
              </a:rPr>
              <a:t>Step 2 :- They forward the election message to its neighbor with its IDs and so on until the circuit builds</a:t>
            </a:r>
          </a:p>
          <a:p>
            <a:pPr algn="just"/>
            <a:endParaRPr lang="en-US" b="1" dirty="0">
              <a:solidFill>
                <a:srgbClr val="FF0000"/>
              </a:solidFill>
            </a:endParaRPr>
          </a:p>
          <a:p>
            <a:pPr algn="just"/>
            <a:r>
              <a:rPr lang="en-US" b="1" dirty="0">
                <a:solidFill>
                  <a:srgbClr val="FF0000"/>
                </a:solidFill>
              </a:rPr>
              <a:t>Step 3:-  </a:t>
            </a:r>
          </a:p>
          <a:p>
            <a:pPr algn="just"/>
            <a:r>
              <a:rPr lang="en-US" b="1" dirty="0">
                <a:solidFill>
                  <a:srgbClr val="FF0000"/>
                </a:solidFill>
              </a:rPr>
              <a:t>2 </a:t>
            </a:r>
            <a:r>
              <a:rPr lang="en-US" b="1" dirty="0">
                <a:solidFill>
                  <a:srgbClr val="FF0000"/>
                </a:solidFill>
                <a:sym typeface="Symbol"/>
              </a:rPr>
              <a:t> [2,3,4,5,</a:t>
            </a:r>
            <a:r>
              <a:rPr lang="en-US" b="1" i="1" dirty="0">
                <a:solidFill>
                  <a:srgbClr val="002060"/>
                </a:solidFill>
                <a:sym typeface="Symbol"/>
              </a:rPr>
              <a:t>6</a:t>
            </a:r>
            <a:r>
              <a:rPr lang="en-US" b="1" dirty="0">
                <a:solidFill>
                  <a:srgbClr val="FF0000"/>
                </a:solidFill>
                <a:sym typeface="Symbol"/>
              </a:rPr>
              <a:t>,0,1,2]</a:t>
            </a:r>
          </a:p>
          <a:p>
            <a:pPr algn="just"/>
            <a:r>
              <a:rPr lang="en-US" b="1" dirty="0">
                <a:solidFill>
                  <a:srgbClr val="FF0000"/>
                </a:solidFill>
                <a:sym typeface="Symbol"/>
              </a:rPr>
              <a:t>5  [5,</a:t>
            </a:r>
            <a:r>
              <a:rPr lang="en-US" b="1" i="1" dirty="0">
                <a:solidFill>
                  <a:srgbClr val="002060"/>
                </a:solidFill>
                <a:sym typeface="Symbol"/>
              </a:rPr>
              <a:t> 6</a:t>
            </a:r>
            <a:r>
              <a:rPr lang="en-US" b="1" dirty="0">
                <a:solidFill>
                  <a:srgbClr val="FF0000"/>
                </a:solidFill>
                <a:sym typeface="Symbol"/>
              </a:rPr>
              <a:t>,0,1,2,3,4,5]</a:t>
            </a:r>
          </a:p>
          <a:p>
            <a:pPr algn="just"/>
            <a:endParaRPr lang="en-US" b="1" dirty="0">
              <a:solidFill>
                <a:srgbClr val="FF0000"/>
              </a:solidFill>
              <a:sym typeface="Symbol"/>
            </a:endParaRPr>
          </a:p>
          <a:p>
            <a:pPr algn="just"/>
            <a:r>
              <a:rPr lang="en-US" b="1" dirty="0">
                <a:solidFill>
                  <a:srgbClr val="002060"/>
                </a:solidFill>
                <a:sym typeface="Symbol"/>
              </a:rPr>
              <a:t>Both elect 6 as new leader</a:t>
            </a:r>
            <a:endParaRPr lang="en-US" b="1" dirty="0">
              <a:solidFill>
                <a:srgbClr val="002060"/>
              </a:solidFill>
            </a:endParaRPr>
          </a:p>
        </p:txBody>
      </p:sp>
    </p:spTree>
    <p:extLst>
      <p:ext uri="{BB962C8B-B14F-4D97-AF65-F5344CB8AC3E}">
        <p14:creationId xmlns:p14="http://schemas.microsoft.com/office/powerpoint/2010/main" val="359167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952247834F9243B52F9BF085EC5389" ma:contentTypeVersion="6" ma:contentTypeDescription="Create a new document." ma:contentTypeScope="" ma:versionID="c6b8dd420f40c34a9881151af29df7ef">
  <xsd:schema xmlns:xsd="http://www.w3.org/2001/XMLSchema" xmlns:xs="http://www.w3.org/2001/XMLSchema" xmlns:p="http://schemas.microsoft.com/office/2006/metadata/properties" xmlns:ns2="64c17e2b-58e3-4103-be54-ec91bf435a1d" targetNamespace="http://schemas.microsoft.com/office/2006/metadata/properties" ma:root="true" ma:fieldsID="e44a29f64be4f7b4ca78638dc8dcceb7" ns2:_="">
    <xsd:import namespace="64c17e2b-58e3-4103-be54-ec91bf435a1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c17e2b-58e3-4103-be54-ec91bf435a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87BE54-D5D7-47E6-89B6-8122A73442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c17e2b-58e3-4103-be54-ec91bf435a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A3981D3-B3FD-48C6-8B06-6316DB52518A}">
  <ds:schemaRefs>
    <ds:schemaRef ds:uri="http://schemas.microsoft.com/sharepoint/v3/contenttype/forms"/>
  </ds:schemaRefs>
</ds:datastoreItem>
</file>

<file path=customXml/itemProps3.xml><?xml version="1.0" encoding="utf-8"?>
<ds:datastoreItem xmlns:ds="http://schemas.openxmlformats.org/officeDocument/2006/customXml" ds:itemID="{8F4AEEBC-3EC0-424B-A087-13EB4A1184D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2848</TotalTime>
  <Words>16329</Words>
  <Application>Microsoft Office PowerPoint</Application>
  <PresentationFormat>On-screen Show (4:3)</PresentationFormat>
  <Paragraphs>3002</Paragraphs>
  <Slides>253</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253</vt:i4>
      </vt:variant>
    </vt:vector>
  </HeadingPairs>
  <TitlesOfParts>
    <vt:vector size="260" baseType="lpstr">
      <vt:lpstr>Arial</vt:lpstr>
      <vt:lpstr>Calibri</vt:lpstr>
      <vt:lpstr>Cambria Math</vt:lpstr>
      <vt:lpstr>Symbol</vt:lpstr>
      <vt:lpstr>Wingdings</vt:lpstr>
      <vt:lpstr>Office Theme</vt:lpstr>
      <vt:lpstr>Equation</vt:lpstr>
      <vt:lpstr>Parallel and Distributed Computing</vt:lpstr>
      <vt:lpstr>Unit 1.1 :-  PDC , A Perspective</vt:lpstr>
      <vt:lpstr>Introduction</vt:lpstr>
      <vt:lpstr>Why do we need parallel computing?</vt:lpstr>
      <vt:lpstr>Issues on Shared Resources</vt:lpstr>
      <vt:lpstr>How to avoid Race Condition?</vt:lpstr>
      <vt:lpstr>Parallel Processing Paradigms</vt:lpstr>
      <vt:lpstr>Parallel Processing Paradigms……</vt:lpstr>
      <vt:lpstr>Parallel Processing Paradigms……</vt:lpstr>
      <vt:lpstr>Issues</vt:lpstr>
      <vt:lpstr>Performance Evaluation</vt:lpstr>
      <vt:lpstr>Performance Evaluation……………….</vt:lpstr>
      <vt:lpstr>PowerPoint Presentation</vt:lpstr>
      <vt:lpstr>Unit 1.2 :-  Semantics of Concurrent Programming</vt:lpstr>
      <vt:lpstr>Introduction</vt:lpstr>
      <vt:lpstr>Categories</vt:lpstr>
      <vt:lpstr>Models of Concurrent Programming</vt:lpstr>
      <vt:lpstr>Mutual Exclusion</vt:lpstr>
      <vt:lpstr>Mutual Admission</vt:lpstr>
      <vt:lpstr>Axiomatic Semantic Definition</vt:lpstr>
      <vt:lpstr>Axiomatic Semantic Definition…….</vt:lpstr>
      <vt:lpstr>Axiomatic Semantic Definition…….</vt:lpstr>
      <vt:lpstr>Axiomatic Semantic Definition…….</vt:lpstr>
      <vt:lpstr>Axiomatic Semantic Definition…….</vt:lpstr>
      <vt:lpstr>Axiomatic Semantic Definition…….</vt:lpstr>
      <vt:lpstr>Axiomatic Semantic Definition…….</vt:lpstr>
      <vt:lpstr>Axiomatic Semantic Definition…….</vt:lpstr>
      <vt:lpstr>Axiomatic Semantic Definition…….</vt:lpstr>
      <vt:lpstr>Axiomatic Semantic Definition…….</vt:lpstr>
      <vt:lpstr>Axiomatic Semantic Definition…….</vt:lpstr>
      <vt:lpstr>Operational Semantics</vt:lpstr>
      <vt:lpstr>Operational Semantics……………....</vt:lpstr>
      <vt:lpstr>Operational Semantics……………....</vt:lpstr>
      <vt:lpstr>Denotational Semantic Definitions</vt:lpstr>
      <vt:lpstr>Denotational Semantic Definitions……</vt:lpstr>
      <vt:lpstr>Denotational Semantic Definitions……</vt:lpstr>
      <vt:lpstr>Denotational Semantic Definitions……</vt:lpstr>
      <vt:lpstr>Denotational Semantic Definitions……</vt:lpstr>
      <vt:lpstr>PowerPoint Presentation</vt:lpstr>
      <vt:lpstr>Unit 1.3 :-  Process Algebra</vt:lpstr>
      <vt:lpstr>Process Algebra</vt:lpstr>
      <vt:lpstr>Process Algebra……………………………</vt:lpstr>
      <vt:lpstr>Process Algebra……………………………</vt:lpstr>
      <vt:lpstr>Process Algebra……………………………</vt:lpstr>
      <vt:lpstr>Process Algebra……………………………</vt:lpstr>
      <vt:lpstr>Process Algebra……………………………</vt:lpstr>
      <vt:lpstr>Transition System</vt:lpstr>
      <vt:lpstr>Transition System……………………….......</vt:lpstr>
      <vt:lpstr>Observation Bisimilarity</vt:lpstr>
      <vt:lpstr>Observation Bisimilarity………………</vt:lpstr>
      <vt:lpstr>Observation Bisimilarity………………</vt:lpstr>
      <vt:lpstr>Process Terms</vt:lpstr>
      <vt:lpstr>Process Terms……………………………</vt:lpstr>
      <vt:lpstr>Petri Nets</vt:lpstr>
      <vt:lpstr>Petri Nets……………………………………...</vt:lpstr>
      <vt:lpstr>Petri Nets……………………………………..</vt:lpstr>
      <vt:lpstr>Petri Nets……………………………………..</vt:lpstr>
      <vt:lpstr>Petri Nets……………………………………..</vt:lpstr>
      <vt:lpstr>Petri Nets……………………………………..</vt:lpstr>
      <vt:lpstr>Petri Nets……………………………………..</vt:lpstr>
      <vt:lpstr>Petri Nets……………………………………..</vt:lpstr>
      <vt:lpstr>Variations in PN</vt:lpstr>
      <vt:lpstr>Variations in PN…………………………..</vt:lpstr>
      <vt:lpstr>Variations in PN……………………..</vt:lpstr>
      <vt:lpstr>Variations in PN……………………..</vt:lpstr>
      <vt:lpstr>Pure and Simple Net</vt:lpstr>
      <vt:lpstr>Place / Transition Net (P/T Net)</vt:lpstr>
      <vt:lpstr>Place / Transition Net (P/T Net)……</vt:lpstr>
      <vt:lpstr>Assignment</vt:lpstr>
      <vt:lpstr>Properties of Petri Nets</vt:lpstr>
      <vt:lpstr>Properties of Petri Nets……………….</vt:lpstr>
      <vt:lpstr>Properties of Petri Nets……………….</vt:lpstr>
      <vt:lpstr>Properties of Petri Nets……………….</vt:lpstr>
      <vt:lpstr>Properties of Petri Nets……………….</vt:lpstr>
      <vt:lpstr>Properties of Petri Nets……………….</vt:lpstr>
      <vt:lpstr>Properties of Petri Nets……………….</vt:lpstr>
      <vt:lpstr>High Level Petri Net</vt:lpstr>
      <vt:lpstr>PowerPoint Presentation</vt:lpstr>
      <vt:lpstr>Unit 1.4 :-  Complexity Theory</vt:lpstr>
      <vt:lpstr>Complexity Theory</vt:lpstr>
      <vt:lpstr>Turing Machine as a basis of consequences</vt:lpstr>
      <vt:lpstr>Simplicity of abstraction</vt:lpstr>
      <vt:lpstr>Dual nature of TM</vt:lpstr>
      <vt:lpstr>Inclusion of non – determinism</vt:lpstr>
      <vt:lpstr>Realization of unbounded parallelism</vt:lpstr>
      <vt:lpstr>Provision of an easy abstract measure for resources </vt:lpstr>
      <vt:lpstr>ATM (Alternating Turing Machine)</vt:lpstr>
      <vt:lpstr>Satisfiabilty Problem</vt:lpstr>
      <vt:lpstr>Parallel Complexity Models</vt:lpstr>
      <vt:lpstr>VLSI Computational Complexity</vt:lpstr>
      <vt:lpstr>PowerPoint Presentation</vt:lpstr>
      <vt:lpstr>Unit 1.5 :-  Distributed Computing</vt:lpstr>
      <vt:lpstr>Distributed Computing</vt:lpstr>
      <vt:lpstr>Leader Election</vt:lpstr>
      <vt:lpstr>Bully Algorithm</vt:lpstr>
      <vt:lpstr>Bully Algorithm…………………………….</vt:lpstr>
      <vt:lpstr>Ring Algorithm</vt:lpstr>
      <vt:lpstr>Ring Algorithm……………………………</vt:lpstr>
      <vt:lpstr>Ring Algorithm……………………………</vt:lpstr>
      <vt:lpstr>Ordering of events</vt:lpstr>
      <vt:lpstr>Logical Clock</vt:lpstr>
      <vt:lpstr>Logical clock and concurrency</vt:lpstr>
      <vt:lpstr>Lamport’s Logical Clock</vt:lpstr>
      <vt:lpstr>Vector Clock</vt:lpstr>
      <vt:lpstr>Vector Clock………………………………..</vt:lpstr>
      <vt:lpstr>Vector Clock………………………………..</vt:lpstr>
      <vt:lpstr>Vector Clock………………………………..</vt:lpstr>
      <vt:lpstr>Vector Clock………………………………..</vt:lpstr>
      <vt:lpstr>Vector Clock………………………………..</vt:lpstr>
      <vt:lpstr>Resource Allocation</vt:lpstr>
      <vt:lpstr>Tolerating processor failure in synchronous system</vt:lpstr>
      <vt:lpstr>Tolerating processor failure in synchronous system……………………</vt:lpstr>
      <vt:lpstr>Assignment</vt:lpstr>
      <vt:lpstr>PowerPoint Presentation</vt:lpstr>
      <vt:lpstr>Unit 2.1 :-  PRAM Models</vt:lpstr>
      <vt:lpstr>PRAM Models</vt:lpstr>
      <vt:lpstr>PRAM Models……………………………...</vt:lpstr>
      <vt:lpstr>PRAM Models……………………………...</vt:lpstr>
      <vt:lpstr>PRAM Models……………………………...</vt:lpstr>
      <vt:lpstr>PRAM Models……………………………...</vt:lpstr>
      <vt:lpstr>Techniques for the design of parallel algorithm</vt:lpstr>
      <vt:lpstr>PRAM Model</vt:lpstr>
      <vt:lpstr>Optimality and efficiency of parallel algorithm</vt:lpstr>
      <vt:lpstr>Basic PRAM algorithms</vt:lpstr>
      <vt:lpstr>Computing Prefix sums</vt:lpstr>
      <vt:lpstr>Computing Prefix sums………………..</vt:lpstr>
      <vt:lpstr>Computing Prefix sums………………..</vt:lpstr>
      <vt:lpstr>List Ranking</vt:lpstr>
      <vt:lpstr>List Ranking…………………………………</vt:lpstr>
      <vt:lpstr>Parallel Sorting Algorithm</vt:lpstr>
      <vt:lpstr>Parallel Sorting Algorithm……………</vt:lpstr>
      <vt:lpstr>Parallel Sorting Algorithm……………</vt:lpstr>
      <vt:lpstr>Randomized Algorithm</vt:lpstr>
      <vt:lpstr>Deficiencies of PRAM algorithm</vt:lpstr>
      <vt:lpstr>PowerPoint Presentation</vt:lpstr>
      <vt:lpstr>Unit 2.2 :-  BSR (Broadcasting with Selective Reduction)</vt:lpstr>
      <vt:lpstr>BSR</vt:lpstr>
      <vt:lpstr>BSR…………………………………………….</vt:lpstr>
      <vt:lpstr>BSR…………………………………………….</vt:lpstr>
      <vt:lpstr>BSR…………………………………………….</vt:lpstr>
      <vt:lpstr>BSR…………………………………………….</vt:lpstr>
      <vt:lpstr>One Criterion BSR</vt:lpstr>
      <vt:lpstr>One Criterion BSR……………………….</vt:lpstr>
      <vt:lpstr>One Criterion BSR……………………….</vt:lpstr>
      <vt:lpstr>One Criterion BSR……………………….</vt:lpstr>
      <vt:lpstr>One Criterion BSR……………………….</vt:lpstr>
      <vt:lpstr>Parenthesis Matching</vt:lpstr>
      <vt:lpstr>Parenthesis Matching………………….</vt:lpstr>
      <vt:lpstr>Parenthesis Matching</vt:lpstr>
      <vt:lpstr>Parenthesis Matching………………….</vt:lpstr>
      <vt:lpstr>Parenthesis Matching</vt:lpstr>
      <vt:lpstr>Maximal Sum Sub Segment</vt:lpstr>
      <vt:lpstr>Maximal Sum Sub Segment…………</vt:lpstr>
      <vt:lpstr>Maximal Sum Sub Segment…………</vt:lpstr>
      <vt:lpstr>Two criterion BSR algorithm</vt:lpstr>
      <vt:lpstr>Three criterion BSR algorithm</vt:lpstr>
      <vt:lpstr>PowerPoint Presentation</vt:lpstr>
      <vt:lpstr>Unit 2.3 :-  Data Flow Models</vt:lpstr>
      <vt:lpstr>Data Flow Models</vt:lpstr>
      <vt:lpstr>Basic primitives of data flow</vt:lpstr>
      <vt:lpstr>Basic primitives of data flow………..</vt:lpstr>
      <vt:lpstr>Basic primitives of data flow………..</vt:lpstr>
      <vt:lpstr>Basic primitives of data flow………..</vt:lpstr>
      <vt:lpstr>Basic primitives of data flow………..</vt:lpstr>
      <vt:lpstr>Demand Driven Data Flow Computing Model</vt:lpstr>
      <vt:lpstr>Demand Driven Data Flow Computing Model………………………………………………</vt:lpstr>
      <vt:lpstr>Assignment</vt:lpstr>
      <vt:lpstr>PowerPoint Presentation</vt:lpstr>
      <vt:lpstr>Unit 2.4 :-  Partitioning and Scheduling</vt:lpstr>
      <vt:lpstr>Partitioning and Scheduling</vt:lpstr>
      <vt:lpstr>Partitioning and Scheduling…………</vt:lpstr>
      <vt:lpstr>Task Scheduling</vt:lpstr>
      <vt:lpstr>Scheduling System Models</vt:lpstr>
      <vt:lpstr>Parallel program tasks</vt:lpstr>
      <vt:lpstr>Parallel program tasks………………….</vt:lpstr>
      <vt:lpstr>Target Machine</vt:lpstr>
      <vt:lpstr>Schedule</vt:lpstr>
      <vt:lpstr>Performance Criteria</vt:lpstr>
      <vt:lpstr>Communication Model</vt:lpstr>
      <vt:lpstr>Communication Model………………..</vt:lpstr>
      <vt:lpstr>Optimal Scheduling Algorithm</vt:lpstr>
      <vt:lpstr>Scheduling tree structure task graphs</vt:lpstr>
      <vt:lpstr>Scheduling in – forests / out – forests without communication</vt:lpstr>
      <vt:lpstr>Scheduling in – forests / out – forests without communication……………………</vt:lpstr>
      <vt:lpstr>Scheduling in – forests / out – forests without communication……………………</vt:lpstr>
      <vt:lpstr>Communication Model </vt:lpstr>
      <vt:lpstr>Communication Model………………..</vt:lpstr>
      <vt:lpstr>Communication Model………………..</vt:lpstr>
      <vt:lpstr>Communication Model………………..</vt:lpstr>
      <vt:lpstr>Scheduling in-forest / out-forest with communication</vt:lpstr>
      <vt:lpstr>Scheduling in-forest / out-forest with communication………………………..</vt:lpstr>
      <vt:lpstr>Scheduling in-forest / out-forest with communication………………………..</vt:lpstr>
      <vt:lpstr>Scheduling in-forest / out-forest with communication………………………..</vt:lpstr>
      <vt:lpstr>Scheduling in-forest / out-forest with communication………………………..</vt:lpstr>
      <vt:lpstr>Scheduling in-forest / out-forest with communication………………………..</vt:lpstr>
      <vt:lpstr>Scheduling Interval Ordered Task</vt:lpstr>
      <vt:lpstr>Scheduling Interval Ordered Task …</vt:lpstr>
      <vt:lpstr>Scheduling Interval Ordered Task …</vt:lpstr>
      <vt:lpstr>Scheduling Interval Ordered Task …</vt:lpstr>
      <vt:lpstr>Scheduling Interval Ordered Task …</vt:lpstr>
      <vt:lpstr>Scheduling Interval Ordered Task …</vt:lpstr>
      <vt:lpstr>Scheduling Interval Ordered Task …</vt:lpstr>
      <vt:lpstr>Two Processor Scheduling</vt:lpstr>
      <vt:lpstr>Two Processor Scheduling</vt:lpstr>
      <vt:lpstr>Scheduling Heuristic Algorithm</vt:lpstr>
      <vt:lpstr>Scheduling Heuristic Algorithm…..</vt:lpstr>
      <vt:lpstr>PowerPoint Presentation</vt:lpstr>
      <vt:lpstr>Unit 2.5 :-  Checkpoint in Parallel and Distributed System</vt:lpstr>
      <vt:lpstr>Checkpointing in Parallel and Distributed System</vt:lpstr>
      <vt:lpstr>Checkpointing using task duplication</vt:lpstr>
      <vt:lpstr>Checkpointing with simple rollback</vt:lpstr>
      <vt:lpstr>Techniques for consistent Checkpointing</vt:lpstr>
      <vt:lpstr>PowerPoint Presentation</vt:lpstr>
      <vt:lpstr>Unit 2.6 :-  Open Distributed System</vt:lpstr>
      <vt:lpstr>Open Distributed System</vt:lpstr>
      <vt:lpstr>Open Distributed System…………</vt:lpstr>
      <vt:lpstr>Open Distributed System…………</vt:lpstr>
      <vt:lpstr>PowerPoint Presentation</vt:lpstr>
      <vt:lpstr>Unit 3.1 :- Fundamentals of Parallel Algorithm</vt:lpstr>
      <vt:lpstr>Fundamentals of Parallel Algorithm</vt:lpstr>
      <vt:lpstr>Fundamentals of Parallel Algorithm…</vt:lpstr>
      <vt:lpstr>Balanced Trees</vt:lpstr>
      <vt:lpstr>Divide and Conquer</vt:lpstr>
      <vt:lpstr>PowerPoint Presentation</vt:lpstr>
      <vt:lpstr>Unit 3.2 :- Graph Theoretic Concepts and Notations</vt:lpstr>
      <vt:lpstr>Graph Theoretic Concepts and Notations</vt:lpstr>
      <vt:lpstr>Tree Graph</vt:lpstr>
      <vt:lpstr>Computing a post order numbering…..</vt:lpstr>
      <vt:lpstr>Computing a post order numbering…..</vt:lpstr>
      <vt:lpstr>Computing the number of descendants</vt:lpstr>
      <vt:lpstr>Computing the number of descendants…</vt:lpstr>
      <vt:lpstr>Computing the number of descendants…</vt:lpstr>
      <vt:lpstr>Level Computation</vt:lpstr>
      <vt:lpstr>Level Computation……………..</vt:lpstr>
      <vt:lpstr>Level computation……</vt:lpstr>
      <vt:lpstr>LCA (Lowest Common Ancestor) Computation</vt:lpstr>
      <vt:lpstr>LCA (Lowest Common Ancestor) Computation…</vt:lpstr>
      <vt:lpstr>LCA (Lowest Common Ancestor) Computation…</vt:lpstr>
      <vt:lpstr>LCA (Lowest Common Ancestor) Computation…</vt:lpstr>
      <vt:lpstr>LCA (Lowest Common Ancestor) Computation…</vt:lpstr>
      <vt:lpstr>LCA (Lowest Common Ancestor) Computation…</vt:lpstr>
      <vt:lpstr>PowerPoint Presentation</vt:lpstr>
      <vt:lpstr>Unit 3.3 :-  Data Parallel Algorithms</vt:lpstr>
      <vt:lpstr>Data Parallel Algorithms</vt:lpstr>
      <vt:lpstr>Machine Model</vt:lpstr>
      <vt:lpstr>Machine Model…………………………..</vt:lpstr>
      <vt:lpstr>CU / PE Overlap</vt:lpstr>
      <vt:lpstr>Parallel Reduction Operations</vt:lpstr>
      <vt:lpstr>Parallel Reduction Operations……</vt:lpstr>
      <vt:lpstr>Matrix and Vector Operations</vt:lpstr>
      <vt:lpstr>Mapping algorithm onto partition able machine</vt:lpstr>
      <vt:lpstr>Achieving scalability using set of algorithms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1.1 :-</dc:title>
  <dc:creator>Om Nath</dc:creator>
  <cp:lastModifiedBy>Manoj Pokharel</cp:lastModifiedBy>
  <cp:revision>119</cp:revision>
  <dcterms:created xsi:type="dcterms:W3CDTF">2020-04-22T12:05:38Z</dcterms:created>
  <dcterms:modified xsi:type="dcterms:W3CDTF">2021-01-27T10:08:32Z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0x01010039952247834F9243B52F9BF085EC5389</vt:lpwstr>
  </property>
</Properties>
</file>